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64" r:id="rId2"/>
    <p:sldId id="951" r:id="rId3"/>
    <p:sldId id="1125" r:id="rId4"/>
    <p:sldId id="1126" r:id="rId5"/>
    <p:sldId id="1127" r:id="rId6"/>
    <p:sldId id="1128" r:id="rId7"/>
    <p:sldId id="1117" r:id="rId8"/>
    <p:sldId id="1119" r:id="rId9"/>
    <p:sldId id="1129" r:id="rId10"/>
    <p:sldId id="1130" r:id="rId11"/>
    <p:sldId id="1174" r:id="rId12"/>
    <p:sldId id="1154" r:id="rId13"/>
    <p:sldId id="1179" r:id="rId14"/>
    <p:sldId id="1176" r:id="rId15"/>
    <p:sldId id="1169" r:id="rId16"/>
    <p:sldId id="1155" r:id="rId17"/>
    <p:sldId id="1133" r:id="rId18"/>
    <p:sldId id="1135" r:id="rId19"/>
    <p:sldId id="1136" r:id="rId20"/>
    <p:sldId id="1137" r:id="rId21"/>
    <p:sldId id="1157" r:id="rId22"/>
    <p:sldId id="1138" r:id="rId23"/>
    <p:sldId id="1158" r:id="rId24"/>
    <p:sldId id="1159" r:id="rId25"/>
    <p:sldId id="1181" r:id="rId26"/>
    <p:sldId id="1183" r:id="rId27"/>
    <p:sldId id="1160" r:id="rId28"/>
    <p:sldId id="1171" r:id="rId29"/>
    <p:sldId id="1161" r:id="rId30"/>
    <p:sldId id="1162" r:id="rId31"/>
    <p:sldId id="1170" r:id="rId32"/>
    <p:sldId id="1164" r:id="rId33"/>
    <p:sldId id="1165" r:id="rId34"/>
    <p:sldId id="1166" r:id="rId35"/>
    <p:sldId id="1167" r:id="rId36"/>
    <p:sldId id="1168" r:id="rId37"/>
    <p:sldId id="1111" r:id="rId38"/>
    <p:sldId id="996" r:id="rId39"/>
  </p:sldIdLst>
  <p:sldSz cx="12192000" cy="6858000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Республика Узбекистан, в состав которой входит Республика Каракалпакстан, – независимое демократическое государство.</a:t>
          </a:r>
          <a:r>
            <a:rPr lang="ru-RU" sz="2800" dirty="0" smtClean="0"/>
            <a:t/>
          </a:r>
          <a:br>
            <a:rPr lang="ru-RU" sz="2800" dirty="0" smtClean="0"/>
          </a:b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Народ Республики Узбекистан суверенен и является единственным источником государственной власти.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4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Республика Узбекистан обладает полнотой государственной власти, самостоятельно определяет свое национально-государственное и административно-территориальное устройство, систему органов власти и управления.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0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Государственная граница и ее территория неприкосновенны и неделимы, не могут быть изменены без свободного волеизъявления народа.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0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417587" custScaleY="120034" custLinFactNeighborX="-552" custLinFactNeighborY="5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4" custScaleX="417587" custScaleY="116598" custLinFactNeighborX="2049" custLinFactNeighborY="2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4" custScaleX="418691" custScaleY="204375" custLinFactNeighborX="3246" custLinFactNeighborY="-1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4" custScaleX="412199" custScaleY="15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1ADB4F40-1ABD-4D60-9334-41FB528F09A7}" type="presOf" srcId="{2A487E08-DEF3-4D75-B1FC-3E3F4B1C4FBE}" destId="{8300CE63-0666-44C2-AA28-E384327E64EF}" srcOrd="0" destOrd="0" presId="urn:microsoft.com/office/officeart/2005/8/layout/process2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6875763B-D5E1-4D00-9DF0-F15AFCE46F49}" type="presOf" srcId="{40BFF0ED-64E2-459A-A26E-8D0018A04622}" destId="{121CE2F8-E67C-4BB2-8B7A-0153E465E37B}" srcOrd="0" destOrd="0" presId="urn:microsoft.com/office/officeart/2005/8/layout/process2"/>
    <dgm:cxn modelId="{C72495E2-CE5E-4D27-A01D-2929DEDAC0AE}" type="presOf" srcId="{55CA8F6A-A719-4DC8-94AC-BDB5570A48AD}" destId="{71FD606C-BDF9-431F-B036-6ACA5D71E9FB}" srcOrd="0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AD31DC46-6DE3-460F-8094-9A1B7ADC5831}" type="presOf" srcId="{50539D8D-ADD8-4A64-A233-398A574C1AE0}" destId="{DD3EA092-AFC6-4606-A102-F3B1B2C17374}" srcOrd="1" destOrd="0" presId="urn:microsoft.com/office/officeart/2005/8/layout/process2"/>
    <dgm:cxn modelId="{9AD3172B-D391-4FC5-A1FC-9B0662E6AAFC}" type="presOf" srcId="{E0B02CF0-0E84-45E8-A08E-BB067ADA59EA}" destId="{0BB82512-463B-4E54-8478-98C7AC28CD07}" srcOrd="0" destOrd="0" presId="urn:microsoft.com/office/officeart/2005/8/layout/process2"/>
    <dgm:cxn modelId="{582D008C-D851-4D78-A0B5-9E26B39DE1D0}" type="presOf" srcId="{7BB888F9-38AC-491F-9767-A2740C7024A5}" destId="{261EA25F-C933-4C09-B661-2E3993E0CA6F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89AD18E-CD11-4704-A554-24BB409C0D8A}" type="presOf" srcId="{F2F75C3A-57CD-4AD3-B5CD-0B3B753DCE42}" destId="{EE9F6481-FF01-4BA4-8B38-DDB98608C279}" srcOrd="0" destOrd="0" presId="urn:microsoft.com/office/officeart/2005/8/layout/process2"/>
    <dgm:cxn modelId="{80D7ED45-D099-475B-B3DD-F8D80040044C}" type="presOf" srcId="{2A487E08-DEF3-4D75-B1FC-3E3F4B1C4FBE}" destId="{8A97E25A-0A74-4716-A683-AF7233C1526D}" srcOrd="1" destOrd="0" presId="urn:microsoft.com/office/officeart/2005/8/layout/process2"/>
    <dgm:cxn modelId="{F57B7BB0-99D1-4C91-B5AF-98C26AAB5654}" type="presOf" srcId="{7BB888F9-38AC-491F-9767-A2740C7024A5}" destId="{DCBDC0F0-6741-4C7F-BF09-E698C478B404}" srcOrd="1" destOrd="0" presId="urn:microsoft.com/office/officeart/2005/8/layout/process2"/>
    <dgm:cxn modelId="{07585CFA-8A9F-48BA-875C-E525D5433B9C}" type="presOf" srcId="{DEA89553-6180-4FAA-AAAD-9909532E10ED}" destId="{DF9D484D-30C5-431E-8A5E-D67BA2C9E47C}" srcOrd="0" destOrd="0" presId="urn:microsoft.com/office/officeart/2005/8/layout/process2"/>
    <dgm:cxn modelId="{A6E4C2EB-69BF-4EEE-9199-A0FCA2D8C07D}" type="presOf" srcId="{50539D8D-ADD8-4A64-A233-398A574C1AE0}" destId="{829751FA-5F82-4DEA-9A7C-E68800A610D4}" srcOrd="0" destOrd="0" presId="urn:microsoft.com/office/officeart/2005/8/layout/process2"/>
    <dgm:cxn modelId="{FE3FC430-364A-4AD1-B9BC-3CC2CA6F011C}" type="presParOf" srcId="{71FD606C-BDF9-431F-B036-6ACA5D71E9FB}" destId="{121CE2F8-E67C-4BB2-8B7A-0153E465E37B}" srcOrd="0" destOrd="0" presId="urn:microsoft.com/office/officeart/2005/8/layout/process2"/>
    <dgm:cxn modelId="{BFBF5648-A448-4F36-B753-8B2B09A7B451}" type="presParOf" srcId="{71FD606C-BDF9-431F-B036-6ACA5D71E9FB}" destId="{261EA25F-C933-4C09-B661-2E3993E0CA6F}" srcOrd="1" destOrd="0" presId="urn:microsoft.com/office/officeart/2005/8/layout/process2"/>
    <dgm:cxn modelId="{1C51E77F-45D1-417A-9C09-6F925E797102}" type="presParOf" srcId="{261EA25F-C933-4C09-B661-2E3993E0CA6F}" destId="{DCBDC0F0-6741-4C7F-BF09-E698C478B404}" srcOrd="0" destOrd="0" presId="urn:microsoft.com/office/officeart/2005/8/layout/process2"/>
    <dgm:cxn modelId="{93584617-1F8F-4B6A-9629-211D0E7C8EDC}" type="presParOf" srcId="{71FD606C-BDF9-431F-B036-6ACA5D71E9FB}" destId="{DF9D484D-30C5-431E-8A5E-D67BA2C9E47C}" srcOrd="2" destOrd="0" presId="urn:microsoft.com/office/officeart/2005/8/layout/process2"/>
    <dgm:cxn modelId="{D7778D78-DB82-46AD-84AD-71BC96C596DA}" type="presParOf" srcId="{71FD606C-BDF9-431F-B036-6ACA5D71E9FB}" destId="{8300CE63-0666-44C2-AA28-E384327E64EF}" srcOrd="3" destOrd="0" presId="urn:microsoft.com/office/officeart/2005/8/layout/process2"/>
    <dgm:cxn modelId="{73AB9A3B-1D17-4980-84A3-03C2B59814D9}" type="presParOf" srcId="{8300CE63-0666-44C2-AA28-E384327E64EF}" destId="{8A97E25A-0A74-4716-A683-AF7233C1526D}" srcOrd="0" destOrd="0" presId="urn:microsoft.com/office/officeart/2005/8/layout/process2"/>
    <dgm:cxn modelId="{7134F6BF-0E0B-41BD-88EE-BAA38FE4BC7E}" type="presParOf" srcId="{71FD606C-BDF9-431F-B036-6ACA5D71E9FB}" destId="{0BB82512-463B-4E54-8478-98C7AC28CD07}" srcOrd="4" destOrd="0" presId="urn:microsoft.com/office/officeart/2005/8/layout/process2"/>
    <dgm:cxn modelId="{C7F4B69B-99B6-4167-B01E-9AB452F9E682}" type="presParOf" srcId="{71FD606C-BDF9-431F-B036-6ACA5D71E9FB}" destId="{829751FA-5F82-4DEA-9A7C-E68800A610D4}" srcOrd="5" destOrd="0" presId="urn:microsoft.com/office/officeart/2005/8/layout/process2"/>
    <dgm:cxn modelId="{9908844C-9967-40CA-BAA1-88A32A0348B5}" type="presParOf" srcId="{829751FA-5F82-4DEA-9A7C-E68800A610D4}" destId="{DD3EA092-AFC6-4606-A102-F3B1B2C17374}" srcOrd="0" destOrd="0" presId="urn:microsoft.com/office/officeart/2005/8/layout/process2"/>
    <dgm:cxn modelId="{149673D6-0620-4DB5-AAFF-801A2A05E22F}" type="presParOf" srcId="{71FD606C-BDF9-431F-B036-6ACA5D71E9FB}" destId="{EE9F6481-FF01-4BA4-8B38-DDB98608C2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B0D77-0FFD-4EFB-8015-DAE2B604698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295DED-AA17-4926-B02F-8BC2FB99179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Демонстрируют его независимость;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2618A0B-DE7B-44D3-9625-6AD0CC0E8619}" type="parTrans" cxnId="{D2BF48DE-3A89-4305-8B98-A0A24BDC29BF}">
      <dgm:prSet/>
      <dgm:spPr/>
      <dgm:t>
        <a:bodyPr/>
        <a:lstStyle/>
        <a:p>
          <a:endParaRPr lang="ru-RU"/>
        </a:p>
      </dgm:t>
    </dgm:pt>
    <dgm:pt modelId="{8A9A0906-4921-4B20-AF7A-6AF05654654D}" type="sibTrans" cxnId="{D2BF48DE-3A89-4305-8B98-A0A24BDC29BF}">
      <dgm:prSet/>
      <dgm:spPr/>
      <dgm:t>
        <a:bodyPr/>
        <a:lstStyle/>
        <a:p>
          <a:endParaRPr lang="ru-RU"/>
        </a:p>
      </dgm:t>
    </dgm:pt>
    <dgm:pt modelId="{5E436717-0525-4D56-8A0E-0BE27DDF3213}">
      <dgm:prSet phldrT="[Текст]" phldr="1"/>
      <dgm:spPr/>
      <dgm:t>
        <a:bodyPr/>
        <a:lstStyle/>
        <a:p>
          <a:endParaRPr lang="ru-RU"/>
        </a:p>
      </dgm:t>
    </dgm:pt>
    <dgm:pt modelId="{D3DE34D7-0F6A-45FB-95E1-D4FA68787738}" type="parTrans" cxnId="{A174E6FD-CEAC-44AB-8B12-FA28D42796F4}">
      <dgm:prSet/>
      <dgm:spPr/>
      <dgm:t>
        <a:bodyPr/>
        <a:lstStyle/>
        <a:p>
          <a:endParaRPr lang="ru-RU"/>
        </a:p>
      </dgm:t>
    </dgm:pt>
    <dgm:pt modelId="{212DB6CF-DA20-4951-8E3F-84A5A8FDC1EE}" type="sibTrans" cxnId="{A174E6FD-CEAC-44AB-8B12-FA28D42796F4}">
      <dgm:prSet/>
      <dgm:spPr/>
      <dgm:t>
        <a:bodyPr/>
        <a:lstStyle/>
        <a:p>
          <a:endParaRPr lang="ru-RU"/>
        </a:p>
      </dgm:t>
    </dgm:pt>
    <dgm:pt modelId="{DA4DC841-339C-4D7D-A717-0823F458868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Символы отражают специфические особенности государства, народа и делают государство узнаваемым в международном масштабе;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AE2EC30-EAD7-4CCD-B40B-2C8A7B73F3A3}" type="parTrans" cxnId="{B5096851-6CFE-4CEB-94BD-A2D8582EC59A}">
      <dgm:prSet/>
      <dgm:spPr/>
      <dgm:t>
        <a:bodyPr/>
        <a:lstStyle/>
        <a:p>
          <a:endParaRPr lang="ru-RU"/>
        </a:p>
      </dgm:t>
    </dgm:pt>
    <dgm:pt modelId="{3B895210-70A5-4C9E-8FDC-E40B1FC0EE2E}" type="sibTrans" cxnId="{B5096851-6CFE-4CEB-94BD-A2D8582EC59A}">
      <dgm:prSet/>
      <dgm:spPr/>
      <dgm:t>
        <a:bodyPr/>
        <a:lstStyle/>
        <a:p>
          <a:endParaRPr lang="ru-RU"/>
        </a:p>
      </dgm:t>
    </dgm:pt>
    <dgm:pt modelId="{302ECBDD-F53B-4830-8567-6ECC2328715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Позволяют отличить одно государство от другого;</a:t>
          </a:r>
        </a:p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648BB7AA-CA80-4558-A531-35BF814C62DA}" type="parTrans" cxnId="{9ABF99A5-D105-4969-9BB6-3F1756263F9B}">
      <dgm:prSet/>
      <dgm:spPr/>
      <dgm:t>
        <a:bodyPr/>
        <a:lstStyle/>
        <a:p>
          <a:endParaRPr lang="ru-RU"/>
        </a:p>
      </dgm:t>
    </dgm:pt>
    <dgm:pt modelId="{663C2669-1827-4A18-8864-D9AABC520A1A}" type="sibTrans" cxnId="{9ABF99A5-D105-4969-9BB6-3F1756263F9B}">
      <dgm:prSet/>
      <dgm:spPr/>
      <dgm:t>
        <a:bodyPr/>
        <a:lstStyle/>
        <a:p>
          <a:endParaRPr lang="ru-RU"/>
        </a:p>
      </dgm:t>
    </dgm:pt>
    <dgm:pt modelId="{397F4FC5-0BDC-474C-9AEA-A13FC6D8F33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Дают понять, что народ обладает правом самостоятельно определять свою судьбу;</a:t>
          </a:r>
        </a:p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E7855183-E951-43B7-BA30-C96198BFB319}" type="parTrans" cxnId="{880EAE95-FF42-4853-87FC-17EC64E4FDBC}">
      <dgm:prSet/>
      <dgm:spPr/>
      <dgm:t>
        <a:bodyPr/>
        <a:lstStyle/>
        <a:p>
          <a:endParaRPr lang="ru-RU"/>
        </a:p>
      </dgm:t>
    </dgm:pt>
    <dgm:pt modelId="{C8495E5C-BCD9-4E89-B8F8-6E3D00A702D6}" type="sibTrans" cxnId="{880EAE95-FF42-4853-87FC-17EC64E4FDBC}">
      <dgm:prSet/>
      <dgm:spPr/>
      <dgm:t>
        <a:bodyPr/>
        <a:lstStyle/>
        <a:p>
          <a:endParaRPr lang="ru-RU"/>
        </a:p>
      </dgm:t>
    </dgm:pt>
    <dgm:pt modelId="{45AA1A2F-C506-4F08-8563-3B9B648334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Отражают прошлое, настоящее и будущее, цели и чаяния народа.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5E39CEE-2429-4D70-967F-439DB7488456}" type="parTrans" cxnId="{5C08289E-6D41-4070-8E10-FDFAE0F714EA}">
      <dgm:prSet/>
      <dgm:spPr/>
      <dgm:t>
        <a:bodyPr/>
        <a:lstStyle/>
        <a:p>
          <a:endParaRPr lang="ru-RU"/>
        </a:p>
      </dgm:t>
    </dgm:pt>
    <dgm:pt modelId="{75E72320-1EC5-499B-868D-0BA82E8FB721}" type="sibTrans" cxnId="{5C08289E-6D41-4070-8E10-FDFAE0F714EA}">
      <dgm:prSet/>
      <dgm:spPr/>
      <dgm:t>
        <a:bodyPr/>
        <a:lstStyle/>
        <a:p>
          <a:endParaRPr lang="ru-RU"/>
        </a:p>
      </dgm:t>
    </dgm:pt>
    <dgm:pt modelId="{8806D75E-18BC-404E-AF69-8006BC32769B}" type="pres">
      <dgm:prSet presAssocID="{AD0B0D77-0FFD-4EFB-8015-DAE2B60469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BAF0-4D36-4748-B4BA-6B55EADD3C0F}" type="pres">
      <dgm:prSet presAssocID="{AD0B0D77-0FFD-4EFB-8015-DAE2B6046984}" presName="dummyMaxCanvas" presStyleCnt="0">
        <dgm:presLayoutVars/>
      </dgm:prSet>
      <dgm:spPr/>
    </dgm:pt>
    <dgm:pt modelId="{55B7D501-A26C-4626-9F06-EF83FCE0A5A7}" type="pres">
      <dgm:prSet presAssocID="{AD0B0D77-0FFD-4EFB-8015-DAE2B6046984}" presName="FiveNodes_1" presStyleLbl="node1" presStyleIdx="0" presStyleCnt="5" custScaleY="11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9E9DE-4C25-4A03-A47F-C37574045C3F}" type="pres">
      <dgm:prSet presAssocID="{AD0B0D77-0FFD-4EFB-8015-DAE2B6046984}" presName="FiveNodes_2" presStyleLbl="node1" presStyleIdx="1" presStyleCnt="5" custScaleY="6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6B9C2-A68E-4CA8-9F3D-2F373EEA803E}" type="pres">
      <dgm:prSet presAssocID="{AD0B0D77-0FFD-4EFB-8015-DAE2B604698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1F1D5-C0F1-4FCC-BE27-0B1E424A186E}" type="pres">
      <dgm:prSet presAssocID="{AD0B0D77-0FFD-4EFB-8015-DAE2B604698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FAB4D-11C1-4B01-937F-17A56433253C}" type="pres">
      <dgm:prSet presAssocID="{AD0B0D77-0FFD-4EFB-8015-DAE2B604698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9A95-860F-4E2D-9A99-9F9E95CD19A9}" type="pres">
      <dgm:prSet presAssocID="{AD0B0D77-0FFD-4EFB-8015-DAE2B604698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0EFA1-8DB7-4333-BF66-5722EC5364C4}" type="pres">
      <dgm:prSet presAssocID="{AD0B0D77-0FFD-4EFB-8015-DAE2B604698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BFE2A-0368-4FDA-BD70-C7A6C2569329}" type="pres">
      <dgm:prSet presAssocID="{AD0B0D77-0FFD-4EFB-8015-DAE2B604698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E1E74-A617-4037-BC88-CC8E907802EC}" type="pres">
      <dgm:prSet presAssocID="{AD0B0D77-0FFD-4EFB-8015-DAE2B604698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1C82-D03C-4E2A-B097-E7CD0044FF92}" type="pres">
      <dgm:prSet presAssocID="{AD0B0D77-0FFD-4EFB-8015-DAE2B604698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AEC7D-CBA2-4707-9CA0-6A287C79D78A}" type="pres">
      <dgm:prSet presAssocID="{AD0B0D77-0FFD-4EFB-8015-DAE2B604698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18A6-DD96-4944-95BC-D40F35CB49AA}" type="pres">
      <dgm:prSet presAssocID="{AD0B0D77-0FFD-4EFB-8015-DAE2B604698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7812B-43A5-46F6-B72C-AB16ED153652}" type="pres">
      <dgm:prSet presAssocID="{AD0B0D77-0FFD-4EFB-8015-DAE2B604698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550E1-FE5A-4F84-9F79-2D49F3A876CC}" type="pres">
      <dgm:prSet presAssocID="{AD0B0D77-0FFD-4EFB-8015-DAE2B604698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41EF7-26A8-4DC3-8B5A-FA380D97F5C9}" type="presOf" srcId="{45AA1A2F-C506-4F08-8563-3B9B648334F5}" destId="{FE2FAB4D-11C1-4B01-937F-17A56433253C}" srcOrd="0" destOrd="0" presId="urn:microsoft.com/office/officeart/2005/8/layout/vProcess5"/>
    <dgm:cxn modelId="{0F550237-75DA-491C-91E0-8DDEEE1F0E2E}" type="presOf" srcId="{45AA1A2F-C506-4F08-8563-3B9B648334F5}" destId="{CFC550E1-FE5A-4F84-9F79-2D49F3A876CC}" srcOrd="1" destOrd="0" presId="urn:microsoft.com/office/officeart/2005/8/layout/vProcess5"/>
    <dgm:cxn modelId="{5C08289E-6D41-4070-8E10-FDFAE0F714EA}" srcId="{AD0B0D77-0FFD-4EFB-8015-DAE2B6046984}" destId="{45AA1A2F-C506-4F08-8563-3B9B648334F5}" srcOrd="4" destOrd="0" parTransId="{95E39CEE-2429-4D70-967F-439DB7488456}" sibTransId="{75E72320-1EC5-499B-868D-0BA82E8FB721}"/>
    <dgm:cxn modelId="{6115E00D-E49C-4810-8F3C-2A797FF47C24}" type="presOf" srcId="{A7295DED-AA17-4926-B02F-8BC2FB991798}" destId="{8FE9E9DE-4C25-4A03-A47F-C37574045C3F}" srcOrd="0" destOrd="0" presId="urn:microsoft.com/office/officeart/2005/8/layout/vProcess5"/>
    <dgm:cxn modelId="{A174E6FD-CEAC-44AB-8B12-FA28D42796F4}" srcId="{AD0B0D77-0FFD-4EFB-8015-DAE2B6046984}" destId="{5E436717-0525-4D56-8A0E-0BE27DDF3213}" srcOrd="5" destOrd="0" parTransId="{D3DE34D7-0F6A-45FB-95E1-D4FA68787738}" sibTransId="{212DB6CF-DA20-4951-8E3F-84A5A8FDC1EE}"/>
    <dgm:cxn modelId="{111160BA-CC35-470A-9758-D670986EA229}" type="presOf" srcId="{3B895210-70A5-4C9E-8FDC-E40B1FC0EE2E}" destId="{96DA9A95-860F-4E2D-9A99-9F9E95CD19A9}" srcOrd="0" destOrd="0" presId="urn:microsoft.com/office/officeart/2005/8/layout/vProcess5"/>
    <dgm:cxn modelId="{809AF47A-7275-43CD-BD2E-04FA27070AEB}" type="presOf" srcId="{663C2669-1827-4A18-8864-D9AABC520A1A}" destId="{EE8BFE2A-0368-4FDA-BD70-C7A6C2569329}" srcOrd="0" destOrd="0" presId="urn:microsoft.com/office/officeart/2005/8/layout/vProcess5"/>
    <dgm:cxn modelId="{F618F338-7FBF-4A75-BDDE-900351D0016B}" type="presOf" srcId="{302ECBDD-F53B-4830-8567-6ECC23287159}" destId="{6B9018A6-DD96-4944-95BC-D40F35CB49AA}" srcOrd="1" destOrd="0" presId="urn:microsoft.com/office/officeart/2005/8/layout/vProcess5"/>
    <dgm:cxn modelId="{5698D26E-3CB9-456D-9C8B-84603BF78DD7}" type="presOf" srcId="{DA4DC841-339C-4D7D-A717-0823F458868B}" destId="{517E1C82-D03C-4E2A-B097-E7CD0044FF92}" srcOrd="1" destOrd="0" presId="urn:microsoft.com/office/officeart/2005/8/layout/vProcess5"/>
    <dgm:cxn modelId="{D2D772D1-5B04-4DE9-A237-DC42A509A28E}" type="presOf" srcId="{397F4FC5-0BDC-474C-9AEA-A13FC6D8F33E}" destId="{6C87812B-43A5-46F6-B72C-AB16ED153652}" srcOrd="1" destOrd="0" presId="urn:microsoft.com/office/officeart/2005/8/layout/vProcess5"/>
    <dgm:cxn modelId="{880EAE95-FF42-4853-87FC-17EC64E4FDBC}" srcId="{AD0B0D77-0FFD-4EFB-8015-DAE2B6046984}" destId="{397F4FC5-0BDC-474C-9AEA-A13FC6D8F33E}" srcOrd="3" destOrd="0" parTransId="{E7855183-E951-43B7-BA30-C96198BFB319}" sibTransId="{C8495E5C-BCD9-4E89-B8F8-6E3D00A702D6}"/>
    <dgm:cxn modelId="{57B4E327-2074-4CE8-AB93-E3B1930CC569}" type="presOf" srcId="{8A9A0906-4921-4B20-AF7A-6AF05654654D}" destId="{9A60EFA1-8DB7-4333-BF66-5722EC5364C4}" srcOrd="0" destOrd="0" presId="urn:microsoft.com/office/officeart/2005/8/layout/vProcess5"/>
    <dgm:cxn modelId="{9ABF99A5-D105-4969-9BB6-3F1756263F9B}" srcId="{AD0B0D77-0FFD-4EFB-8015-DAE2B6046984}" destId="{302ECBDD-F53B-4830-8567-6ECC23287159}" srcOrd="2" destOrd="0" parTransId="{648BB7AA-CA80-4558-A531-35BF814C62DA}" sibTransId="{663C2669-1827-4A18-8864-D9AABC520A1A}"/>
    <dgm:cxn modelId="{6B6626BE-BDAE-4604-9041-8AA3E5486B4F}" type="presOf" srcId="{A7295DED-AA17-4926-B02F-8BC2FB991798}" destId="{32DAEC7D-CBA2-4707-9CA0-6A287C79D78A}" srcOrd="1" destOrd="0" presId="urn:microsoft.com/office/officeart/2005/8/layout/vProcess5"/>
    <dgm:cxn modelId="{C8B00DFD-9A96-4A23-B503-58AE4B697507}" type="presOf" srcId="{302ECBDD-F53B-4830-8567-6ECC23287159}" destId="{AA96B9C2-A68E-4CA8-9F3D-2F373EEA803E}" srcOrd="0" destOrd="0" presId="urn:microsoft.com/office/officeart/2005/8/layout/vProcess5"/>
    <dgm:cxn modelId="{CCB06D5E-AD36-4AF7-BEC0-C031581B61FB}" type="presOf" srcId="{DA4DC841-339C-4D7D-A717-0823F458868B}" destId="{55B7D501-A26C-4626-9F06-EF83FCE0A5A7}" srcOrd="0" destOrd="0" presId="urn:microsoft.com/office/officeart/2005/8/layout/vProcess5"/>
    <dgm:cxn modelId="{D2BF48DE-3A89-4305-8B98-A0A24BDC29BF}" srcId="{AD0B0D77-0FFD-4EFB-8015-DAE2B6046984}" destId="{A7295DED-AA17-4926-B02F-8BC2FB991798}" srcOrd="1" destOrd="0" parTransId="{02618A0B-DE7B-44D3-9625-6AD0CC0E8619}" sibTransId="{8A9A0906-4921-4B20-AF7A-6AF05654654D}"/>
    <dgm:cxn modelId="{90A2D37C-B122-4981-AB9E-CE6EFE165070}" type="presOf" srcId="{397F4FC5-0BDC-474C-9AEA-A13FC6D8F33E}" destId="{5541F1D5-C0F1-4FCC-BE27-0B1E424A186E}" srcOrd="0" destOrd="0" presId="urn:microsoft.com/office/officeart/2005/8/layout/vProcess5"/>
    <dgm:cxn modelId="{2DD14CA3-5AAF-4708-A1BA-F51866704B82}" type="presOf" srcId="{AD0B0D77-0FFD-4EFB-8015-DAE2B6046984}" destId="{8806D75E-18BC-404E-AF69-8006BC32769B}" srcOrd="0" destOrd="0" presId="urn:microsoft.com/office/officeart/2005/8/layout/vProcess5"/>
    <dgm:cxn modelId="{CB9E5421-F2C1-4991-9C2B-92CB558CA652}" type="presOf" srcId="{C8495E5C-BCD9-4E89-B8F8-6E3D00A702D6}" destId="{F48E1E74-A617-4037-BC88-CC8E907802EC}" srcOrd="0" destOrd="0" presId="urn:microsoft.com/office/officeart/2005/8/layout/vProcess5"/>
    <dgm:cxn modelId="{B5096851-6CFE-4CEB-94BD-A2D8582EC59A}" srcId="{AD0B0D77-0FFD-4EFB-8015-DAE2B6046984}" destId="{DA4DC841-339C-4D7D-A717-0823F458868B}" srcOrd="0" destOrd="0" parTransId="{9AE2EC30-EAD7-4CCD-B40B-2C8A7B73F3A3}" sibTransId="{3B895210-70A5-4C9E-8FDC-E40B1FC0EE2E}"/>
    <dgm:cxn modelId="{DC82761E-2D9F-4258-A55D-D5B1A3AB422E}" type="presParOf" srcId="{8806D75E-18BC-404E-AF69-8006BC32769B}" destId="{2709BAF0-4D36-4748-B4BA-6B55EADD3C0F}" srcOrd="0" destOrd="0" presId="urn:microsoft.com/office/officeart/2005/8/layout/vProcess5"/>
    <dgm:cxn modelId="{33C5AC50-60E5-40F0-BC57-8A2D86B3C355}" type="presParOf" srcId="{8806D75E-18BC-404E-AF69-8006BC32769B}" destId="{55B7D501-A26C-4626-9F06-EF83FCE0A5A7}" srcOrd="1" destOrd="0" presId="urn:microsoft.com/office/officeart/2005/8/layout/vProcess5"/>
    <dgm:cxn modelId="{67213353-8B6E-4D08-B4E7-AFEC73B32051}" type="presParOf" srcId="{8806D75E-18BC-404E-AF69-8006BC32769B}" destId="{8FE9E9DE-4C25-4A03-A47F-C37574045C3F}" srcOrd="2" destOrd="0" presId="urn:microsoft.com/office/officeart/2005/8/layout/vProcess5"/>
    <dgm:cxn modelId="{0256C3C4-CFB1-4349-A83A-16A0DA310ABF}" type="presParOf" srcId="{8806D75E-18BC-404E-AF69-8006BC32769B}" destId="{AA96B9C2-A68E-4CA8-9F3D-2F373EEA803E}" srcOrd="3" destOrd="0" presId="urn:microsoft.com/office/officeart/2005/8/layout/vProcess5"/>
    <dgm:cxn modelId="{4C0A70B8-0BDE-4DD0-B71F-3655F9B7C63D}" type="presParOf" srcId="{8806D75E-18BC-404E-AF69-8006BC32769B}" destId="{5541F1D5-C0F1-4FCC-BE27-0B1E424A186E}" srcOrd="4" destOrd="0" presId="urn:microsoft.com/office/officeart/2005/8/layout/vProcess5"/>
    <dgm:cxn modelId="{BAA14866-C097-47AE-843F-0536976A0B94}" type="presParOf" srcId="{8806D75E-18BC-404E-AF69-8006BC32769B}" destId="{FE2FAB4D-11C1-4B01-937F-17A56433253C}" srcOrd="5" destOrd="0" presId="urn:microsoft.com/office/officeart/2005/8/layout/vProcess5"/>
    <dgm:cxn modelId="{5540CCE5-F1A9-42FF-BED4-194DA9E56027}" type="presParOf" srcId="{8806D75E-18BC-404E-AF69-8006BC32769B}" destId="{96DA9A95-860F-4E2D-9A99-9F9E95CD19A9}" srcOrd="6" destOrd="0" presId="urn:microsoft.com/office/officeart/2005/8/layout/vProcess5"/>
    <dgm:cxn modelId="{B1420A96-C4E4-4453-932E-8ABFDA53774A}" type="presParOf" srcId="{8806D75E-18BC-404E-AF69-8006BC32769B}" destId="{9A60EFA1-8DB7-4333-BF66-5722EC5364C4}" srcOrd="7" destOrd="0" presId="urn:microsoft.com/office/officeart/2005/8/layout/vProcess5"/>
    <dgm:cxn modelId="{9FAB91F1-02F7-4FA8-BA54-92531C8BFCF4}" type="presParOf" srcId="{8806D75E-18BC-404E-AF69-8006BC32769B}" destId="{EE8BFE2A-0368-4FDA-BD70-C7A6C2569329}" srcOrd="8" destOrd="0" presId="urn:microsoft.com/office/officeart/2005/8/layout/vProcess5"/>
    <dgm:cxn modelId="{E4F2E472-3D07-47F4-B174-F1EE76157363}" type="presParOf" srcId="{8806D75E-18BC-404E-AF69-8006BC32769B}" destId="{F48E1E74-A617-4037-BC88-CC8E907802EC}" srcOrd="9" destOrd="0" presId="urn:microsoft.com/office/officeart/2005/8/layout/vProcess5"/>
    <dgm:cxn modelId="{57C70754-9EC6-4DB6-AF7E-184E4C6FDA75}" type="presParOf" srcId="{8806D75E-18BC-404E-AF69-8006BC32769B}" destId="{517E1C82-D03C-4E2A-B097-E7CD0044FF92}" srcOrd="10" destOrd="0" presId="urn:microsoft.com/office/officeart/2005/8/layout/vProcess5"/>
    <dgm:cxn modelId="{BC0D6B02-B81F-412C-8699-2EA019D2F960}" type="presParOf" srcId="{8806D75E-18BC-404E-AF69-8006BC32769B}" destId="{32DAEC7D-CBA2-4707-9CA0-6A287C79D78A}" srcOrd="11" destOrd="0" presId="urn:microsoft.com/office/officeart/2005/8/layout/vProcess5"/>
    <dgm:cxn modelId="{1787B7E1-6962-4088-AA7A-009DD2644F02}" type="presParOf" srcId="{8806D75E-18BC-404E-AF69-8006BC32769B}" destId="{6B9018A6-DD96-4944-95BC-D40F35CB49AA}" srcOrd="12" destOrd="0" presId="urn:microsoft.com/office/officeart/2005/8/layout/vProcess5"/>
    <dgm:cxn modelId="{42EEF518-55D2-4450-9FDE-DCB80E0A8FC9}" type="presParOf" srcId="{8806D75E-18BC-404E-AF69-8006BC32769B}" destId="{6C87812B-43A5-46F6-B72C-AB16ED153652}" srcOrd="13" destOrd="0" presId="urn:microsoft.com/office/officeart/2005/8/layout/vProcess5"/>
    <dgm:cxn modelId="{7FF55421-6AC7-4D51-9233-1C72362D119F}" type="presParOf" srcId="{8806D75E-18BC-404E-AF69-8006BC32769B}" destId="{CFC550E1-FE5A-4F84-9F79-2D49F3A876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В Республике Узбекистан верховенством обладают Конституция  и ее законы. Система государственных органов строится на основе принципа разделения властей органов.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/>
          </a:r>
          <a:br>
            <a:rPr lang="ru-RU" sz="2800" b="1" dirty="0" smtClean="0">
              <a:latin typeface="Arial" pitchFamily="34" charset="0"/>
              <a:cs typeface="Arial" pitchFamily="34" charset="0"/>
            </a:rPr>
          </a:b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Республика Узбекистан вправе вводить свою денежную единицу – национальную валюту</a:t>
          </a:r>
          <a:r>
            <a:rPr lang="ru-RU" sz="2800" b="1" i="0" smtClean="0">
              <a:latin typeface="Arial" pitchFamily="34" charset="0"/>
              <a:cs typeface="Arial" pitchFamily="34" charset="0"/>
            </a:rPr>
            <a:t>, осуществлять </a:t>
          </a:r>
          <a:r>
            <a:rPr lang="ru-RU" sz="2800" b="1" i="0" dirty="0" smtClean="0">
              <a:latin typeface="Arial" pitchFamily="34" charset="0"/>
              <a:cs typeface="Arial" pitchFamily="34" charset="0"/>
            </a:rPr>
            <a:t>самостоятельную финансовую и кредитную политику.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/>
          </a:r>
          <a:br>
            <a:rPr lang="ru-RU" sz="2800" b="1" dirty="0" smtClean="0">
              <a:latin typeface="Arial" pitchFamily="34" charset="0"/>
              <a:cs typeface="Arial" pitchFamily="34" charset="0"/>
            </a:rPr>
          </a:br>
          <a:endParaRPr lang="ru-RU" sz="28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Республика Узбекистан определяет свой путь развития, свое</a:t>
          </a:r>
          <a:br>
            <a:rPr lang="ru-RU" sz="2800" b="1" i="0" dirty="0" smtClean="0">
              <a:latin typeface="Arial" pitchFamily="34" charset="0"/>
              <a:cs typeface="Arial" pitchFamily="34" charset="0"/>
            </a:rPr>
          </a:br>
          <a:r>
            <a:rPr lang="ru-RU" sz="2800" b="1" i="0" dirty="0" smtClean="0">
              <a:latin typeface="Arial" pitchFamily="34" charset="0"/>
              <a:cs typeface="Arial" pitchFamily="34" charset="0"/>
            </a:rPr>
            <a:t>название, учреждает свою государственную символику: герб, флаг, гимн, устанавливает свой государственный язык.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0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3" custScaleX="417587" custScaleY="144746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3" custScaleX="417587" custScaleY="182194" custLinFactNeighborY="-3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3" custScaleX="418691" custScaleY="159156" custLinFactNeighborX="3246" custLinFactNeighborY="-1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0BE47-F3A0-4301-BDC4-CC0A6EEE1F61}" type="presOf" srcId="{40BFF0ED-64E2-459A-A26E-8D0018A04622}" destId="{121CE2F8-E67C-4BB2-8B7A-0153E465E37B}" srcOrd="0" destOrd="0" presId="urn:microsoft.com/office/officeart/2005/8/layout/process2"/>
    <dgm:cxn modelId="{E7C1087E-38A9-4D8F-867B-73B1B6C14BD8}" type="presOf" srcId="{7BB888F9-38AC-491F-9767-A2740C7024A5}" destId="{261EA25F-C933-4C09-B661-2E3993E0CA6F}" srcOrd="0" destOrd="0" presId="urn:microsoft.com/office/officeart/2005/8/layout/process2"/>
    <dgm:cxn modelId="{C02EA002-EC63-429D-B944-785B469F1977}" type="presOf" srcId="{E0B02CF0-0E84-45E8-A08E-BB067ADA59EA}" destId="{0BB82512-463B-4E54-8478-98C7AC28CD07}" srcOrd="0" destOrd="0" presId="urn:microsoft.com/office/officeart/2005/8/layout/process2"/>
    <dgm:cxn modelId="{31D65995-9D62-4A28-9F90-5D7AA8CCD002}" type="presOf" srcId="{2A487E08-DEF3-4D75-B1FC-3E3F4B1C4FBE}" destId="{8A97E25A-0A74-4716-A683-AF7233C1526D}" srcOrd="1" destOrd="0" presId="urn:microsoft.com/office/officeart/2005/8/layout/process2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CADFB340-29D0-4CCA-B99F-3AABF21E8AA4}" type="presOf" srcId="{55CA8F6A-A719-4DC8-94AC-BDB5570A48AD}" destId="{71FD606C-BDF9-431F-B036-6ACA5D71E9FB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9E213A99-ECC2-4777-B1EF-27B9831913DA}" type="presOf" srcId="{DEA89553-6180-4FAA-AAAD-9909532E10ED}" destId="{DF9D484D-30C5-431E-8A5E-D67BA2C9E47C}" srcOrd="0" destOrd="0" presId="urn:microsoft.com/office/officeart/2005/8/layout/process2"/>
    <dgm:cxn modelId="{C91ACDB6-D117-4466-AE03-8544CB5A6A96}" type="presOf" srcId="{7BB888F9-38AC-491F-9767-A2740C7024A5}" destId="{DCBDC0F0-6741-4C7F-BF09-E698C478B404}" srcOrd="1" destOrd="0" presId="urn:microsoft.com/office/officeart/2005/8/layout/process2"/>
    <dgm:cxn modelId="{D82AE897-2AC7-4190-A78E-DB630AB6776C}" type="presOf" srcId="{2A487E08-DEF3-4D75-B1FC-3E3F4B1C4FBE}" destId="{8300CE63-0666-44C2-AA28-E384327E64EF}" srcOrd="0" destOrd="0" presId="urn:microsoft.com/office/officeart/2005/8/layout/process2"/>
    <dgm:cxn modelId="{A7EF82A3-D13C-4FEC-BF01-0A61A90021CD}" type="presParOf" srcId="{71FD606C-BDF9-431F-B036-6ACA5D71E9FB}" destId="{121CE2F8-E67C-4BB2-8B7A-0153E465E37B}" srcOrd="0" destOrd="0" presId="urn:microsoft.com/office/officeart/2005/8/layout/process2"/>
    <dgm:cxn modelId="{4938A131-EC42-4E77-A0B0-8D9204DED59C}" type="presParOf" srcId="{71FD606C-BDF9-431F-B036-6ACA5D71E9FB}" destId="{261EA25F-C933-4C09-B661-2E3993E0CA6F}" srcOrd="1" destOrd="0" presId="urn:microsoft.com/office/officeart/2005/8/layout/process2"/>
    <dgm:cxn modelId="{A9A85E55-D905-4D82-B495-B533F9137DC4}" type="presParOf" srcId="{261EA25F-C933-4C09-B661-2E3993E0CA6F}" destId="{DCBDC0F0-6741-4C7F-BF09-E698C478B404}" srcOrd="0" destOrd="0" presId="urn:microsoft.com/office/officeart/2005/8/layout/process2"/>
    <dgm:cxn modelId="{F73F289C-0C84-49B3-900C-B6E7C7BECAAA}" type="presParOf" srcId="{71FD606C-BDF9-431F-B036-6ACA5D71E9FB}" destId="{DF9D484D-30C5-431E-8A5E-D67BA2C9E47C}" srcOrd="2" destOrd="0" presId="urn:microsoft.com/office/officeart/2005/8/layout/process2"/>
    <dgm:cxn modelId="{30400EC9-B3DC-4EB9-A6C9-19474CE54065}" type="presParOf" srcId="{71FD606C-BDF9-431F-B036-6ACA5D71E9FB}" destId="{8300CE63-0666-44C2-AA28-E384327E64EF}" srcOrd="3" destOrd="0" presId="urn:microsoft.com/office/officeart/2005/8/layout/process2"/>
    <dgm:cxn modelId="{FF166156-2C39-4129-AEAA-FD8249D6B784}" type="presParOf" srcId="{8300CE63-0666-44C2-AA28-E384327E64EF}" destId="{8A97E25A-0A74-4716-A683-AF7233C1526D}" srcOrd="0" destOrd="0" presId="urn:microsoft.com/office/officeart/2005/8/layout/process2"/>
    <dgm:cxn modelId="{45935AE9-D3E0-42C4-8CC5-DCAB4881B6DD}" type="presParOf" srcId="{71FD606C-BDF9-431F-B036-6ACA5D71E9FB}" destId="{0BB82512-463B-4E54-8478-98C7AC28CD0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0" y="216023"/>
          <a:ext cx="11562718" cy="9449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Республика Узбекистан, в состав которой входит Республика Каракалпакстан, – независимое демократическое государство.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16023"/>
        <a:ext cx="11562718" cy="944922"/>
      </dsp:txXfrm>
    </dsp:sp>
    <dsp:sp modelId="{261EA25F-C933-4C09-B661-2E3993E0CA6F}">
      <dsp:nvSpPr>
        <dsp:cNvPr id="0" name=""/>
        <dsp:cNvSpPr/>
      </dsp:nvSpPr>
      <dsp:spPr>
        <a:xfrm rot="5312881">
          <a:off x="5693806" y="1121124"/>
          <a:ext cx="206018" cy="35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 rot="5312881">
        <a:off x="5693806" y="1121124"/>
        <a:ext cx="206018" cy="354245"/>
      </dsp:txXfrm>
    </dsp:sp>
    <dsp:sp modelId="{DF9D484D-30C5-431E-8A5E-D67BA2C9E47C}">
      <dsp:nvSpPr>
        <dsp:cNvPr id="0" name=""/>
        <dsp:cNvSpPr/>
      </dsp:nvSpPr>
      <dsp:spPr>
        <a:xfrm>
          <a:off x="30569" y="1435549"/>
          <a:ext cx="11562718" cy="9178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Народ Республики Узбекистан суверенен и является единственным источником государственной власти.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4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569" y="1435549"/>
        <a:ext cx="11562718" cy="917874"/>
      </dsp:txXfrm>
    </dsp:sp>
    <dsp:sp modelId="{8300CE63-0666-44C2-AA28-E384327E64EF}">
      <dsp:nvSpPr>
        <dsp:cNvPr id="0" name=""/>
        <dsp:cNvSpPr/>
      </dsp:nvSpPr>
      <dsp:spPr>
        <a:xfrm rot="5434857">
          <a:off x="5714533" y="2298300"/>
          <a:ext cx="183009" cy="35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5434857">
        <a:off x="5714533" y="2298300"/>
        <a:ext cx="183009" cy="354245"/>
      </dsp:txXfrm>
    </dsp:sp>
    <dsp:sp modelId="{0BB82512-463B-4E54-8478-98C7AC28CD07}">
      <dsp:nvSpPr>
        <dsp:cNvPr id="0" name=""/>
        <dsp:cNvSpPr/>
      </dsp:nvSpPr>
      <dsp:spPr>
        <a:xfrm>
          <a:off x="0" y="2597423"/>
          <a:ext cx="11593287" cy="16088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Республика Узбекистан обладает полнотой государственной власти, самостоятельно определяет свое национально-государственное и административно-территориальное устройство, систему органов власти и управления.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0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597423"/>
        <a:ext cx="11593287" cy="1608865"/>
      </dsp:txXfrm>
    </dsp:sp>
    <dsp:sp modelId="{829751FA-5F82-4DEA-9A7C-E68800A610D4}">
      <dsp:nvSpPr>
        <dsp:cNvPr id="0" name=""/>
        <dsp:cNvSpPr/>
      </dsp:nvSpPr>
      <dsp:spPr>
        <a:xfrm rot="5400000">
          <a:off x="5626797" y="4255627"/>
          <a:ext cx="339692" cy="35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26797" y="4255627"/>
        <a:ext cx="339692" cy="354245"/>
      </dsp:txXfrm>
    </dsp:sp>
    <dsp:sp modelId="{EE9F6481-FF01-4BA4-8B38-DDB98608C279}">
      <dsp:nvSpPr>
        <dsp:cNvPr id="0" name=""/>
        <dsp:cNvSpPr/>
      </dsp:nvSpPr>
      <dsp:spPr>
        <a:xfrm>
          <a:off x="89879" y="4659211"/>
          <a:ext cx="11413528" cy="12130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Государственная граница и ее территория неприкосновенны и неделимы, не могут быть изменены без свободного волеизъявления народа.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0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9879" y="4659211"/>
        <a:ext cx="11413528" cy="1213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7D501-A26C-4626-9F06-EF83FCE0A5A7}">
      <dsp:nvSpPr>
        <dsp:cNvPr id="0" name=""/>
        <dsp:cNvSpPr/>
      </dsp:nvSpPr>
      <dsp:spPr>
        <a:xfrm>
          <a:off x="0" y="-47524"/>
          <a:ext cx="9148616" cy="11751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Символы отражают специфические особенности государства, народа и делают государство узнаваемым в международном масштабе;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-47524"/>
        <a:ext cx="8028099" cy="1175168"/>
      </dsp:txXfrm>
    </dsp:sp>
    <dsp:sp modelId="{8FE9E9DE-4C25-4A03-A47F-C37574045C3F}">
      <dsp:nvSpPr>
        <dsp:cNvPr id="0" name=""/>
        <dsp:cNvSpPr/>
      </dsp:nvSpPr>
      <dsp:spPr>
        <a:xfrm>
          <a:off x="683175" y="1343668"/>
          <a:ext cx="9148616" cy="63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Демонстрируют его независимость;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83175" y="1343668"/>
        <a:ext cx="7825145" cy="636551"/>
      </dsp:txXfrm>
    </dsp:sp>
    <dsp:sp modelId="{AA96B9C2-A68E-4CA8-9F3D-2F373EEA803E}">
      <dsp:nvSpPr>
        <dsp:cNvPr id="0" name=""/>
        <dsp:cNvSpPr/>
      </dsp:nvSpPr>
      <dsp:spPr>
        <a:xfrm>
          <a:off x="1366351" y="2291293"/>
          <a:ext cx="9148616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Позволяют отличить одно государство от другого;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366351" y="2291293"/>
        <a:ext cx="7825145" cy="985069"/>
      </dsp:txXfrm>
    </dsp:sp>
    <dsp:sp modelId="{5541F1D5-C0F1-4FCC-BE27-0B1E424A186E}">
      <dsp:nvSpPr>
        <dsp:cNvPr id="0" name=""/>
        <dsp:cNvSpPr/>
      </dsp:nvSpPr>
      <dsp:spPr>
        <a:xfrm>
          <a:off x="2049527" y="3413178"/>
          <a:ext cx="9148616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Дают понять, что народ обладает правом самостоятельно определять свою судьбу;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049527" y="3413178"/>
        <a:ext cx="7825145" cy="985069"/>
      </dsp:txXfrm>
    </dsp:sp>
    <dsp:sp modelId="{FE2FAB4D-11C1-4B01-937F-17A56433253C}">
      <dsp:nvSpPr>
        <dsp:cNvPr id="0" name=""/>
        <dsp:cNvSpPr/>
      </dsp:nvSpPr>
      <dsp:spPr>
        <a:xfrm>
          <a:off x="2732703" y="4535063"/>
          <a:ext cx="9148616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Отражают прошлое, настоящее и будущее, цели и чаяния народа.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32703" y="4535063"/>
        <a:ext cx="7825145" cy="985069"/>
      </dsp:txXfrm>
    </dsp:sp>
    <dsp:sp modelId="{96DA9A95-860F-4E2D-9A99-9F9E95CD19A9}">
      <dsp:nvSpPr>
        <dsp:cNvPr id="0" name=""/>
        <dsp:cNvSpPr/>
      </dsp:nvSpPr>
      <dsp:spPr>
        <a:xfrm>
          <a:off x="8508321" y="76717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508321" y="767172"/>
        <a:ext cx="640295" cy="640295"/>
      </dsp:txXfrm>
    </dsp:sp>
    <dsp:sp modelId="{9A60EFA1-8DB7-4333-BF66-5722EC5364C4}">
      <dsp:nvSpPr>
        <dsp:cNvPr id="0" name=""/>
        <dsp:cNvSpPr/>
      </dsp:nvSpPr>
      <dsp:spPr>
        <a:xfrm>
          <a:off x="9191497" y="188905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191497" y="1889057"/>
        <a:ext cx="640295" cy="640295"/>
      </dsp:txXfrm>
    </dsp:sp>
    <dsp:sp modelId="{EE8BFE2A-0368-4FDA-BD70-C7A6C2569329}">
      <dsp:nvSpPr>
        <dsp:cNvPr id="0" name=""/>
        <dsp:cNvSpPr/>
      </dsp:nvSpPr>
      <dsp:spPr>
        <a:xfrm>
          <a:off x="9874673" y="2994524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874673" y="2994524"/>
        <a:ext cx="640295" cy="640295"/>
      </dsp:txXfrm>
    </dsp:sp>
    <dsp:sp modelId="{F48E1E74-A617-4037-BC88-CC8E907802EC}">
      <dsp:nvSpPr>
        <dsp:cNvPr id="0" name=""/>
        <dsp:cNvSpPr/>
      </dsp:nvSpPr>
      <dsp:spPr>
        <a:xfrm>
          <a:off x="10557848" y="4127353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10557848" y="4127353"/>
        <a:ext cx="640295" cy="640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15284" y="0"/>
          <a:ext cx="11562718" cy="14487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В Республике Узбекистан верховенством обладают Конституция  и ее законы. Система государственных органов строится на основе принципа разделения властей органов.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2800" b="1" kern="1200" dirty="0" smtClean="0">
              <a:latin typeface="Arial" pitchFamily="34" charset="0"/>
              <a:cs typeface="Arial" pitchFamily="34" charset="0"/>
            </a:rPr>
          </a:b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284" y="0"/>
        <a:ext cx="11562718" cy="1448710"/>
      </dsp:txXfrm>
    </dsp:sp>
    <dsp:sp modelId="{261EA25F-C933-4C09-B661-2E3993E0CA6F}">
      <dsp:nvSpPr>
        <dsp:cNvPr id="0" name=""/>
        <dsp:cNvSpPr/>
      </dsp:nvSpPr>
      <dsp:spPr>
        <a:xfrm rot="5400000">
          <a:off x="5668100" y="1394906"/>
          <a:ext cx="257086" cy="45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68100" y="1394906"/>
        <a:ext cx="257086" cy="450388"/>
      </dsp:txXfrm>
    </dsp:sp>
    <dsp:sp modelId="{DF9D484D-30C5-431E-8A5E-D67BA2C9E47C}">
      <dsp:nvSpPr>
        <dsp:cNvPr id="0" name=""/>
        <dsp:cNvSpPr/>
      </dsp:nvSpPr>
      <dsp:spPr>
        <a:xfrm>
          <a:off x="15284" y="1791492"/>
          <a:ext cx="11562718" cy="18235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Республика Узбекистан вправе вводить свою денежную единицу – национальную валюту</a:t>
          </a:r>
          <a:r>
            <a:rPr lang="ru-RU" sz="2800" b="1" i="0" kern="1200" smtClean="0">
              <a:latin typeface="Arial" pitchFamily="34" charset="0"/>
              <a:cs typeface="Arial" pitchFamily="34" charset="0"/>
            </a:rPr>
            <a:t>, осуществлять </a:t>
          </a: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самостоятельную финансовую и кредитную политику.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2800" b="1" kern="1200" dirty="0" smtClean="0">
              <a:latin typeface="Arial" pitchFamily="34" charset="0"/>
              <a:cs typeface="Arial" pitchFamily="34" charset="0"/>
            </a:rPr>
          </a:br>
          <a:endParaRPr lang="ru-RU" sz="28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284" y="1791492"/>
        <a:ext cx="11562718" cy="1823514"/>
      </dsp:txXfrm>
    </dsp:sp>
    <dsp:sp modelId="{8300CE63-0666-44C2-AA28-E384327E64EF}">
      <dsp:nvSpPr>
        <dsp:cNvPr id="0" name=""/>
        <dsp:cNvSpPr/>
      </dsp:nvSpPr>
      <dsp:spPr>
        <a:xfrm rot="5400000">
          <a:off x="5575709" y="3684391"/>
          <a:ext cx="441868" cy="45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575709" y="3684391"/>
        <a:ext cx="441868" cy="450388"/>
      </dsp:txXfrm>
    </dsp:sp>
    <dsp:sp modelId="{0BB82512-463B-4E54-8478-98C7AC28CD07}">
      <dsp:nvSpPr>
        <dsp:cNvPr id="0" name=""/>
        <dsp:cNvSpPr/>
      </dsp:nvSpPr>
      <dsp:spPr>
        <a:xfrm>
          <a:off x="0" y="4204164"/>
          <a:ext cx="11593287" cy="15929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Республика Узбекистан определяет свой путь развития, свое</a:t>
          </a:r>
          <a:br>
            <a:rPr lang="ru-RU" sz="2800" b="1" i="0" kern="1200" dirty="0" smtClean="0">
              <a:latin typeface="Arial" pitchFamily="34" charset="0"/>
              <a:cs typeface="Arial" pitchFamily="34" charset="0"/>
            </a:rPr>
          </a:b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название, учреждает свою государственную символику: герб, флаг, гимн, устанавливает свой государственный язык.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0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4204164"/>
        <a:ext cx="11593287" cy="159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708920"/>
            <a:ext cx="6408712" cy="3492658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«ОБРЕТЕНИЕ УЗБЕКИСТАНОМ НЕЗАВИСИМОСТИ»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2636912"/>
            <a:ext cx="576064" cy="29523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gdb.voanews.com/705D2B2E-BAF5-46D1-8BD9-B501A6261FF1_w1200_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2996952"/>
            <a:ext cx="4032448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700808"/>
            <a:ext cx="6480719" cy="43932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49263"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26 августа 1991 года Верховный Совет Республики решил подготовить проект Закона  о Государственной независимости Узбекистана и  провести 31 августа 1991 года сессию Верховного Совета. </a:t>
            </a: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2636912"/>
            <a:ext cx="4043659" cy="29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1628800"/>
            <a:ext cx="6408712" cy="44644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49263"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 был созвана историческая шестая внеочередная сессия XII созыва  Верховного Совета Узбекистана. Депутаты Верховного Совета приняли  Закон “О Государственной  Независимости Республики Узбекистан”. </a:t>
            </a: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2492896"/>
            <a:ext cx="47775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1196752"/>
            <a:ext cx="5401568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31 августа </a:t>
            </a: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Олий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Кенгаш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Республики Узбекистан принял закон «Об основах государственной независимости Республики Узбекистан».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3316" name="Picture 4" descr="Ð ÑÐµÑÐ¸ Ð¾Ð¿ÑÐ±Ð»Ð¸ÐºÐ¾Ð²Ð°Ð½Ð¾ ÑÐ¾ÑÐ¾ Ð´Ð¾ÐºÑÐ¼ÐµÐ½ÑÐ° Ð¾Ð± Ð¾Ð±ÑÑÐ²Ð»ÐµÐ½Ð¸Ð¸ Ð£Ð·Ð±ÐµÐºÐ¸ÑÑÐ°Ð½Ð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122252"/>
            <a:ext cx="5446029" cy="5257637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3352" y="836712"/>
          <a:ext cx="11593288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0" y="908720"/>
            <a:ext cx="11209245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сентября было объявлено Днём независимости Республики Узбекистан. Таким образом, на карте мира появилось новое государство - Республика Узбекистан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m0-tub-ru.yandex.net/i?id=850d390f32943552cc997bc1e797f73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3501008"/>
            <a:ext cx="4355196" cy="2952328"/>
          </a:xfrm>
          <a:prstGeom prst="rect">
            <a:avLst/>
          </a:prstGeom>
          <a:noFill/>
        </p:spPr>
      </p:pic>
      <p:pic>
        <p:nvPicPr>
          <p:cNvPr id="1028" name="Picture 4" descr="https://pbs.twimg.com/media/Dx1YRODX0AANA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3448359"/>
            <a:ext cx="4968552" cy="2979190"/>
          </a:xfrm>
          <a:prstGeom prst="rect">
            <a:avLst/>
          </a:prstGeom>
          <a:noFill/>
        </p:spPr>
      </p:pic>
      <p:pic>
        <p:nvPicPr>
          <p:cNvPr id="1030" name="Picture 6" descr="feyerverk-i-salyut-animatsionnaya-kartinka-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2492896"/>
            <a:ext cx="1219200" cy="1219201"/>
          </a:xfrm>
          <a:prstGeom prst="rect">
            <a:avLst/>
          </a:prstGeom>
          <a:noFill/>
        </p:spPr>
      </p:pic>
      <p:pic>
        <p:nvPicPr>
          <p:cNvPr id="1032" name="Picture 8" descr="feyerverk-i-salyut-animatsionnaya-kartinka-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2708920"/>
            <a:ext cx="1219200" cy="1219201"/>
          </a:xfrm>
          <a:prstGeom prst="rect">
            <a:avLst/>
          </a:prstGeom>
          <a:noFill/>
        </p:spPr>
      </p:pic>
      <p:pic>
        <p:nvPicPr>
          <p:cNvPr id="1034" name="Picture 10" descr="feyerverk-i-salyut-animatsionnaya-kartinka-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2" y="4797152"/>
            <a:ext cx="1219200" cy="1219201"/>
          </a:xfrm>
          <a:prstGeom prst="rect">
            <a:avLst/>
          </a:prstGeom>
          <a:noFill/>
        </p:spPr>
      </p:pic>
      <p:pic>
        <p:nvPicPr>
          <p:cNvPr id="1036" name="Picture 12" descr="feyerverk-i-salyut-animatsionnaya-kartinka-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128" y="2636912"/>
            <a:ext cx="1219200" cy="1219201"/>
          </a:xfrm>
          <a:prstGeom prst="rect">
            <a:avLst/>
          </a:prstGeom>
          <a:noFill/>
        </p:spPr>
      </p:pic>
      <p:pic>
        <p:nvPicPr>
          <p:cNvPr id="1038" name="Picture 14" descr="feyerverk-i-salyut-animatsionnaya-kartinka-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528" y="2276872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124744"/>
            <a:ext cx="109728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Независимость страны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великая награда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после длительной борьбы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 встало на свои места, как надо.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 каждым днем все лучше, лучше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Становится наша страна: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Богаче жизнь, природа краше.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Благословенна будь всегда!</a:t>
            </a:r>
          </a:p>
          <a:p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feyerverk-i-salyut-animatsionnaya-kartinka-00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6520" y="3429000"/>
            <a:ext cx="1219200" cy="1219201"/>
          </a:xfrm>
          <a:prstGeom prst="rect">
            <a:avLst/>
          </a:prstGeom>
          <a:noFill/>
        </p:spPr>
      </p:pic>
      <p:pic>
        <p:nvPicPr>
          <p:cNvPr id="26628" name="Picture 4" descr="feyerverk-i-salyut-animatsionnaya-kartinka-00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4725144"/>
            <a:ext cx="1219200" cy="1219201"/>
          </a:xfrm>
          <a:prstGeom prst="rect">
            <a:avLst/>
          </a:prstGeom>
          <a:noFill/>
        </p:spPr>
      </p:pic>
      <p:pic>
        <p:nvPicPr>
          <p:cNvPr id="26630" name="Picture 6" descr="feyerverk-i-salyut-animatsionnaya-kartinka-00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336" y="1916832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052736"/>
            <a:ext cx="11582400" cy="2304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декабря 1991 года на всенародных выборах, которые прошли на альтернативной основе, Ислам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Абдуганиевич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Каримов  был избран Первым Президентом Республики Узбекистан.</a:t>
            </a:r>
          </a:p>
          <a:p>
            <a:pPr algn="ctr"/>
            <a:endParaRPr lang="ru-RU" dirty="0"/>
          </a:p>
        </p:txBody>
      </p:sp>
      <p:pic>
        <p:nvPicPr>
          <p:cNvPr id="12290" name="Picture 2" descr="ÐÐ°Ð»Ð¾Ð±Ñ Ð½Ð° Ð¿Ð¾Ð´Ð³Ð¾ÑÐ¾Ð²ÐºÑ Ðº Ð²ÑÐ±Ð¾ÑÐ°Ð¼ Ð² Ð£Ð·Ð±ÐµÐºÐ¸ÑÑÐ°Ð½Ðµ Ð¼Ð¸ÑÑÐ¸Ð¸ Ð¡ÐÐ Ð½Ð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4149081"/>
            <a:ext cx="3456384" cy="2452489"/>
          </a:xfrm>
          <a:prstGeom prst="rect">
            <a:avLst/>
          </a:prstGeom>
          <a:noFill/>
        </p:spPr>
      </p:pic>
      <p:pic>
        <p:nvPicPr>
          <p:cNvPr id="12292" name="Picture 4" descr="Ð ÐµÐ·ÑÐ»ÑÑÐ°ÑÑ Ð²ÑÐ±Ð¾ÑÐ¾Ð² Ð¿ÑÐµÐ·Ð¸Ð´ÐµÐ½ÑÐ° Ð² Ð£Ð·Ð±ÐµÐºÐ¸ÑÑÐ°Ð½Ðµ - Ð¯ÐÐ»Ð°ÐºÐ°Ð»Ñ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531" y="4293096"/>
            <a:ext cx="4378088" cy="2304256"/>
          </a:xfrm>
          <a:prstGeom prst="rect">
            <a:avLst/>
          </a:prstGeom>
          <a:noFill/>
        </p:spPr>
      </p:pic>
      <p:pic>
        <p:nvPicPr>
          <p:cNvPr id="12294" name="Picture 6" descr="Ð Ð£Ð·Ð±ÐµÐºÐ¸ÑÑÐ°Ð½Ðµ Ð¿ÑÐ¾ÑÐ»Ð¸ Ð¿Ð°ÑÐ»Ð°Ð¼ÐµÐ½ÑÑÐºÐ¸Ðµ Ð²ÑÐ±Ð¾ÑÑ Ð±ÐµÐ· Ð¾Ð¿Ð¿Ð¾Ð·Ð¸ÑÐ¸Ð¸ ..."/>
          <p:cNvPicPr>
            <a:picLocks noChangeAspect="1" noChangeArrowheads="1"/>
          </p:cNvPicPr>
          <p:nvPr/>
        </p:nvPicPr>
        <p:blipFill>
          <a:blip r:embed="rId4" cstate="print"/>
          <a:srcRect r="35555"/>
          <a:stretch>
            <a:fillRect/>
          </a:stretch>
        </p:blipFill>
        <p:spPr bwMode="auto">
          <a:xfrm>
            <a:off x="3977696" y="4185416"/>
            <a:ext cx="2982401" cy="2411936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196752"/>
            <a:ext cx="6134472" cy="49294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Узбекистан, добившись государственной независимости, должен был продемонстрировать свою государственную символику в рамках международных норм и правил. Облик государства отражается в его символах.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1.bp.blogspot.com/-7hZus-fkU60/XThhsLnqLuI/AAAAAAAAxpc/dZnMarkDt7kfvb07y8l605sTCPBZscAjgCLcBGAs/s1600/Uzbekistan_flag_on_world_glob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980728"/>
            <a:ext cx="4880992" cy="5350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9336" y="980728"/>
          <a:ext cx="118813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Picture 2" descr="flag-uzbekistana-animatsionnaya-kartinka-000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368" y="5013176"/>
            <a:ext cx="1475963" cy="836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376" y="980728"/>
            <a:ext cx="11305256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связи с этим, Узбекистан в кратчайшие сроки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принялся за утверждение своих государственных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символов.</a:t>
            </a:r>
          </a:p>
          <a:p>
            <a:pPr algn="ctr"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404758">
            <a:off x="1581116" y="2705258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5360" y="4725144"/>
            <a:ext cx="280831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Флаг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утверждён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18 ноября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1991 года.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91944" y="2780928"/>
            <a:ext cx="696872" cy="170297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83832" y="4797152"/>
            <a:ext cx="280831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Герб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утверждён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 июля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1992 года.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589758">
            <a:off x="9496055" y="2701335"/>
            <a:ext cx="696872" cy="17029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60296" y="4725144"/>
            <a:ext cx="280831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Гимн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утверждён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 декабря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1992 года.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s://1.bp.blogspot.com/-Qi8Ix_KObpk/XuFnESFE2MI/AAAAAAAA2pE/uQs8knzaB_8_Upb2mCRAEq4jGVNFaSV0ACLcBGAsYHQ/s1600/Uzbekistan_flag_with_embl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3068960"/>
            <a:ext cx="2618656" cy="1309328"/>
          </a:xfrm>
          <a:prstGeom prst="rect">
            <a:avLst/>
          </a:prstGeom>
          <a:noFill/>
        </p:spPr>
      </p:pic>
      <p:pic>
        <p:nvPicPr>
          <p:cNvPr id="16" name="Picture 4" descr="https://1.bp.blogspot.com/-Qi8Ix_KObpk/XuFnESFE2MI/AAAAAAAA2pE/uQs8knzaB_8_Upb2mCRAEq4jGVNFaSV0ACLcBGAsYHQ/s1600/Uzbekistan_flag_with_embl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140968"/>
            <a:ext cx="2618656" cy="1309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980728"/>
            <a:ext cx="11305256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ПРЕЗИДЕНТ УЗБЕКИСТАНА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060848"/>
            <a:ext cx="11233247" cy="212365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ПРОВОЗГЛАШЕНИЕ ГОСУДАРСТВЕННОЙ НЕЗАВИСИМОСТИ УЗБЕКИСТАНА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4437112"/>
            <a:ext cx="11233248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СИМВОЛЫ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7368" y="5517232"/>
            <a:ext cx="11233248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 КАРАКАЛПАКСТАН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ФЛАГ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s://i.gifer.com/AVLQ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50" y="2780928"/>
            <a:ext cx="3474386" cy="1944216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14969619">
            <a:off x="2741512" y="945043"/>
            <a:ext cx="536279" cy="24346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67808" y="908720"/>
            <a:ext cx="7632848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Голубой цвет флага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символизирует небо и воду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два основных источника жизни.</a:t>
            </a:r>
            <a:endParaRPr lang="ru-RU" sz="32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346863">
            <a:off x="3806376" y="2455926"/>
            <a:ext cx="536279" cy="15117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71864" y="2636912"/>
            <a:ext cx="7200800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Красные полоски подчеркивают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жизненную силу живого организма.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306960">
            <a:off x="3808255" y="3345034"/>
            <a:ext cx="536279" cy="151179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99856" y="4005064"/>
            <a:ext cx="7128792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Белая полоса флага -  символ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 и чистоты.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7388159">
            <a:off x="2529357" y="4005813"/>
            <a:ext cx="536279" cy="22854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079776" y="5445224"/>
            <a:ext cx="7128792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Зеленый - цвет природы,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новой жизни.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ФЛАГ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s://i.gifer.com/AVLQ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4653136"/>
            <a:ext cx="5112568" cy="1944216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8452350">
            <a:off x="2538872" y="2919324"/>
            <a:ext cx="766707" cy="20833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5400" y="980728"/>
            <a:ext cx="7632848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Полумесяц и звезды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символ безоблачного неба мира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3545951">
            <a:off x="5539060" y="2894614"/>
            <a:ext cx="750192" cy="19780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04112" y="2636912"/>
            <a:ext cx="4968552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 звезд. Число12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считается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знаком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совершенства.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ГЕРБ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s://e-cis.info/upload/iblock/707/7074a991f5022cd5a1c78ebb23dc7679.jpg"/>
          <p:cNvPicPr>
            <a:picLocks noChangeAspect="1" noChangeArrowheads="1"/>
          </p:cNvPicPr>
          <p:nvPr/>
        </p:nvPicPr>
        <p:blipFill>
          <a:blip r:embed="rId2" cstate="print"/>
          <a:srcRect l="15492" r="15805"/>
          <a:stretch>
            <a:fillRect/>
          </a:stretch>
        </p:blipFill>
        <p:spPr bwMode="auto">
          <a:xfrm>
            <a:off x="8040216" y="1772816"/>
            <a:ext cx="3873552" cy="4032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360" y="1052736"/>
            <a:ext cx="7704856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- В центре герба птица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Хумо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- символ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счастья и свободолюбия. </a:t>
            </a: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- В верхней части герба восьмигранник, символизирующий знак утверждения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республики; 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- Солнце- пожелание, чтобы путь государства был озарен ярким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светом; 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- Колосья и коробочки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хлопка,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перевитые лентой Государственного флага, означают консолидацию народов, проживающих в республике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927648" y="2060848"/>
            <a:ext cx="5472608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Закон «О Государственном гимне Республики Узбекистан» был принят 10 декабря 1992 года на одиннадцатой сессии Верховного Совета </a:t>
            </a:r>
          </a:p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Республики Узбекистан.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35360" y="4941168"/>
            <a:ext cx="2664296" cy="12741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музыка: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Муталь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Бурханова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8904312" y="5085184"/>
            <a:ext cx="259291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слова: </a:t>
            </a:r>
          </a:p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Абдуллы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Арипова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127448" y="764704"/>
            <a:ext cx="10560049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atin typeface="Times New Roman" pitchFamily="18" charset="0"/>
                <a:cs typeface="Arial" charset="0"/>
              </a:rPr>
              <a:t>Гимн</a:t>
            </a:r>
            <a:r>
              <a:rPr lang="ru-RU" sz="3600" b="1" dirty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– торжественная песнь,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Arial" charset="0"/>
              </a:rPr>
              <a:t> принятая как символ государства или социального единства.</a:t>
            </a:r>
          </a:p>
        </p:txBody>
      </p:sp>
      <p:pic>
        <p:nvPicPr>
          <p:cNvPr id="12295" name="Picture 9" descr="F:\Meros\Новая папка\Арипов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296" y="2492896"/>
            <a:ext cx="2832017" cy="2232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5058" name="Picture 2" descr="Uzbek Anthem Music Sheet.InstrumentalSimpl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4365104"/>
            <a:ext cx="5341972" cy="2389281"/>
          </a:xfrm>
          <a:prstGeom prst="rect">
            <a:avLst/>
          </a:prstGeom>
          <a:noFill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ГИМН 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Муталь Бурхан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2348880"/>
            <a:ext cx="1644774" cy="216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2" grpId="0" animBg="1"/>
      <p:bldP spid="809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96752"/>
            <a:ext cx="10945216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8 декабря 1992 года – была принята Конституция Республики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Узбекистан.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Национальная независимость – великий и бесценный дар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/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Она удостоила наш народ равноправного статуса на мировой арене, полноценного пользования общепризнанными правами человека.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4" descr="Ð ÐÐ¾Ð½ÑÑÐ¸ÑÑÑÐ¸Ñ Ð²Ð½ÐµÑÐ»Ð¸ Ð¿Ð¾Ð¿ÑÐ°Ð²ÐºÐ¸ | NORMA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581128"/>
            <a:ext cx="7861300" cy="1946548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КОНСТИТУЦИЯ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616" y="1916832"/>
            <a:ext cx="6408712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Конституция Узбекистана представляет собой качественно новый документ по своей коренной сути, философии,  идеалам… Из всех мировых ценностей мы выделили самое великое – человека …»</a:t>
            </a:r>
            <a:endParaRPr lang="ru-RU" dirty="0"/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КОНСТИТУЦИЯ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bs.twimg.com/media/CVnKEoHWUAAL2gZ.jpg"/>
          <p:cNvPicPr>
            <a:picLocks noChangeAspect="1" noChangeArrowheads="1"/>
          </p:cNvPicPr>
          <p:nvPr/>
        </p:nvPicPr>
        <p:blipFill>
          <a:blip r:embed="rId2" cstate="print"/>
          <a:srcRect t="51029"/>
          <a:stretch>
            <a:fillRect/>
          </a:stretch>
        </p:blipFill>
        <p:spPr bwMode="auto">
          <a:xfrm>
            <a:off x="9408368" y="2276872"/>
            <a:ext cx="2376264" cy="2952328"/>
          </a:xfrm>
          <a:prstGeom prst="rect">
            <a:avLst/>
          </a:prstGeom>
          <a:noFill/>
        </p:spPr>
      </p:pic>
      <p:pic>
        <p:nvPicPr>
          <p:cNvPr id="2052" name="Picture 4" descr="http://uzautotrailer.uz/wp-content/uploads/2019/12/78619194_464988190882118_861798914657878016_n-800x577.jpg"/>
          <p:cNvPicPr>
            <a:picLocks noChangeAspect="1" noChangeArrowheads="1"/>
          </p:cNvPicPr>
          <p:nvPr/>
        </p:nvPicPr>
        <p:blipFill>
          <a:blip r:embed="rId3" cstate="print"/>
          <a:srcRect l="62369" t="30135" r="13061" b="13526"/>
          <a:stretch>
            <a:fillRect/>
          </a:stretch>
        </p:blipFill>
        <p:spPr bwMode="auto">
          <a:xfrm>
            <a:off x="335360" y="2132856"/>
            <a:ext cx="2016224" cy="3334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412776"/>
            <a:ext cx="669674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валюта –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была введена 1 июля 1994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в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соответствии с Указом Президента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Узбекистана И.А.Каримова                 «О введении в обращение национальной валюты Республики Узбекистан» от              16 июня 1994 г.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Bir kuni talaba dadasidan 5000 so'm pul so'rabdi.Shunda dadasi o'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700808"/>
            <a:ext cx="4272475" cy="3620975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НАЦИОНАЛЬНАЯ ВАЛЮТА УЗБЕКИСТАНА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908720"/>
            <a:ext cx="1123324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«Национальная валюта – это национальная гордость,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символ государственной независимости, атрибут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суверенного государства. Это общее богатство и достояние республики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НАЦИОНАЛЬНАЯ ВАЛЮТА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lookway.ru/imgs/photo/10222/005_samarkand.jpg"/>
          <p:cNvPicPr>
            <a:picLocks noChangeAspect="1" noChangeArrowheads="1"/>
          </p:cNvPicPr>
          <p:nvPr/>
        </p:nvPicPr>
        <p:blipFill>
          <a:blip r:embed="rId2" cstate="print"/>
          <a:srcRect t="8621" b="10345"/>
          <a:stretch>
            <a:fillRect/>
          </a:stretch>
        </p:blipFill>
        <p:spPr bwMode="auto">
          <a:xfrm rot="16200000">
            <a:off x="1392683" y="2371678"/>
            <a:ext cx="2781899" cy="4896544"/>
          </a:xfrm>
          <a:prstGeom prst="rect">
            <a:avLst/>
          </a:prstGeom>
          <a:noFill/>
        </p:spPr>
      </p:pic>
      <p:pic>
        <p:nvPicPr>
          <p:cNvPr id="16388" name="Picture 4" descr="http://tezkortour.uz/images/gallery/%D1%83%D0%B7%D0%B1%D0%B5%D0%BA%D1%81%D0%BA%D0%B0%D1%8F_%D0%B2%D0%B0%D0%BB%D1%8E%D1%82%D0%B0.jpg"/>
          <p:cNvPicPr>
            <a:picLocks noChangeAspect="1" noChangeArrowheads="1"/>
          </p:cNvPicPr>
          <p:nvPr/>
        </p:nvPicPr>
        <p:blipFill>
          <a:blip r:embed="rId3" cstate="print"/>
          <a:srcRect t="7200"/>
          <a:stretch>
            <a:fillRect/>
          </a:stretch>
        </p:blipFill>
        <p:spPr bwMode="auto">
          <a:xfrm>
            <a:off x="6672064" y="3501008"/>
            <a:ext cx="4608512" cy="2784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1344" y="1052736"/>
            <a:ext cx="1152128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Узбекистане получили развитие промышленность,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сельское хозяйство, наука, культура и спорт.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Была создана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могучая национальная армия,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Она стала гарантом претворения в жизнь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мирных созидательных работ.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НЕЗАВИСИМОСТЬ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ds05.infourok.ru/uploads/ex/032f/000a9e06-c8fd635e/img7.jpg"/>
          <p:cNvPicPr>
            <a:picLocks noChangeAspect="1" noChangeArrowheads="1"/>
          </p:cNvPicPr>
          <p:nvPr/>
        </p:nvPicPr>
        <p:blipFill>
          <a:blip r:embed="rId2" cstate="print"/>
          <a:srcRect l="2362" t="49349" r="52751" b="17051"/>
          <a:stretch>
            <a:fillRect/>
          </a:stretch>
        </p:blipFill>
        <p:spPr bwMode="auto">
          <a:xfrm>
            <a:off x="191344" y="4005064"/>
            <a:ext cx="3888432" cy="2304256"/>
          </a:xfrm>
          <a:prstGeom prst="rect">
            <a:avLst/>
          </a:prstGeom>
          <a:noFill/>
        </p:spPr>
      </p:pic>
      <p:pic>
        <p:nvPicPr>
          <p:cNvPr id="5" name="Picture 2" descr="https://ds05.infourok.ru/uploads/ex/032f/000a9e06-c8fd635e/img7.jpg"/>
          <p:cNvPicPr>
            <a:picLocks noChangeAspect="1" noChangeArrowheads="1"/>
          </p:cNvPicPr>
          <p:nvPr/>
        </p:nvPicPr>
        <p:blipFill>
          <a:blip r:embed="rId2" cstate="print"/>
          <a:srcRect l="51974" t="49349" r="8652" b="17051"/>
          <a:stretch>
            <a:fillRect/>
          </a:stretch>
        </p:blipFill>
        <p:spPr bwMode="auto">
          <a:xfrm>
            <a:off x="4367808" y="4005064"/>
            <a:ext cx="3600400" cy="2304256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32f/000a9e06-c8fd635e/img7.jpg"/>
          <p:cNvPicPr>
            <a:picLocks noChangeAspect="1" noChangeArrowheads="1"/>
          </p:cNvPicPr>
          <p:nvPr/>
        </p:nvPicPr>
        <p:blipFill>
          <a:blip r:embed="rId2" cstate="print"/>
          <a:srcRect l="2362" t="7349" r="52751" b="59051"/>
          <a:stretch>
            <a:fillRect/>
          </a:stretch>
        </p:blipFill>
        <p:spPr bwMode="auto">
          <a:xfrm>
            <a:off x="8184232" y="4005064"/>
            <a:ext cx="388843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764704"/>
            <a:ext cx="10273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теперь поговорим о Республике Каракалпакстан.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Ð£Ð¸Ð»ÑÑÐ¼ Ð¨ÐµÐºÑÐ¿Ð¸Ñ ÐÐ¾ÑÐ¾Ð»Ñ ÐÐ¸Ñ â Qoraqalpog'iston Respublikasi Axborot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44824"/>
            <a:ext cx="51845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 ÐµÑÐ¿ÑÐ±Ð»Ð¸ÐºÐ° ÐÐ°ÑÐ°ÐºÐ°Ð»Ð¿Ð°ÐºÑÑÐ°Ð½ â Ð£Ð·Ð±ÐµÐºÐ¸ÑÑÐ°Ð½ â ÐÐ»Ð°Ð½ÐµÑÐ° ÐÐµÐ¼Ð»Ñ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1916832"/>
            <a:ext cx="4800533" cy="223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Ð±ÑÐ°Ñ Ð¸Ð½ÑÐ¾ÑÐ¼Ð°ÑÐ¸Ñ / Ð£Ð·Ð±ÐµÐºÐ¸ÑÑÐ°Ð½ / Adeca Tour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4149080"/>
            <a:ext cx="768085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НЕЗАВИСИМОСТЬ УЗБЕКИСТАНА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2348880"/>
            <a:ext cx="10972800" cy="16847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Узбекистан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составе бывшего Советского Союза был лишен суверенных прав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находился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экономической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зависимости.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vexillographia.ru/uzbekstn/images/uz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1052736"/>
            <a:ext cx="1929605" cy="1125236"/>
          </a:xfrm>
          <a:prstGeom prst="rect">
            <a:avLst/>
          </a:prstGeom>
          <a:noFill/>
        </p:spPr>
      </p:pic>
      <p:pic>
        <p:nvPicPr>
          <p:cNvPr id="26628" name="Picture 4" descr="http://www.vexillographia.ru/uzbekstn/images/uz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19" y="4293096"/>
            <a:ext cx="7362797" cy="2193032"/>
          </a:xfrm>
          <a:prstGeom prst="rect">
            <a:avLst/>
          </a:prstGeom>
          <a:noFill/>
        </p:spPr>
      </p:pic>
      <p:pic>
        <p:nvPicPr>
          <p:cNvPr id="6" name="Содержимое 3" descr="Ð Ð°ÑÐ¿Ð°Ð´ Ð¡Ð¡Ð¡Ð  - 11045-8"/>
          <p:cNvPicPr>
            <a:picLocks/>
          </p:cNvPicPr>
          <p:nvPr/>
        </p:nvPicPr>
        <p:blipFill>
          <a:blip r:embed="rId4" cstate="print"/>
          <a:srcRect l="8984" t="8333" r="7227" b="8073"/>
          <a:stretch>
            <a:fillRect/>
          </a:stretch>
        </p:blipFill>
        <p:spPr bwMode="auto">
          <a:xfrm>
            <a:off x="239350" y="4221088"/>
            <a:ext cx="4200157" cy="22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ÐÐµÑÐ± ÐÐ°ÑÐ°ÐºÐ°Ð»Ð¿Ð°ÐºÑÑÐ°Ð½Ð° â ÐÐ¸ÐºÐ¸Ð¿ÐµÐ´Ð¸Ñ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ÐÐµÑÐ± Ð£Ð·Ð±ÐµÐºÐ¸ÑÑÐ°Ð½Ð° - Wikiwa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616" y="836712"/>
            <a:ext cx="1803400" cy="1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1124744"/>
            <a:ext cx="11582400" cy="2520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обретения Узбекистаном государственной независимости, Каракалпакстану, находившемуся в его составе, был предоставлен статус суверенной Республики. Узбеки и каракалпаки в течение многих веков жили рядом, как братья.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1.bp.blogspot.com/-AZDkkEMzYyw/UyP1NjJiWuI/AAAAAAABoEw/th7SpFvBfOo/s1600/FastStoneEditor.jpg"/>
          <p:cNvPicPr/>
          <p:nvPr/>
        </p:nvPicPr>
        <p:blipFill>
          <a:blip r:embed="rId2" cstate="print"/>
          <a:srcRect l="2143" t="4294" r="2619" b="16564"/>
          <a:stretch>
            <a:fillRect/>
          </a:stretch>
        </p:blipFill>
        <p:spPr bwMode="auto">
          <a:xfrm>
            <a:off x="719403" y="3861048"/>
            <a:ext cx="10945216" cy="26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КАРАКАЛПАКСТАН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052736"/>
            <a:ext cx="11305256" cy="22608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Взаимоотношения основаны на дружбе и братстве. Их языки также близки. Республика Каракалпакстан в составе Узбекистана имеет свою Конституцию, государственные символы.</a:t>
            </a:r>
          </a:p>
          <a:p>
            <a:pPr algn="ctr"/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КАРАКАЛПАКСТАН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1.bp.blogspot.com/-AXu5DpIQaq4/XcoMjIEwvRI/AAAAAAAAE6k/T8zE0lSNRYwvu9HwFdm7JUMd65JDyVx0ACPcBGAYYCw/s1600/75327045_2612569645734599_5877666953643950080_o%2B%2528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501008"/>
            <a:ext cx="4680520" cy="2886170"/>
          </a:xfrm>
          <a:prstGeom prst="rect">
            <a:avLst/>
          </a:prstGeom>
          <a:noFill/>
        </p:spPr>
      </p:pic>
      <p:pic>
        <p:nvPicPr>
          <p:cNvPr id="12292" name="Picture 4" descr="https://i.ytimg.com/vi/dHFrwEXOdYM/maxresdefault.jpg"/>
          <p:cNvPicPr>
            <a:picLocks noChangeAspect="1" noChangeArrowheads="1"/>
          </p:cNvPicPr>
          <p:nvPr/>
        </p:nvPicPr>
        <p:blipFill>
          <a:blip r:embed="rId3" cstate="print"/>
          <a:srcRect l="12403" t="7350" r="12589" b="18101"/>
          <a:stretch>
            <a:fillRect/>
          </a:stretch>
        </p:blipFill>
        <p:spPr bwMode="auto">
          <a:xfrm>
            <a:off x="6312024" y="3573016"/>
            <a:ext cx="5064901" cy="2831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4293096"/>
            <a:ext cx="11582400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Закон «О государственном флаге Республики Каракалпакстан» был принят 14 декабря 1992 года на 11-й сессии Верховного Совета Республики Каракалпакстан.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arakalpakstan.uz/media/image/2018/5/d3f32ca6-6067-5e32-213e-c2dbd6e919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124744"/>
            <a:ext cx="7776864" cy="28445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ФЛАГ КАРАКАЛПАКСТАНА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268760"/>
            <a:ext cx="6384709" cy="43204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Закон «О государственном гербе Республики Каракалпакстан» был принят 9 апреля 1993 года на 12-м заседании Верховного Совета Республики Каракалпакстан.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karakalpakstan.uz/media/image/2018/5/84c6d4d6-313c-07a2-0109-c46fdc0c447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556792"/>
            <a:ext cx="4608512" cy="39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ГЕРБ КАРАКАЛПАКСТАНА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nukusibc.uz/uploads/1555675999.png"/>
          <p:cNvPicPr>
            <a:picLocks noChangeAspect="1" noChangeArrowheads="1"/>
          </p:cNvPicPr>
          <p:nvPr/>
        </p:nvPicPr>
        <p:blipFill>
          <a:blip r:embed="rId2" cstate="print"/>
          <a:srcRect l="21420" t="13230" r="23141"/>
          <a:stretch>
            <a:fillRect/>
          </a:stretch>
        </p:blipFill>
        <p:spPr bwMode="auto">
          <a:xfrm>
            <a:off x="335360" y="1412776"/>
            <a:ext cx="3168352" cy="453008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КАРАКАЛПАКСТАН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91744" y="908720"/>
            <a:ext cx="8208912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Принята 9 апреля 1993 года Верховным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Советом Республики Каракалпакстан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19736" y="2204864"/>
            <a:ext cx="828092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Каракалпакстан - суверенная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демократическая республика, входящая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состав Республики Узбекистан.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19736" y="3861048"/>
            <a:ext cx="8280920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Республика Каракалпакстан имеет свои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государственные символы –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флаг, герб, гимн, утверждаемые законом.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19736" y="5517232"/>
            <a:ext cx="8280920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Столица Республики Каракалпакстан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город Нукус.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124745"/>
            <a:ext cx="11031016" cy="1296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Республике Каракалпакстан законодательную власть  осуществляет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Жокаргы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Кенес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1" name="Picture 3" descr="ÐÑÐ¸ÐµÐ¼ Ð² ÐÐ¾ÐºÐ°ÑÐ³Ñ ÐÐµÐ½ÐµÑÐµ Â» ÐÐµÐ´Ð¸Ð°ÐÐ»Ð¾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3140968"/>
            <a:ext cx="5016557" cy="3024336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КАРАКАЛПАКСТАН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i.mycdn.me/i?r=AzEPZsRbOZEKgBhR0XGMT1RkTvccya6tEDnlU8EdtgCxL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3140968"/>
            <a:ext cx="5903640" cy="2922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32" y="1628800"/>
            <a:ext cx="3240360" cy="3528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Найдите отличия и запишите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их в тетрадь.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karakalpakstan.uz/media/image/2018/5/d3f32ca6-6067-5e32-213e-c2dbd6e919ed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412776"/>
            <a:ext cx="4032519" cy="15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rakalpakstan.uz/media/image/2018/5/84c6d4d6-313c-07a2-0109-c46fdc0c447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37890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rakalpakstan.uz/media/image/2018/5/8b747cb3-b705-02e8-8af9-9141652f6a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3789040"/>
            <a:ext cx="331236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rakalpakstan.uz/media/image/2018/5/0c785625-6f40-ac18-929e-57c4c8e025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1340768"/>
            <a:ext cx="3937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КАРАКАЛПАКСТАН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3352" y="836712"/>
          <a:ext cx="11593288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§45.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149 – 152.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655840" y="3429000"/>
            <a:ext cx="7200800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Выполните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самостоятельную работу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стр. 152.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(заполните таблицу)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7248128" y="191683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7320136" y="2060848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412776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7368" y="3429000"/>
            <a:ext cx="957706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концу 80-годов XX века стало ясно,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что в стране Советов назрел глубокий кризис.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47528" y="4941168"/>
            <a:ext cx="1008112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Стремление народов национальных республик,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том числе узбекского народа к независимости,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обострило этот кризис.</a:t>
            </a:r>
          </a:p>
        </p:txBody>
      </p:sp>
      <p:pic>
        <p:nvPicPr>
          <p:cNvPr id="33794" name="Picture 2" descr="https://mytashkent.uz/wp-content/uploads/2016/08/mujestvo.jpg"/>
          <p:cNvPicPr>
            <a:picLocks noChangeAspect="1" noChangeArrowheads="1"/>
          </p:cNvPicPr>
          <p:nvPr/>
        </p:nvPicPr>
        <p:blipFill>
          <a:blip r:embed="rId2" cstate="print"/>
          <a:srcRect t="8666"/>
          <a:stretch>
            <a:fillRect/>
          </a:stretch>
        </p:blipFill>
        <p:spPr bwMode="auto">
          <a:xfrm>
            <a:off x="191344" y="908720"/>
            <a:ext cx="3384376" cy="2160240"/>
          </a:xfrm>
          <a:prstGeom prst="rect">
            <a:avLst/>
          </a:prstGeom>
          <a:noFill/>
        </p:spPr>
      </p:pic>
      <p:pic>
        <p:nvPicPr>
          <p:cNvPr id="33796" name="Picture 4" descr="https://avatars.mds.yandex.net/get-zen_doc/95163/pub_5b8a7b2ba2313f00ab0a8a39_5b8a7b2fb4775b00a976307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68" y="980728"/>
            <a:ext cx="3096343" cy="2016224"/>
          </a:xfrm>
          <a:prstGeom prst="rect">
            <a:avLst/>
          </a:prstGeom>
          <a:noFill/>
        </p:spPr>
      </p:pic>
      <p:pic>
        <p:nvPicPr>
          <p:cNvPr id="33798" name="Picture 6" descr="https://optim1stka.ru/wp-content/uploads/2020/10/3-25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980728"/>
            <a:ext cx="4090740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376" y="1124744"/>
            <a:ext cx="1144927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таких условиях нужен был национальный лидер –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руководитель, способный смело повести народ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независимости, готовый, если нужно,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пожертвовать даже своей жизнью.</a:t>
            </a:r>
          </a:p>
        </p:txBody>
      </p:sp>
      <p:pic>
        <p:nvPicPr>
          <p:cNvPr id="32770" name="Picture 2" descr="https://img9.irna.ir/old/Image/1397/13970730/3653047/N3653047-6688068.jpg"/>
          <p:cNvPicPr>
            <a:picLocks noChangeAspect="1" noChangeArrowheads="1"/>
          </p:cNvPicPr>
          <p:nvPr/>
        </p:nvPicPr>
        <p:blipFill>
          <a:blip r:embed="rId2" cstate="print"/>
          <a:srcRect b="12416"/>
          <a:stretch>
            <a:fillRect/>
          </a:stretch>
        </p:blipFill>
        <p:spPr bwMode="auto">
          <a:xfrm>
            <a:off x="479376" y="3356992"/>
            <a:ext cx="4731668" cy="2880320"/>
          </a:xfrm>
          <a:prstGeom prst="rect">
            <a:avLst/>
          </a:prstGeom>
          <a:noFill/>
        </p:spPr>
      </p:pic>
      <p:pic>
        <p:nvPicPr>
          <p:cNvPr id="32772" name="Picture 4" descr="https://187011.selcdn.ru/thumbnails/photos/2/y/z/2yz540420f62c0be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4" y="3356992"/>
            <a:ext cx="4559846" cy="2894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6"/>
            <a:ext cx="6134472" cy="42770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Такая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вывела на политическую арену Ислама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Абдуганиевича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Каримова.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24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марта 1990 года на сессии Верховного Совета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Узбекской ССР впервые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учреждена должность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президента.</a:t>
            </a:r>
          </a:p>
        </p:txBody>
      </p:sp>
      <p:pic>
        <p:nvPicPr>
          <p:cNvPr id="15364" name="Picture 4" descr="Ð£Ð·Ð±ÐµÐºÐ¸ÑÑÐ°Ð½: ÐÐ¸ÐºÑÐ°ÑÑÑÐ° ÐºÐ°Ðº ÑÐµÐ·ÑÐ»ÑÑÐ°Ñ Â«Ð½Ð°ÑÑÐ½Ð¾Ð³Ð¾ Ð¿Ð¾Ð´ÑÐ¾Ð´Ð°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2564904"/>
            <a:ext cx="3949280" cy="2570981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24745"/>
            <a:ext cx="11737304" cy="24482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этот день сын узбекского народа - дальновидный, широко образованный, глубоко мыслящий, патриот по натуре, настоящий лидер нации - Ислам Каримов был избран Президентом Узбекистана. Это явилось важным событием в борьбе Узбекистана за независимость.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etot-prazdnik.ru/wp-content/uploads/2020/01/1441277191_4.prazdnichnyy-koncert-v-chest-dnya-nezavisimosti-r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861048"/>
            <a:ext cx="3600400" cy="2533437"/>
          </a:xfrm>
          <a:prstGeom prst="rect">
            <a:avLst/>
          </a:prstGeom>
          <a:noFill/>
        </p:spPr>
      </p:pic>
      <p:pic>
        <p:nvPicPr>
          <p:cNvPr id="33796" name="Picture 4" descr="https://phototass1.cdnvideo.ru/width/1200_4ce85301/tass/m2/uploads/i/20191223/5293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3861048"/>
            <a:ext cx="3725144" cy="2368571"/>
          </a:xfrm>
          <a:prstGeom prst="rect">
            <a:avLst/>
          </a:prstGeom>
          <a:noFill/>
        </p:spPr>
      </p:pic>
      <p:pic>
        <p:nvPicPr>
          <p:cNvPr id="33798" name="Picture 6" descr="https://cdn2.img.sputnik.tj/images/103043/77/1030437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4077072"/>
            <a:ext cx="3600400" cy="2449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6134472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Правительство Узбекистана объявило своей основной задачей  - отстаивание суверенитета Узбекистана. В то же время оно начало последовательно осуществлять мероприятия, ведущие к государственной независимости нашего государства.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img.rl0.ru/2e069f747e01bc9bd09dd3d612ca85be/c615x400i/https/cdn3.img.ria.ru/images/147555/63/1475556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124744"/>
            <a:ext cx="4176464" cy="2267512"/>
          </a:xfrm>
          <a:prstGeom prst="rect">
            <a:avLst/>
          </a:prstGeom>
          <a:noFill/>
        </p:spPr>
      </p:pic>
      <p:pic>
        <p:nvPicPr>
          <p:cNvPr id="32774" name="Picture 6" descr="http://russian.news.cn/photo/2016-09/02/135653117_14727777898841n.jpg"/>
          <p:cNvPicPr>
            <a:picLocks noChangeAspect="1" noChangeArrowheads="1"/>
          </p:cNvPicPr>
          <p:nvPr/>
        </p:nvPicPr>
        <p:blipFill>
          <a:blip r:embed="rId3" cstate="print"/>
          <a:srcRect t="10114"/>
          <a:stretch>
            <a:fillRect/>
          </a:stretch>
        </p:blipFill>
        <p:spPr bwMode="auto">
          <a:xfrm>
            <a:off x="7536160" y="4149080"/>
            <a:ext cx="4104456" cy="2321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124744"/>
            <a:ext cx="11582400" cy="20882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 июня 1990 года на второй сессии Верховного Совета Узбекской ССР была принята «Декларация о суверенитете». Это стало смелым и решающим шагом в борьбе за нашу Независимость.</a:t>
            </a:r>
          </a:p>
          <a:p>
            <a:endParaRPr lang="ru-RU" dirty="0"/>
          </a:p>
        </p:txBody>
      </p:sp>
      <p:pic>
        <p:nvPicPr>
          <p:cNvPr id="4" name="Рисунок 3" descr="hello_html_43f42d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3501008"/>
            <a:ext cx="10561173" cy="31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ОБРЕТЕНИЕ НЕЗАВИСИМОСТИ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11608</TotalTime>
  <Words>1141</Words>
  <Application>Microsoft Office PowerPoint</Application>
  <PresentationFormat>Произвольный</PresentationFormat>
  <Paragraphs>169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Найдите отличия и запишите  их в тетрадь.</vt:lpstr>
      <vt:lpstr>Слайд 37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2356</cp:revision>
  <dcterms:created xsi:type="dcterms:W3CDTF">2020-04-27T10:05:42Z</dcterms:created>
  <dcterms:modified xsi:type="dcterms:W3CDTF">2021-03-04T02:27:55Z</dcterms:modified>
</cp:coreProperties>
</file>