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564" r:id="rId2"/>
    <p:sldId id="951" r:id="rId3"/>
    <p:sldId id="1025" r:id="rId4"/>
    <p:sldId id="1026" r:id="rId5"/>
    <p:sldId id="1027" r:id="rId6"/>
    <p:sldId id="1052" r:id="rId7"/>
    <p:sldId id="1033" r:id="rId8"/>
    <p:sldId id="1036" r:id="rId9"/>
    <p:sldId id="1044" r:id="rId10"/>
    <p:sldId id="1045" r:id="rId11"/>
    <p:sldId id="1053" r:id="rId12"/>
    <p:sldId id="1058" r:id="rId13"/>
    <p:sldId id="1060" r:id="rId14"/>
    <p:sldId id="1048" r:id="rId15"/>
    <p:sldId id="1088" r:id="rId16"/>
    <p:sldId id="1054" r:id="rId17"/>
    <p:sldId id="1049" r:id="rId18"/>
    <p:sldId id="1082" r:id="rId19"/>
    <p:sldId id="1063" r:id="rId20"/>
    <p:sldId id="1064" r:id="rId21"/>
    <p:sldId id="1103" r:id="rId22"/>
    <p:sldId id="1089" r:id="rId23"/>
    <p:sldId id="1090" r:id="rId24"/>
    <p:sldId id="1091" r:id="rId25"/>
    <p:sldId id="1105" r:id="rId26"/>
    <p:sldId id="1094" r:id="rId27"/>
    <p:sldId id="1097" r:id="rId28"/>
    <p:sldId id="1107" r:id="rId29"/>
    <p:sldId id="1111" r:id="rId30"/>
    <p:sldId id="996" r:id="rId31"/>
  </p:sldIdLst>
  <p:sldSz cx="12192000" cy="6858000"/>
  <p:notesSz cx="6858000" cy="914400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4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7A5D2-27EE-4094-A881-ECEA663F03C2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7061940-7D86-4CB5-B002-2A1537FA79E1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12F89C5-B4C9-406F-9F6F-360499DC606B}" type="parTrans" cxnId="{633884FF-E4E0-4FD0-86B5-9A1DAD934272}">
      <dgm:prSet/>
      <dgm:spPr/>
      <dgm:t>
        <a:bodyPr/>
        <a:lstStyle/>
        <a:p>
          <a:endParaRPr lang="ru-RU"/>
        </a:p>
      </dgm:t>
    </dgm:pt>
    <dgm:pt modelId="{4831B7ED-1AFF-471C-B5F7-C56E695997C9}" type="sibTrans" cxnId="{633884FF-E4E0-4FD0-86B5-9A1DAD934272}">
      <dgm:prSet/>
      <dgm:spPr/>
      <dgm:t>
        <a:bodyPr/>
        <a:lstStyle/>
        <a:p>
          <a:endParaRPr lang="ru-RU"/>
        </a:p>
      </dgm:t>
    </dgm:pt>
    <dgm:pt modelId="{72CA5D35-31F3-4651-80D6-D535D2AC9BA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Английский язык</a:t>
          </a:r>
          <a:endParaRPr lang="ru-RU" sz="2800" b="1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9C9A093-E922-465D-9AD2-3A7279F75D00}" type="parTrans" cxnId="{2E128FB8-6A38-48DF-B43E-CBFAD2002B45}">
      <dgm:prSet/>
      <dgm:spPr/>
      <dgm:t>
        <a:bodyPr/>
        <a:lstStyle/>
        <a:p>
          <a:endParaRPr lang="ru-RU"/>
        </a:p>
      </dgm:t>
    </dgm:pt>
    <dgm:pt modelId="{A305AC1E-BF9F-4ACF-9A06-784B0C67A925}" type="sibTrans" cxnId="{2E128FB8-6A38-48DF-B43E-CBFAD2002B45}">
      <dgm:prSet/>
      <dgm:spPr/>
      <dgm:t>
        <a:bodyPr/>
        <a:lstStyle/>
        <a:p>
          <a:endParaRPr lang="ru-RU"/>
        </a:p>
      </dgm:t>
    </dgm:pt>
    <dgm:pt modelId="{0B9D5CC3-FB0B-4EAC-84D7-D02B8BF74E4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День английского языка в ООН - 23 апреля.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BF74B52-EABD-402A-8B89-23DA03431A06}" type="parTrans" cxnId="{94CCEE89-090D-4BAB-8CEE-CEF8F28CE16A}">
      <dgm:prSet/>
      <dgm:spPr/>
      <dgm:t>
        <a:bodyPr/>
        <a:lstStyle/>
        <a:p>
          <a:endParaRPr lang="ru-RU"/>
        </a:p>
      </dgm:t>
    </dgm:pt>
    <dgm:pt modelId="{6773440A-B979-43D8-B72E-0EB4B8F27EE6}" type="sibTrans" cxnId="{94CCEE89-090D-4BAB-8CEE-CEF8F28CE16A}">
      <dgm:prSet/>
      <dgm:spPr/>
      <dgm:t>
        <a:bodyPr/>
        <a:lstStyle/>
        <a:p>
          <a:endParaRPr lang="ru-RU"/>
        </a:p>
      </dgm:t>
    </dgm:pt>
    <dgm:pt modelId="{B93DE75F-09BB-46BD-BCF8-89C2FA4137B7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74871F1-1A18-4B9C-B93C-638CB5B78F3B}" type="parTrans" cxnId="{AB79F66F-8E41-4A9F-A39E-12E120C8762D}">
      <dgm:prSet/>
      <dgm:spPr/>
      <dgm:t>
        <a:bodyPr/>
        <a:lstStyle/>
        <a:p>
          <a:endParaRPr lang="ru-RU"/>
        </a:p>
      </dgm:t>
    </dgm:pt>
    <dgm:pt modelId="{8E19FF7B-7F70-4679-BEFD-B7D3E29FEDBB}" type="sibTrans" cxnId="{AB79F66F-8E41-4A9F-A39E-12E120C8762D}">
      <dgm:prSet/>
      <dgm:spPr/>
      <dgm:t>
        <a:bodyPr/>
        <a:lstStyle/>
        <a:p>
          <a:endParaRPr lang="ru-RU"/>
        </a:p>
      </dgm:t>
    </dgm:pt>
    <dgm:pt modelId="{0BD3910E-D263-4138-84E7-D8CF22C9BCA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Французский язык</a:t>
          </a:r>
          <a:endParaRPr lang="ru-RU" sz="2800" b="1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8AF5E52-87D4-4732-B1A3-195926BAFCA0}" type="parTrans" cxnId="{BA225467-C798-49E1-A52E-9749E30739B6}">
      <dgm:prSet/>
      <dgm:spPr/>
      <dgm:t>
        <a:bodyPr/>
        <a:lstStyle/>
        <a:p>
          <a:endParaRPr lang="ru-RU"/>
        </a:p>
      </dgm:t>
    </dgm:pt>
    <dgm:pt modelId="{2232FF49-E30A-4010-BCA7-3109B7B6722E}" type="sibTrans" cxnId="{BA225467-C798-49E1-A52E-9749E30739B6}">
      <dgm:prSet/>
      <dgm:spPr/>
      <dgm:t>
        <a:bodyPr/>
        <a:lstStyle/>
        <a:p>
          <a:endParaRPr lang="ru-RU"/>
        </a:p>
      </dgm:t>
    </dgm:pt>
    <dgm:pt modelId="{D398A0F2-5D7E-43A6-83F6-8D82030DC47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День французского языка в ООН - 20 марта.</a:t>
          </a:r>
          <a:endParaRPr lang="ru-RU" sz="2800" b="1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73AF23F-FEE6-4721-B673-351A9A7DABF2}" type="parTrans" cxnId="{482C56E5-0AEC-4056-B416-6767DDF805AF}">
      <dgm:prSet/>
      <dgm:spPr/>
      <dgm:t>
        <a:bodyPr/>
        <a:lstStyle/>
        <a:p>
          <a:endParaRPr lang="ru-RU"/>
        </a:p>
      </dgm:t>
    </dgm:pt>
    <dgm:pt modelId="{4784B1ED-1131-4B12-9D4C-5EF457C1B671}" type="sibTrans" cxnId="{482C56E5-0AEC-4056-B416-6767DDF805AF}">
      <dgm:prSet/>
      <dgm:spPr/>
      <dgm:t>
        <a:bodyPr/>
        <a:lstStyle/>
        <a:p>
          <a:endParaRPr lang="ru-RU"/>
        </a:p>
      </dgm:t>
    </dgm:pt>
    <dgm:pt modelId="{47053247-1B9F-4EE5-AB01-736EBD3EB920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7633C07-E6ED-4843-A364-15A12964B11A}" type="parTrans" cxnId="{6D8898F7-3BC4-4617-916A-0B5B78D595A5}">
      <dgm:prSet/>
      <dgm:spPr/>
      <dgm:t>
        <a:bodyPr/>
        <a:lstStyle/>
        <a:p>
          <a:endParaRPr lang="ru-RU"/>
        </a:p>
      </dgm:t>
    </dgm:pt>
    <dgm:pt modelId="{DE17895F-3AD6-4F79-9D3B-D230D7AB1203}" type="sibTrans" cxnId="{6D8898F7-3BC4-4617-916A-0B5B78D595A5}">
      <dgm:prSet/>
      <dgm:spPr/>
      <dgm:t>
        <a:bodyPr/>
        <a:lstStyle/>
        <a:p>
          <a:endParaRPr lang="ru-RU"/>
        </a:p>
      </dgm:t>
    </dgm:pt>
    <dgm:pt modelId="{137A0970-19F5-4628-AFB5-C44709586F7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Арабский язык</a:t>
          </a:r>
          <a:endParaRPr lang="ru-RU" sz="2800" b="1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5E0A03C-31E1-4CB0-8904-A1494723EE05}" type="parTrans" cxnId="{660F768A-A801-4CAA-9776-6D4E72C72B48}">
      <dgm:prSet/>
      <dgm:spPr/>
      <dgm:t>
        <a:bodyPr/>
        <a:lstStyle/>
        <a:p>
          <a:endParaRPr lang="ru-RU"/>
        </a:p>
      </dgm:t>
    </dgm:pt>
    <dgm:pt modelId="{AEFFD059-AE52-4063-91A4-6528D5245944}" type="sibTrans" cxnId="{660F768A-A801-4CAA-9776-6D4E72C72B48}">
      <dgm:prSet/>
      <dgm:spPr/>
      <dgm:t>
        <a:bodyPr/>
        <a:lstStyle/>
        <a:p>
          <a:endParaRPr lang="ru-RU"/>
        </a:p>
      </dgm:t>
    </dgm:pt>
    <dgm:pt modelId="{8F8A8CDD-E52E-402A-95B0-01DB56CDC5D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День арабского языка в ООН - 18 декабря.</a:t>
          </a:r>
          <a:endParaRPr lang="ru-RU" sz="2800" b="1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8004155F-DC68-4291-8AD7-B8189510FEBC}" type="parTrans" cxnId="{4F6D9F5B-5920-448C-BD19-AAB6683B2910}">
      <dgm:prSet/>
      <dgm:spPr/>
      <dgm:t>
        <a:bodyPr/>
        <a:lstStyle/>
        <a:p>
          <a:endParaRPr lang="ru-RU"/>
        </a:p>
      </dgm:t>
    </dgm:pt>
    <dgm:pt modelId="{2874B892-D093-4CD5-8DA6-1D809E17678A}" type="sibTrans" cxnId="{4F6D9F5B-5920-448C-BD19-AAB6683B2910}">
      <dgm:prSet/>
      <dgm:spPr/>
      <dgm:t>
        <a:bodyPr/>
        <a:lstStyle/>
        <a:p>
          <a:endParaRPr lang="ru-RU"/>
        </a:p>
      </dgm:t>
    </dgm:pt>
    <dgm:pt modelId="{6AD8BC5F-3634-426F-A559-656BDC1D6E86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88CBB94-61CC-4696-BD70-9571A7D9C11D}" type="parTrans" cxnId="{4F140CE0-C691-4A1B-AF32-755192008F09}">
      <dgm:prSet/>
      <dgm:spPr/>
      <dgm:t>
        <a:bodyPr/>
        <a:lstStyle/>
        <a:p>
          <a:endParaRPr lang="ru-RU"/>
        </a:p>
      </dgm:t>
    </dgm:pt>
    <dgm:pt modelId="{4E1B7E0A-4965-4E5F-A8DB-20EC375E8D41}" type="sibTrans" cxnId="{4F140CE0-C691-4A1B-AF32-755192008F09}">
      <dgm:prSet/>
      <dgm:spPr/>
      <dgm:t>
        <a:bodyPr/>
        <a:lstStyle/>
        <a:p>
          <a:endParaRPr lang="ru-RU"/>
        </a:p>
      </dgm:t>
    </dgm:pt>
    <dgm:pt modelId="{CAEA189D-1F88-481E-B442-607486B25A6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Русский язык</a:t>
          </a:r>
          <a:endParaRPr lang="ru-RU" sz="2800" b="1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E3D89A7-9056-4757-A4AB-0276E8DF78FF}" type="parTrans" cxnId="{10B9745B-F908-4607-BED2-F1E8CB572500}">
      <dgm:prSet/>
      <dgm:spPr/>
      <dgm:t>
        <a:bodyPr/>
        <a:lstStyle/>
        <a:p>
          <a:endParaRPr lang="ru-RU"/>
        </a:p>
      </dgm:t>
    </dgm:pt>
    <dgm:pt modelId="{808FAD7D-0566-4154-BB6C-9F421694D52A}" type="sibTrans" cxnId="{10B9745B-F908-4607-BED2-F1E8CB572500}">
      <dgm:prSet/>
      <dgm:spPr/>
      <dgm:t>
        <a:bodyPr/>
        <a:lstStyle/>
        <a:p>
          <a:endParaRPr lang="ru-RU"/>
        </a:p>
      </dgm:t>
    </dgm:pt>
    <dgm:pt modelId="{5431CB61-2E1B-467B-85C1-0B8168F9B6A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День русского языка в ООН - 6 июня.</a:t>
          </a:r>
          <a:endParaRPr lang="ru-RU" sz="2800" b="1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1DAD272-2AF8-4CBC-BC0C-156C1FB31471}" type="parTrans" cxnId="{825BACFF-F4BF-4041-8B85-ACBCE67D579F}">
      <dgm:prSet/>
      <dgm:spPr/>
      <dgm:t>
        <a:bodyPr/>
        <a:lstStyle/>
        <a:p>
          <a:endParaRPr lang="ru-RU"/>
        </a:p>
      </dgm:t>
    </dgm:pt>
    <dgm:pt modelId="{34B43B60-99BC-4C80-9725-C7C6D9C4A8DF}" type="sibTrans" cxnId="{825BACFF-F4BF-4041-8B85-ACBCE67D579F}">
      <dgm:prSet/>
      <dgm:spPr/>
      <dgm:t>
        <a:bodyPr/>
        <a:lstStyle/>
        <a:p>
          <a:endParaRPr lang="ru-RU"/>
        </a:p>
      </dgm:t>
    </dgm:pt>
    <dgm:pt modelId="{762921FE-0E0C-43E8-96C1-1C9FAB115D9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9F7ED53-A5C4-4DF0-98A2-C5D5664A6B7B}" type="parTrans" cxnId="{473AA310-ED92-4202-A61C-B8EA08836642}">
      <dgm:prSet/>
      <dgm:spPr/>
      <dgm:t>
        <a:bodyPr/>
        <a:lstStyle/>
        <a:p>
          <a:endParaRPr lang="ru-RU"/>
        </a:p>
      </dgm:t>
    </dgm:pt>
    <dgm:pt modelId="{2593559F-BFEB-45C5-9035-2FBEDEDFD2E5}" type="sibTrans" cxnId="{473AA310-ED92-4202-A61C-B8EA08836642}">
      <dgm:prSet/>
      <dgm:spPr/>
      <dgm:t>
        <a:bodyPr/>
        <a:lstStyle/>
        <a:p>
          <a:endParaRPr lang="ru-RU"/>
        </a:p>
      </dgm:t>
    </dgm:pt>
    <dgm:pt modelId="{655951EE-7231-4B96-A342-8F9CDB2F764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Испанский язык</a:t>
          </a:r>
          <a:endParaRPr lang="ru-RU" sz="2800" b="1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A89F87A-C8A8-455F-94A1-CF3F68C09828}" type="parTrans" cxnId="{05FBB390-E084-4939-B6E5-91880AB57C92}">
      <dgm:prSet/>
      <dgm:spPr/>
      <dgm:t>
        <a:bodyPr/>
        <a:lstStyle/>
        <a:p>
          <a:endParaRPr lang="ru-RU"/>
        </a:p>
      </dgm:t>
    </dgm:pt>
    <dgm:pt modelId="{8E3784FB-3E48-4586-A043-B38EDBCA1FEA}" type="sibTrans" cxnId="{05FBB390-E084-4939-B6E5-91880AB57C92}">
      <dgm:prSet/>
      <dgm:spPr/>
      <dgm:t>
        <a:bodyPr/>
        <a:lstStyle/>
        <a:p>
          <a:endParaRPr lang="ru-RU"/>
        </a:p>
      </dgm:t>
    </dgm:pt>
    <dgm:pt modelId="{E3958CBC-85A9-4000-9102-4DB4AB0924F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День испанского языка в ООН - 12 октября.</a:t>
          </a:r>
          <a:endParaRPr lang="ru-RU" sz="2800" b="1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0DAAABE-1FAD-472D-BA30-71BC684E2A10}" type="parTrans" cxnId="{5870F979-9086-4D60-A51B-2679308803C9}">
      <dgm:prSet/>
      <dgm:spPr/>
      <dgm:t>
        <a:bodyPr/>
        <a:lstStyle/>
        <a:p>
          <a:endParaRPr lang="ru-RU"/>
        </a:p>
      </dgm:t>
    </dgm:pt>
    <dgm:pt modelId="{90CB67D1-0CA1-45B6-B0B9-B1400744D22B}" type="sibTrans" cxnId="{5870F979-9086-4D60-A51B-2679308803C9}">
      <dgm:prSet/>
      <dgm:spPr/>
      <dgm:t>
        <a:bodyPr/>
        <a:lstStyle/>
        <a:p>
          <a:endParaRPr lang="ru-RU"/>
        </a:p>
      </dgm:t>
    </dgm:pt>
    <dgm:pt modelId="{009BBAB4-6B05-4087-BE7E-2503E3841E50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131E473-360D-4DF1-A2AD-FF6DC578C191}" type="parTrans" cxnId="{E60F74D8-8D68-40DE-BBA5-383D9B7E937D}">
      <dgm:prSet/>
      <dgm:spPr/>
      <dgm:t>
        <a:bodyPr/>
        <a:lstStyle/>
        <a:p>
          <a:endParaRPr lang="ru-RU"/>
        </a:p>
      </dgm:t>
    </dgm:pt>
    <dgm:pt modelId="{431AE574-E09D-4222-8BA9-B9569EBC57C1}" type="sibTrans" cxnId="{E60F74D8-8D68-40DE-BBA5-383D9B7E937D}">
      <dgm:prSet/>
      <dgm:spPr/>
      <dgm:t>
        <a:bodyPr/>
        <a:lstStyle/>
        <a:p>
          <a:endParaRPr lang="ru-RU"/>
        </a:p>
      </dgm:t>
    </dgm:pt>
    <dgm:pt modelId="{60C2EED7-9301-4249-85D3-A7D73A4EFAE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Китайский язык </a:t>
          </a:r>
          <a:endParaRPr lang="ru-RU" sz="2800" b="1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2635097-5832-4EEF-B9CE-0CA8F5A24E17}" type="parTrans" cxnId="{230F4782-1D0F-4F2B-95D8-1BAE59B56BB0}">
      <dgm:prSet/>
      <dgm:spPr/>
      <dgm:t>
        <a:bodyPr/>
        <a:lstStyle/>
        <a:p>
          <a:endParaRPr lang="ru-RU"/>
        </a:p>
      </dgm:t>
    </dgm:pt>
    <dgm:pt modelId="{A39A016F-F16D-44D7-88C9-6D0E7E89BDDA}" type="sibTrans" cxnId="{230F4782-1D0F-4F2B-95D8-1BAE59B56BB0}">
      <dgm:prSet/>
      <dgm:spPr/>
      <dgm:t>
        <a:bodyPr/>
        <a:lstStyle/>
        <a:p>
          <a:endParaRPr lang="ru-RU"/>
        </a:p>
      </dgm:t>
    </dgm:pt>
    <dgm:pt modelId="{047E65B7-0622-4A29-8767-0FA974BBFC6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День китайского языка в ООН - 20 апреля.</a:t>
          </a:r>
          <a:endParaRPr lang="ru-RU" sz="2800" b="1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16D39CE-9286-45B6-9B1A-5C39AEA9FB79}" type="parTrans" cxnId="{D58022CE-90C3-4587-A482-285138D63098}">
      <dgm:prSet/>
      <dgm:spPr/>
      <dgm:t>
        <a:bodyPr/>
        <a:lstStyle/>
        <a:p>
          <a:endParaRPr lang="ru-RU"/>
        </a:p>
      </dgm:t>
    </dgm:pt>
    <dgm:pt modelId="{49EE4EF4-52C6-431E-8DB0-83434EB70B56}" type="sibTrans" cxnId="{D58022CE-90C3-4587-A482-285138D63098}">
      <dgm:prSet/>
      <dgm:spPr/>
      <dgm:t>
        <a:bodyPr/>
        <a:lstStyle/>
        <a:p>
          <a:endParaRPr lang="ru-RU"/>
        </a:p>
      </dgm:t>
    </dgm:pt>
    <dgm:pt modelId="{86DD06DC-840C-4B11-B116-47824C632BD3}" type="pres">
      <dgm:prSet presAssocID="{5CD7A5D2-27EE-4094-A881-ECEA663F03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BE66E9-4FD4-409C-A679-2CA5EB116959}" type="pres">
      <dgm:prSet presAssocID="{87061940-7D86-4CB5-B002-2A1537FA79E1}" presName="composite" presStyleCnt="0"/>
      <dgm:spPr/>
    </dgm:pt>
    <dgm:pt modelId="{8E081FBC-D61C-4A16-8C03-7B531D65F5AB}" type="pres">
      <dgm:prSet presAssocID="{87061940-7D86-4CB5-B002-2A1537FA79E1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F5543-C662-4F1D-B06C-2A9F0181097A}" type="pres">
      <dgm:prSet presAssocID="{87061940-7D86-4CB5-B002-2A1537FA79E1}" presName="descendantText" presStyleLbl="alignAcc1" presStyleIdx="0" presStyleCnt="6" custScaleX="78102" custScaleY="125402" custLinFactNeighborX="-10678" custLinFactNeighborY="11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1EEAD-7518-4D8C-8768-7B298E991E81}" type="pres">
      <dgm:prSet presAssocID="{4831B7ED-1AFF-471C-B5F7-C56E695997C9}" presName="sp" presStyleCnt="0"/>
      <dgm:spPr/>
    </dgm:pt>
    <dgm:pt modelId="{F6DA6612-3CCE-4976-990D-AF2820D0BE0F}" type="pres">
      <dgm:prSet presAssocID="{B93DE75F-09BB-46BD-BCF8-89C2FA4137B7}" presName="composite" presStyleCnt="0"/>
      <dgm:spPr/>
    </dgm:pt>
    <dgm:pt modelId="{5F25FCE9-1976-412C-8DE0-8C039B4B7A27}" type="pres">
      <dgm:prSet presAssocID="{B93DE75F-09BB-46BD-BCF8-89C2FA4137B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5623E-60C6-418A-9420-C3BFB47E470F}" type="pres">
      <dgm:prSet presAssocID="{B93DE75F-09BB-46BD-BCF8-89C2FA4137B7}" presName="descendantText" presStyleLbl="alignAcc1" presStyleIdx="1" presStyleCnt="6" custScaleX="77761" custScaleY="123621" custLinFactNeighborX="-10950" custLinFactNeighborY="-4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FCDB0-E69D-4F51-8A22-4EB0C985D5C5}" type="pres">
      <dgm:prSet presAssocID="{8E19FF7B-7F70-4679-BEFD-B7D3E29FEDBB}" presName="sp" presStyleCnt="0"/>
      <dgm:spPr/>
    </dgm:pt>
    <dgm:pt modelId="{98905D33-F6D2-4762-8363-92064080CEDF}" type="pres">
      <dgm:prSet presAssocID="{47053247-1B9F-4EE5-AB01-736EBD3EB920}" presName="composite" presStyleCnt="0"/>
      <dgm:spPr/>
    </dgm:pt>
    <dgm:pt modelId="{50A9D55C-F365-4817-9FF3-8648AEBC6576}" type="pres">
      <dgm:prSet presAssocID="{47053247-1B9F-4EE5-AB01-736EBD3EB92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97DCF-D833-4792-B919-613F2A20C56F}" type="pres">
      <dgm:prSet presAssocID="{47053247-1B9F-4EE5-AB01-736EBD3EB920}" presName="descendantText" presStyleLbl="alignAcc1" presStyleIdx="2" presStyleCnt="6" custScaleX="78101" custScaleY="132855" custLinFactNeighborX="-10780" custLinFactNeighborY="-6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C9954-2C8C-4632-BCD3-DA7F514BEE51}" type="pres">
      <dgm:prSet presAssocID="{DE17895F-3AD6-4F79-9D3B-D230D7AB1203}" presName="sp" presStyleCnt="0"/>
      <dgm:spPr/>
    </dgm:pt>
    <dgm:pt modelId="{8CE035BC-4941-4739-A486-30E51F32B610}" type="pres">
      <dgm:prSet presAssocID="{762921FE-0E0C-43E8-96C1-1C9FAB115D9B}" presName="composite" presStyleCnt="0"/>
      <dgm:spPr/>
    </dgm:pt>
    <dgm:pt modelId="{E689F2D4-9A7E-4561-941A-952FAA62247B}" type="pres">
      <dgm:prSet presAssocID="{762921FE-0E0C-43E8-96C1-1C9FAB115D9B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CD968-6210-4620-8534-B10C749A8D2D}" type="pres">
      <dgm:prSet presAssocID="{762921FE-0E0C-43E8-96C1-1C9FAB115D9B}" presName="descendantText" presStyleLbl="alignAcc1" presStyleIdx="3" presStyleCnt="6" custScaleX="77762" custScaleY="120943" custLinFactNeighborX="-10949" custLinFactNeighborY="-1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62C74-B414-41AF-B326-4E6C459A9333}" type="pres">
      <dgm:prSet presAssocID="{2593559F-BFEB-45C5-9035-2FBEDEDFD2E5}" presName="sp" presStyleCnt="0"/>
      <dgm:spPr/>
    </dgm:pt>
    <dgm:pt modelId="{E664D553-46F8-4063-92CB-775D4F584D05}" type="pres">
      <dgm:prSet presAssocID="{009BBAB4-6B05-4087-BE7E-2503E3841E50}" presName="composite" presStyleCnt="0"/>
      <dgm:spPr/>
    </dgm:pt>
    <dgm:pt modelId="{4A58B366-B059-4418-B3FA-BA871192F496}" type="pres">
      <dgm:prSet presAssocID="{009BBAB4-6B05-4087-BE7E-2503E3841E50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46DCE-A09F-4324-8453-D07FF87E86EA}" type="pres">
      <dgm:prSet presAssocID="{009BBAB4-6B05-4087-BE7E-2503E3841E50}" presName="descendantText" presStyleLbl="alignAcc1" presStyleIdx="4" presStyleCnt="6" custScaleX="77761" custScaleY="123194" custLinFactNeighborX="-11423" custLinFactNeighborY="9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5F42E-9D40-4A25-937D-1DD200FB05BF}" type="pres">
      <dgm:prSet presAssocID="{431AE574-E09D-4222-8BA9-B9569EBC57C1}" presName="sp" presStyleCnt="0"/>
      <dgm:spPr/>
    </dgm:pt>
    <dgm:pt modelId="{C841BFF4-8D81-4082-94DC-15799D54294F}" type="pres">
      <dgm:prSet presAssocID="{6AD8BC5F-3634-426F-A559-656BDC1D6E86}" presName="composite" presStyleCnt="0"/>
      <dgm:spPr/>
    </dgm:pt>
    <dgm:pt modelId="{B4F89A82-B270-482A-B3D7-A93AC7CB3A2F}" type="pres">
      <dgm:prSet presAssocID="{6AD8BC5F-3634-426F-A559-656BDC1D6E86}" presName="parentText" presStyleLbl="alignNode1" presStyleIdx="5" presStyleCnt="6" custScaleX="1060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F4DE6-A5FD-43B3-A03F-FF8D9B190B24}" type="pres">
      <dgm:prSet presAssocID="{6AD8BC5F-3634-426F-A559-656BDC1D6E86}" presName="descendantText" presStyleLbl="alignAcc1" presStyleIdx="5" presStyleCnt="6" custScaleX="77762" custScaleY="132715" custLinFactNeighborX="-11119" custLinFactNeighborY="19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0F4782-1D0F-4F2B-95D8-1BAE59B56BB0}" srcId="{009BBAB4-6B05-4087-BE7E-2503E3841E50}" destId="{60C2EED7-9301-4249-85D3-A7D73A4EFAEC}" srcOrd="0" destOrd="0" parTransId="{92635097-5832-4EEF-B9CE-0CA8F5A24E17}" sibTransId="{A39A016F-F16D-44D7-88C9-6D0E7E89BDDA}"/>
    <dgm:cxn modelId="{4F140CE0-C691-4A1B-AF32-755192008F09}" srcId="{5CD7A5D2-27EE-4094-A881-ECEA663F03C2}" destId="{6AD8BC5F-3634-426F-A559-656BDC1D6E86}" srcOrd="5" destOrd="0" parTransId="{588CBB94-61CC-4696-BD70-9571A7D9C11D}" sibTransId="{4E1B7E0A-4965-4E5F-A8DB-20EC375E8D41}"/>
    <dgm:cxn modelId="{2783599F-BD5B-4EF4-AFD1-80D88316CF20}" type="presOf" srcId="{0B9D5CC3-FB0B-4EAC-84D7-D02B8BF74E44}" destId="{8DEF5543-C662-4F1D-B06C-2A9F0181097A}" srcOrd="0" destOrd="1" presId="urn:microsoft.com/office/officeart/2005/8/layout/chevron2"/>
    <dgm:cxn modelId="{C41F1BD8-17B3-4129-9F03-DB5A24C03156}" type="presOf" srcId="{60C2EED7-9301-4249-85D3-A7D73A4EFAEC}" destId="{EB446DCE-A09F-4324-8453-D07FF87E86EA}" srcOrd="0" destOrd="0" presId="urn:microsoft.com/office/officeart/2005/8/layout/chevron2"/>
    <dgm:cxn modelId="{AB79F66F-8E41-4A9F-A39E-12E120C8762D}" srcId="{5CD7A5D2-27EE-4094-A881-ECEA663F03C2}" destId="{B93DE75F-09BB-46BD-BCF8-89C2FA4137B7}" srcOrd="1" destOrd="0" parTransId="{E74871F1-1A18-4B9C-B93C-638CB5B78F3B}" sibTransId="{8E19FF7B-7F70-4679-BEFD-B7D3E29FEDBB}"/>
    <dgm:cxn modelId="{C6989D9A-E40F-4679-9241-F0C717188E24}" type="presOf" srcId="{5431CB61-2E1B-467B-85C1-0B8168F9B6A7}" destId="{61297DCF-D833-4792-B919-613F2A20C56F}" srcOrd="0" destOrd="1" presId="urn:microsoft.com/office/officeart/2005/8/layout/chevron2"/>
    <dgm:cxn modelId="{EB84D0D2-E860-4642-A7D6-D0DF610E7BC0}" type="presOf" srcId="{655951EE-7231-4B96-A342-8F9CDB2F7641}" destId="{9E6CD968-6210-4620-8534-B10C749A8D2D}" srcOrd="0" destOrd="0" presId="urn:microsoft.com/office/officeart/2005/8/layout/chevron2"/>
    <dgm:cxn modelId="{2526E332-27C3-449F-8F62-5876D10441ED}" type="presOf" srcId="{5CD7A5D2-27EE-4094-A881-ECEA663F03C2}" destId="{86DD06DC-840C-4B11-B116-47824C632BD3}" srcOrd="0" destOrd="0" presId="urn:microsoft.com/office/officeart/2005/8/layout/chevron2"/>
    <dgm:cxn modelId="{1B6B10B6-D747-45F5-A285-EC0C6D4F76BC}" type="presOf" srcId="{72CA5D35-31F3-4651-80D6-D535D2AC9BA4}" destId="{8DEF5543-C662-4F1D-B06C-2A9F0181097A}" srcOrd="0" destOrd="0" presId="urn:microsoft.com/office/officeart/2005/8/layout/chevron2"/>
    <dgm:cxn modelId="{633884FF-E4E0-4FD0-86B5-9A1DAD934272}" srcId="{5CD7A5D2-27EE-4094-A881-ECEA663F03C2}" destId="{87061940-7D86-4CB5-B002-2A1537FA79E1}" srcOrd="0" destOrd="0" parTransId="{112F89C5-B4C9-406F-9F6F-360499DC606B}" sibTransId="{4831B7ED-1AFF-471C-B5F7-C56E695997C9}"/>
    <dgm:cxn modelId="{DAA0DEC1-1C63-4A39-92BE-FE0729196EFA}" type="presOf" srcId="{D398A0F2-5D7E-43A6-83F6-8D82030DC47E}" destId="{5AE5623E-60C6-418A-9420-C3BFB47E470F}" srcOrd="0" destOrd="1" presId="urn:microsoft.com/office/officeart/2005/8/layout/chevron2"/>
    <dgm:cxn modelId="{825BACFF-F4BF-4041-8B85-ACBCE67D579F}" srcId="{47053247-1B9F-4EE5-AB01-736EBD3EB920}" destId="{5431CB61-2E1B-467B-85C1-0B8168F9B6A7}" srcOrd="1" destOrd="0" parTransId="{C1DAD272-2AF8-4CBC-BC0C-156C1FB31471}" sibTransId="{34B43B60-99BC-4C80-9725-C7C6D9C4A8DF}"/>
    <dgm:cxn modelId="{E60F74D8-8D68-40DE-BBA5-383D9B7E937D}" srcId="{5CD7A5D2-27EE-4094-A881-ECEA663F03C2}" destId="{009BBAB4-6B05-4087-BE7E-2503E3841E50}" srcOrd="4" destOrd="0" parTransId="{9131E473-360D-4DF1-A2AD-FF6DC578C191}" sibTransId="{431AE574-E09D-4222-8BA9-B9569EBC57C1}"/>
    <dgm:cxn modelId="{19D1BD6B-D5C5-48C6-8845-978E9CBFF943}" type="presOf" srcId="{762921FE-0E0C-43E8-96C1-1C9FAB115D9B}" destId="{E689F2D4-9A7E-4561-941A-952FAA62247B}" srcOrd="0" destOrd="0" presId="urn:microsoft.com/office/officeart/2005/8/layout/chevron2"/>
    <dgm:cxn modelId="{09289C3C-B7FA-457F-8F4C-C1B924DC2C58}" type="presOf" srcId="{009BBAB4-6B05-4087-BE7E-2503E3841E50}" destId="{4A58B366-B059-4418-B3FA-BA871192F496}" srcOrd="0" destOrd="0" presId="urn:microsoft.com/office/officeart/2005/8/layout/chevron2"/>
    <dgm:cxn modelId="{4F6D9F5B-5920-448C-BD19-AAB6683B2910}" srcId="{6AD8BC5F-3634-426F-A559-656BDC1D6E86}" destId="{8F8A8CDD-E52E-402A-95B0-01DB56CDC5DD}" srcOrd="1" destOrd="0" parTransId="{8004155F-DC68-4291-8AD7-B8189510FEBC}" sibTransId="{2874B892-D093-4CD5-8DA6-1D809E17678A}"/>
    <dgm:cxn modelId="{E34A3E36-AF38-48C4-8E22-508F8D725AA6}" type="presOf" srcId="{E3958CBC-85A9-4000-9102-4DB4AB0924F6}" destId="{9E6CD968-6210-4620-8534-B10C749A8D2D}" srcOrd="0" destOrd="1" presId="urn:microsoft.com/office/officeart/2005/8/layout/chevron2"/>
    <dgm:cxn modelId="{660F768A-A801-4CAA-9776-6D4E72C72B48}" srcId="{6AD8BC5F-3634-426F-A559-656BDC1D6E86}" destId="{137A0970-19F5-4628-AFB5-C44709586F71}" srcOrd="0" destOrd="0" parTransId="{A5E0A03C-31E1-4CB0-8904-A1494723EE05}" sibTransId="{AEFFD059-AE52-4063-91A4-6528D5245944}"/>
    <dgm:cxn modelId="{10B9745B-F908-4607-BED2-F1E8CB572500}" srcId="{47053247-1B9F-4EE5-AB01-736EBD3EB920}" destId="{CAEA189D-1F88-481E-B442-607486B25A6A}" srcOrd="0" destOrd="0" parTransId="{1E3D89A7-9056-4757-A4AB-0276E8DF78FF}" sibTransId="{808FAD7D-0566-4154-BB6C-9F421694D52A}"/>
    <dgm:cxn modelId="{5870F979-9086-4D60-A51B-2679308803C9}" srcId="{762921FE-0E0C-43E8-96C1-1C9FAB115D9B}" destId="{E3958CBC-85A9-4000-9102-4DB4AB0924F6}" srcOrd="1" destOrd="0" parTransId="{E0DAAABE-1FAD-472D-BA30-71BC684E2A10}" sibTransId="{90CB67D1-0CA1-45B6-B0B9-B1400744D22B}"/>
    <dgm:cxn modelId="{3B54C680-C213-4400-A1D0-4FD504F6D35F}" type="presOf" srcId="{047E65B7-0622-4A29-8767-0FA974BBFC61}" destId="{EB446DCE-A09F-4324-8453-D07FF87E86EA}" srcOrd="0" destOrd="1" presId="urn:microsoft.com/office/officeart/2005/8/layout/chevron2"/>
    <dgm:cxn modelId="{771D6147-CF53-4C1A-BDD0-6F73E3386985}" type="presOf" srcId="{B93DE75F-09BB-46BD-BCF8-89C2FA4137B7}" destId="{5F25FCE9-1976-412C-8DE0-8C039B4B7A27}" srcOrd="0" destOrd="0" presId="urn:microsoft.com/office/officeart/2005/8/layout/chevron2"/>
    <dgm:cxn modelId="{4CDCAB88-825B-4002-8AC5-41700231F4A5}" type="presOf" srcId="{8F8A8CDD-E52E-402A-95B0-01DB56CDC5DD}" destId="{83AF4DE6-A5FD-43B3-A03F-FF8D9B190B24}" srcOrd="0" destOrd="1" presId="urn:microsoft.com/office/officeart/2005/8/layout/chevron2"/>
    <dgm:cxn modelId="{92576D45-FE36-4CCD-9111-BA89CFB0BB1A}" type="presOf" srcId="{47053247-1B9F-4EE5-AB01-736EBD3EB920}" destId="{50A9D55C-F365-4817-9FF3-8648AEBC6576}" srcOrd="0" destOrd="0" presId="urn:microsoft.com/office/officeart/2005/8/layout/chevron2"/>
    <dgm:cxn modelId="{2E128FB8-6A38-48DF-B43E-CBFAD2002B45}" srcId="{87061940-7D86-4CB5-B002-2A1537FA79E1}" destId="{72CA5D35-31F3-4651-80D6-D535D2AC9BA4}" srcOrd="0" destOrd="0" parTransId="{79C9A093-E922-465D-9AD2-3A7279F75D00}" sibTransId="{A305AC1E-BF9F-4ACF-9A06-784B0C67A925}"/>
    <dgm:cxn modelId="{9874B871-F3BF-4558-AD1E-ACD3CC658112}" type="presOf" srcId="{137A0970-19F5-4628-AFB5-C44709586F71}" destId="{83AF4DE6-A5FD-43B3-A03F-FF8D9B190B24}" srcOrd="0" destOrd="0" presId="urn:microsoft.com/office/officeart/2005/8/layout/chevron2"/>
    <dgm:cxn modelId="{6D8898F7-3BC4-4617-916A-0B5B78D595A5}" srcId="{5CD7A5D2-27EE-4094-A881-ECEA663F03C2}" destId="{47053247-1B9F-4EE5-AB01-736EBD3EB920}" srcOrd="2" destOrd="0" parTransId="{37633C07-E6ED-4843-A364-15A12964B11A}" sibTransId="{DE17895F-3AD6-4F79-9D3B-D230D7AB1203}"/>
    <dgm:cxn modelId="{FE4D70F2-F685-4911-B658-1B45E238877B}" type="presOf" srcId="{CAEA189D-1F88-481E-B442-607486B25A6A}" destId="{61297DCF-D833-4792-B919-613F2A20C56F}" srcOrd="0" destOrd="0" presId="urn:microsoft.com/office/officeart/2005/8/layout/chevron2"/>
    <dgm:cxn modelId="{473AA310-ED92-4202-A61C-B8EA08836642}" srcId="{5CD7A5D2-27EE-4094-A881-ECEA663F03C2}" destId="{762921FE-0E0C-43E8-96C1-1C9FAB115D9B}" srcOrd="3" destOrd="0" parTransId="{09F7ED53-A5C4-4DF0-98A2-C5D5664A6B7B}" sibTransId="{2593559F-BFEB-45C5-9035-2FBEDEDFD2E5}"/>
    <dgm:cxn modelId="{482C56E5-0AEC-4056-B416-6767DDF805AF}" srcId="{B93DE75F-09BB-46BD-BCF8-89C2FA4137B7}" destId="{D398A0F2-5D7E-43A6-83F6-8D82030DC47E}" srcOrd="1" destOrd="0" parTransId="{E73AF23F-FEE6-4721-B673-351A9A7DABF2}" sibTransId="{4784B1ED-1131-4B12-9D4C-5EF457C1B671}"/>
    <dgm:cxn modelId="{BA225467-C798-49E1-A52E-9749E30739B6}" srcId="{B93DE75F-09BB-46BD-BCF8-89C2FA4137B7}" destId="{0BD3910E-D263-4138-84E7-D8CF22C9BCA5}" srcOrd="0" destOrd="0" parTransId="{E8AF5E52-87D4-4732-B1A3-195926BAFCA0}" sibTransId="{2232FF49-E30A-4010-BCA7-3109B7B6722E}"/>
    <dgm:cxn modelId="{3F75C68F-020E-4113-88BD-42330435E799}" type="presOf" srcId="{87061940-7D86-4CB5-B002-2A1537FA79E1}" destId="{8E081FBC-D61C-4A16-8C03-7B531D65F5AB}" srcOrd="0" destOrd="0" presId="urn:microsoft.com/office/officeart/2005/8/layout/chevron2"/>
    <dgm:cxn modelId="{1B243B51-41D6-4E83-B554-539FA19D6443}" type="presOf" srcId="{0BD3910E-D263-4138-84E7-D8CF22C9BCA5}" destId="{5AE5623E-60C6-418A-9420-C3BFB47E470F}" srcOrd="0" destOrd="0" presId="urn:microsoft.com/office/officeart/2005/8/layout/chevron2"/>
    <dgm:cxn modelId="{D58022CE-90C3-4587-A482-285138D63098}" srcId="{009BBAB4-6B05-4087-BE7E-2503E3841E50}" destId="{047E65B7-0622-4A29-8767-0FA974BBFC61}" srcOrd="1" destOrd="0" parTransId="{716D39CE-9286-45B6-9B1A-5C39AEA9FB79}" sibTransId="{49EE4EF4-52C6-431E-8DB0-83434EB70B56}"/>
    <dgm:cxn modelId="{CAEADB8D-02A9-49F2-8819-35F7599A10D7}" type="presOf" srcId="{6AD8BC5F-3634-426F-A559-656BDC1D6E86}" destId="{B4F89A82-B270-482A-B3D7-A93AC7CB3A2F}" srcOrd="0" destOrd="0" presId="urn:microsoft.com/office/officeart/2005/8/layout/chevron2"/>
    <dgm:cxn modelId="{94CCEE89-090D-4BAB-8CEE-CEF8F28CE16A}" srcId="{87061940-7D86-4CB5-B002-2A1537FA79E1}" destId="{0B9D5CC3-FB0B-4EAC-84D7-D02B8BF74E44}" srcOrd="1" destOrd="0" parTransId="{EBF74B52-EABD-402A-8B89-23DA03431A06}" sibTransId="{6773440A-B979-43D8-B72E-0EB4B8F27EE6}"/>
    <dgm:cxn modelId="{05FBB390-E084-4939-B6E5-91880AB57C92}" srcId="{762921FE-0E0C-43E8-96C1-1C9FAB115D9B}" destId="{655951EE-7231-4B96-A342-8F9CDB2F7641}" srcOrd="0" destOrd="0" parTransId="{AA89F87A-C8A8-455F-94A1-CF3F68C09828}" sibTransId="{8E3784FB-3E48-4586-A043-B38EDBCA1FEA}"/>
    <dgm:cxn modelId="{F0E6B189-2281-4825-80C1-5739BE56E6B0}" type="presParOf" srcId="{86DD06DC-840C-4B11-B116-47824C632BD3}" destId="{E6BE66E9-4FD4-409C-A679-2CA5EB116959}" srcOrd="0" destOrd="0" presId="urn:microsoft.com/office/officeart/2005/8/layout/chevron2"/>
    <dgm:cxn modelId="{7EF08C65-52CD-4329-A822-E04A71702B80}" type="presParOf" srcId="{E6BE66E9-4FD4-409C-A679-2CA5EB116959}" destId="{8E081FBC-D61C-4A16-8C03-7B531D65F5AB}" srcOrd="0" destOrd="0" presId="urn:microsoft.com/office/officeart/2005/8/layout/chevron2"/>
    <dgm:cxn modelId="{6BE4A0A7-AE53-4BD4-A35D-1EFAB04D6190}" type="presParOf" srcId="{E6BE66E9-4FD4-409C-A679-2CA5EB116959}" destId="{8DEF5543-C662-4F1D-B06C-2A9F0181097A}" srcOrd="1" destOrd="0" presId="urn:microsoft.com/office/officeart/2005/8/layout/chevron2"/>
    <dgm:cxn modelId="{FEAE7305-F3CD-4D1E-A37C-A8B5F736CF39}" type="presParOf" srcId="{86DD06DC-840C-4B11-B116-47824C632BD3}" destId="{7D51EEAD-7518-4D8C-8768-7B298E991E81}" srcOrd="1" destOrd="0" presId="urn:microsoft.com/office/officeart/2005/8/layout/chevron2"/>
    <dgm:cxn modelId="{6AA3BC09-AF70-482F-8FCC-E3CA6E4E896C}" type="presParOf" srcId="{86DD06DC-840C-4B11-B116-47824C632BD3}" destId="{F6DA6612-3CCE-4976-990D-AF2820D0BE0F}" srcOrd="2" destOrd="0" presId="urn:microsoft.com/office/officeart/2005/8/layout/chevron2"/>
    <dgm:cxn modelId="{E411D854-6C1D-4FDF-904B-050319998AC7}" type="presParOf" srcId="{F6DA6612-3CCE-4976-990D-AF2820D0BE0F}" destId="{5F25FCE9-1976-412C-8DE0-8C039B4B7A27}" srcOrd="0" destOrd="0" presId="urn:microsoft.com/office/officeart/2005/8/layout/chevron2"/>
    <dgm:cxn modelId="{526524A4-5769-436B-A694-87F61A349BCA}" type="presParOf" srcId="{F6DA6612-3CCE-4976-990D-AF2820D0BE0F}" destId="{5AE5623E-60C6-418A-9420-C3BFB47E470F}" srcOrd="1" destOrd="0" presId="urn:microsoft.com/office/officeart/2005/8/layout/chevron2"/>
    <dgm:cxn modelId="{71B9712A-0CA6-4A7B-8D64-ACFCAB577EB7}" type="presParOf" srcId="{86DD06DC-840C-4B11-B116-47824C632BD3}" destId="{6A5FCDB0-E69D-4F51-8A22-4EB0C985D5C5}" srcOrd="3" destOrd="0" presId="urn:microsoft.com/office/officeart/2005/8/layout/chevron2"/>
    <dgm:cxn modelId="{1FE6ABD7-F485-442A-93C6-1E9A8F7C06AC}" type="presParOf" srcId="{86DD06DC-840C-4B11-B116-47824C632BD3}" destId="{98905D33-F6D2-4762-8363-92064080CEDF}" srcOrd="4" destOrd="0" presId="urn:microsoft.com/office/officeart/2005/8/layout/chevron2"/>
    <dgm:cxn modelId="{5D6246A0-C97C-406B-8992-D3DC9C93A53C}" type="presParOf" srcId="{98905D33-F6D2-4762-8363-92064080CEDF}" destId="{50A9D55C-F365-4817-9FF3-8648AEBC6576}" srcOrd="0" destOrd="0" presId="urn:microsoft.com/office/officeart/2005/8/layout/chevron2"/>
    <dgm:cxn modelId="{67BBD3D1-D8B4-424F-8F9F-6A65249C64E5}" type="presParOf" srcId="{98905D33-F6D2-4762-8363-92064080CEDF}" destId="{61297DCF-D833-4792-B919-613F2A20C56F}" srcOrd="1" destOrd="0" presId="urn:microsoft.com/office/officeart/2005/8/layout/chevron2"/>
    <dgm:cxn modelId="{DFE89DFE-224A-417A-8DB6-264F45A981D3}" type="presParOf" srcId="{86DD06DC-840C-4B11-B116-47824C632BD3}" destId="{1FDC9954-2C8C-4632-BCD3-DA7F514BEE51}" srcOrd="5" destOrd="0" presId="urn:microsoft.com/office/officeart/2005/8/layout/chevron2"/>
    <dgm:cxn modelId="{082CAD97-0888-40B9-9547-D6983E3DE1E5}" type="presParOf" srcId="{86DD06DC-840C-4B11-B116-47824C632BD3}" destId="{8CE035BC-4941-4739-A486-30E51F32B610}" srcOrd="6" destOrd="0" presId="urn:microsoft.com/office/officeart/2005/8/layout/chevron2"/>
    <dgm:cxn modelId="{ABB8F08F-B772-414C-A59D-FAAD419AD3B6}" type="presParOf" srcId="{8CE035BC-4941-4739-A486-30E51F32B610}" destId="{E689F2D4-9A7E-4561-941A-952FAA62247B}" srcOrd="0" destOrd="0" presId="urn:microsoft.com/office/officeart/2005/8/layout/chevron2"/>
    <dgm:cxn modelId="{9F9E0D91-2A72-4B09-9E37-24702AB4CED7}" type="presParOf" srcId="{8CE035BC-4941-4739-A486-30E51F32B610}" destId="{9E6CD968-6210-4620-8534-B10C749A8D2D}" srcOrd="1" destOrd="0" presId="urn:microsoft.com/office/officeart/2005/8/layout/chevron2"/>
    <dgm:cxn modelId="{A70277C6-563C-4360-89F7-63F24931940A}" type="presParOf" srcId="{86DD06DC-840C-4B11-B116-47824C632BD3}" destId="{76262C74-B414-41AF-B326-4E6C459A9333}" srcOrd="7" destOrd="0" presId="urn:microsoft.com/office/officeart/2005/8/layout/chevron2"/>
    <dgm:cxn modelId="{2E0BB2BE-0586-4C4B-9005-64495A8B6F2E}" type="presParOf" srcId="{86DD06DC-840C-4B11-B116-47824C632BD3}" destId="{E664D553-46F8-4063-92CB-775D4F584D05}" srcOrd="8" destOrd="0" presId="urn:microsoft.com/office/officeart/2005/8/layout/chevron2"/>
    <dgm:cxn modelId="{D8C99C27-E0A9-4925-84A3-1F3C531FFCED}" type="presParOf" srcId="{E664D553-46F8-4063-92CB-775D4F584D05}" destId="{4A58B366-B059-4418-B3FA-BA871192F496}" srcOrd="0" destOrd="0" presId="urn:microsoft.com/office/officeart/2005/8/layout/chevron2"/>
    <dgm:cxn modelId="{8C858753-D478-468E-8649-B2FDBF77850F}" type="presParOf" srcId="{E664D553-46F8-4063-92CB-775D4F584D05}" destId="{EB446DCE-A09F-4324-8453-D07FF87E86EA}" srcOrd="1" destOrd="0" presId="urn:microsoft.com/office/officeart/2005/8/layout/chevron2"/>
    <dgm:cxn modelId="{32C4A916-1FBC-47CF-AFC7-6CFBE82ADF2F}" type="presParOf" srcId="{86DD06DC-840C-4B11-B116-47824C632BD3}" destId="{38A5F42E-9D40-4A25-937D-1DD200FB05BF}" srcOrd="9" destOrd="0" presId="urn:microsoft.com/office/officeart/2005/8/layout/chevron2"/>
    <dgm:cxn modelId="{E8A64D3A-FBBC-490B-8D1F-2FED5C46AB82}" type="presParOf" srcId="{86DD06DC-840C-4B11-B116-47824C632BD3}" destId="{C841BFF4-8D81-4082-94DC-15799D54294F}" srcOrd="10" destOrd="0" presId="urn:microsoft.com/office/officeart/2005/8/layout/chevron2"/>
    <dgm:cxn modelId="{AC239C6F-6F24-49F6-A287-741B2DA17E40}" type="presParOf" srcId="{C841BFF4-8D81-4082-94DC-15799D54294F}" destId="{B4F89A82-B270-482A-B3D7-A93AC7CB3A2F}" srcOrd="0" destOrd="0" presId="urn:microsoft.com/office/officeart/2005/8/layout/chevron2"/>
    <dgm:cxn modelId="{8F13C864-CFE2-4F01-A1CC-6EDEED05DD1D}" type="presParOf" srcId="{C841BFF4-8D81-4082-94DC-15799D54294F}" destId="{83AF4DE6-A5FD-43B3-A03F-FF8D9B190B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A8F6A-A719-4DC8-94AC-BDB5570A48A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0BFF0ED-64E2-459A-A26E-8D0018A0462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Создание Организации Объединённых Наций стало возможным в результате объединения усилий государств в борьбе с фашизмом в период Второй мировой войны.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27D7C8C-7DFF-4995-8F71-9224B4C39174}" type="par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B888F9-38AC-491F-9767-A2740C7024A5}" type="sib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EA89553-6180-4FAA-AAAD-9909532E10E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Название «Объединённые Нации» было предложено президентом США Ф. Рузвельтом и впервые использовано в Декларации Объединённых Наций, подписанной 1 января 1942 года, в соответствии с которой представители 26 государств обязались продолжать совместную борьбу.</a:t>
          </a:r>
          <a:endParaRPr lang="ru-RU" sz="2400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2B0DD50-29B8-4687-914E-D76AC97AB94A}" type="parTrans" cxnId="{5AA04EE6-C396-4DB0-9E59-81B61A00CF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487E08-DEF3-4D75-B1FC-3E3F4B1C4FBE}" type="sibTrans" cxnId="{5AA04EE6-C396-4DB0-9E59-81B61A00CF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0B02CF0-0E84-45E8-A08E-BB067ADA59E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Окончательный текст Устава ООН был принят  и подписан на конференции в Сан-Франциско в 1945году  представителями 50 государств,  вступил в силу 24 октября 1945. Дата вступления Устава в силу отмечается как День Организации Объединённых Наций.</a:t>
          </a:r>
          <a:endParaRPr lang="ru-RU" sz="2000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1CC9781-C71E-48C6-938B-3B6525B0B9D9}" type="parTrans" cxnId="{4A41BFD3-8C3D-41D8-94B2-A23FB5AB00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539D8D-ADD8-4A64-A233-398A574C1AE0}" type="sibTrans" cxnId="{4A41BFD3-8C3D-41D8-94B2-A23FB5AB00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2F75C3A-57CD-4AD3-B5CD-0B3B753DCE4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На сегодняшний день ООН остается наиболее значимой и международной организацией, которая может повлиять на сохранение мира на нашей планете.</a:t>
          </a:r>
          <a:endParaRPr lang="ru-RU" sz="2000" b="1" i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31C8313-E993-4C52-9014-3218BDC4C81E}" type="parTrans" cxnId="{78B5A30C-7116-428D-8283-4CF42E8E41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7E395E-3AEA-4979-8F8C-AC6C319140E1}" type="sibTrans" cxnId="{78B5A30C-7116-428D-8283-4CF42E8E41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1FD606C-BDF9-431F-B036-6ACA5D71E9FB}" type="pres">
      <dgm:prSet presAssocID="{55CA8F6A-A719-4DC8-94AC-BDB5570A48A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1CE2F8-E67C-4BB2-8B7A-0153E465E37B}" type="pres">
      <dgm:prSet presAssocID="{40BFF0ED-64E2-459A-A26E-8D0018A04622}" presName="node" presStyleLbl="node1" presStyleIdx="0" presStyleCnt="4" custScaleX="417587" custScaleY="144746" custLinFactNeighborY="-6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EA25F-C933-4C09-B661-2E3993E0CA6F}" type="pres">
      <dgm:prSet presAssocID="{7BB888F9-38AC-491F-9767-A2740C7024A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CBDC0F0-6741-4C7F-BF09-E698C478B404}" type="pres">
      <dgm:prSet presAssocID="{7BB888F9-38AC-491F-9767-A2740C7024A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F9D484D-30C5-431E-8A5E-D67BA2C9E47C}" type="pres">
      <dgm:prSet presAssocID="{DEA89553-6180-4FAA-AAAD-9909532E10ED}" presName="node" presStyleLbl="node1" presStyleIdx="1" presStyleCnt="4" custScaleX="417587" custScaleY="225740" custLinFactNeighborY="-32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0CE63-0666-44C2-AA28-E384327E64EF}" type="pres">
      <dgm:prSet presAssocID="{2A487E08-DEF3-4D75-B1FC-3E3F4B1C4FB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A97E25A-0A74-4716-A683-AF7233C1526D}" type="pres">
      <dgm:prSet presAssocID="{2A487E08-DEF3-4D75-B1FC-3E3F4B1C4FB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BB82512-463B-4E54-8478-98C7AC28CD07}" type="pres">
      <dgm:prSet presAssocID="{E0B02CF0-0E84-45E8-A08E-BB067ADA59EA}" presName="node" presStyleLbl="node1" presStyleIdx="2" presStyleCnt="4" custScaleX="418691" custScaleY="204375" custLinFactNeighborX="3246" custLinFactNeighborY="-15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751FA-5F82-4DEA-9A7C-E68800A610D4}" type="pres">
      <dgm:prSet presAssocID="{50539D8D-ADD8-4A64-A233-398A574C1AE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D3EA092-AFC6-4606-A102-F3B1B2C17374}" type="pres">
      <dgm:prSet presAssocID="{50539D8D-ADD8-4A64-A233-398A574C1AE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EE9F6481-FF01-4BA4-8B38-DDB98608C279}" type="pres">
      <dgm:prSet presAssocID="{F2F75C3A-57CD-4AD3-B5CD-0B3B753DCE42}" presName="node" presStyleLbl="node1" presStyleIdx="3" presStyleCnt="4" custScaleX="412199" custScaleY="154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A0BE47-F3A0-4301-BDC4-CC0A6EEE1F61}" type="presOf" srcId="{40BFF0ED-64E2-459A-A26E-8D0018A04622}" destId="{121CE2F8-E67C-4BB2-8B7A-0153E465E37B}" srcOrd="0" destOrd="0" presId="urn:microsoft.com/office/officeart/2005/8/layout/process2"/>
    <dgm:cxn modelId="{E7C1087E-38A9-4D8F-867B-73B1B6C14BD8}" type="presOf" srcId="{7BB888F9-38AC-491F-9767-A2740C7024A5}" destId="{261EA25F-C933-4C09-B661-2E3993E0CA6F}" srcOrd="0" destOrd="0" presId="urn:microsoft.com/office/officeart/2005/8/layout/process2"/>
    <dgm:cxn modelId="{BEEFF77F-821E-47D8-998C-046AF7DFC14F}" type="presOf" srcId="{50539D8D-ADD8-4A64-A233-398A574C1AE0}" destId="{829751FA-5F82-4DEA-9A7C-E68800A610D4}" srcOrd="0" destOrd="0" presId="urn:microsoft.com/office/officeart/2005/8/layout/process2"/>
    <dgm:cxn modelId="{C02EA002-EC63-429D-B944-785B469F1977}" type="presOf" srcId="{E0B02CF0-0E84-45E8-A08E-BB067ADA59EA}" destId="{0BB82512-463B-4E54-8478-98C7AC28CD07}" srcOrd="0" destOrd="0" presId="urn:microsoft.com/office/officeart/2005/8/layout/process2"/>
    <dgm:cxn modelId="{31D65995-9D62-4A28-9F90-5D7AA8CCD002}" type="presOf" srcId="{2A487E08-DEF3-4D75-B1FC-3E3F4B1C4FBE}" destId="{8A97E25A-0A74-4716-A683-AF7233C1526D}" srcOrd="1" destOrd="0" presId="urn:microsoft.com/office/officeart/2005/8/layout/process2"/>
    <dgm:cxn modelId="{4A41BFD3-8C3D-41D8-94B2-A23FB5AB003C}" srcId="{55CA8F6A-A719-4DC8-94AC-BDB5570A48AD}" destId="{E0B02CF0-0E84-45E8-A08E-BB067ADA59EA}" srcOrd="2" destOrd="0" parTransId="{A1CC9781-C71E-48C6-938B-3B6525B0B9D9}" sibTransId="{50539D8D-ADD8-4A64-A233-398A574C1AE0}"/>
    <dgm:cxn modelId="{5AA04EE6-C396-4DB0-9E59-81B61A00CF31}" srcId="{55CA8F6A-A719-4DC8-94AC-BDB5570A48AD}" destId="{DEA89553-6180-4FAA-AAAD-9909532E10ED}" srcOrd="1" destOrd="0" parTransId="{22B0DD50-29B8-4687-914E-D76AC97AB94A}" sibTransId="{2A487E08-DEF3-4D75-B1FC-3E3F4B1C4FBE}"/>
    <dgm:cxn modelId="{AFC7D941-84F6-42C7-8F60-363BAEC19570}" type="presOf" srcId="{50539D8D-ADD8-4A64-A233-398A574C1AE0}" destId="{DD3EA092-AFC6-4606-A102-F3B1B2C17374}" srcOrd="1" destOrd="0" presId="urn:microsoft.com/office/officeart/2005/8/layout/process2"/>
    <dgm:cxn modelId="{78B5A30C-7116-428D-8283-4CF42E8E41DE}" srcId="{55CA8F6A-A719-4DC8-94AC-BDB5570A48AD}" destId="{F2F75C3A-57CD-4AD3-B5CD-0B3B753DCE42}" srcOrd="3" destOrd="0" parTransId="{C31C8313-E993-4C52-9014-3218BDC4C81E}" sibTransId="{567E395E-3AEA-4979-8F8C-AC6C319140E1}"/>
    <dgm:cxn modelId="{CADFB340-29D0-4CCA-B99F-3AABF21E8AA4}" type="presOf" srcId="{55CA8F6A-A719-4DC8-94AC-BDB5570A48AD}" destId="{71FD606C-BDF9-431F-B036-6ACA5D71E9FB}" srcOrd="0" destOrd="0" presId="urn:microsoft.com/office/officeart/2005/8/layout/process2"/>
    <dgm:cxn modelId="{035BA03A-5391-41D8-BB45-FCBAFE141F3C}" srcId="{55CA8F6A-A719-4DC8-94AC-BDB5570A48AD}" destId="{40BFF0ED-64E2-459A-A26E-8D0018A04622}" srcOrd="0" destOrd="0" parTransId="{B27D7C8C-7DFF-4995-8F71-9224B4C39174}" sibTransId="{7BB888F9-38AC-491F-9767-A2740C7024A5}"/>
    <dgm:cxn modelId="{9E213A99-ECC2-4777-B1EF-27B9831913DA}" type="presOf" srcId="{DEA89553-6180-4FAA-AAAD-9909532E10ED}" destId="{DF9D484D-30C5-431E-8A5E-D67BA2C9E47C}" srcOrd="0" destOrd="0" presId="urn:microsoft.com/office/officeart/2005/8/layout/process2"/>
    <dgm:cxn modelId="{558E5DA5-90E9-43DF-9701-1F864D7BE425}" type="presOf" srcId="{F2F75C3A-57CD-4AD3-B5CD-0B3B753DCE42}" destId="{EE9F6481-FF01-4BA4-8B38-DDB98608C279}" srcOrd="0" destOrd="0" presId="urn:microsoft.com/office/officeart/2005/8/layout/process2"/>
    <dgm:cxn modelId="{C91ACDB6-D117-4466-AE03-8544CB5A6A96}" type="presOf" srcId="{7BB888F9-38AC-491F-9767-A2740C7024A5}" destId="{DCBDC0F0-6741-4C7F-BF09-E698C478B404}" srcOrd="1" destOrd="0" presId="urn:microsoft.com/office/officeart/2005/8/layout/process2"/>
    <dgm:cxn modelId="{D82AE897-2AC7-4190-A78E-DB630AB6776C}" type="presOf" srcId="{2A487E08-DEF3-4D75-B1FC-3E3F4B1C4FBE}" destId="{8300CE63-0666-44C2-AA28-E384327E64EF}" srcOrd="0" destOrd="0" presId="urn:microsoft.com/office/officeart/2005/8/layout/process2"/>
    <dgm:cxn modelId="{A7EF82A3-D13C-4FEC-BF01-0A61A90021CD}" type="presParOf" srcId="{71FD606C-BDF9-431F-B036-6ACA5D71E9FB}" destId="{121CE2F8-E67C-4BB2-8B7A-0153E465E37B}" srcOrd="0" destOrd="0" presId="urn:microsoft.com/office/officeart/2005/8/layout/process2"/>
    <dgm:cxn modelId="{4938A131-EC42-4E77-A0B0-8D9204DED59C}" type="presParOf" srcId="{71FD606C-BDF9-431F-B036-6ACA5D71E9FB}" destId="{261EA25F-C933-4C09-B661-2E3993E0CA6F}" srcOrd="1" destOrd="0" presId="urn:microsoft.com/office/officeart/2005/8/layout/process2"/>
    <dgm:cxn modelId="{A9A85E55-D905-4D82-B495-B533F9137DC4}" type="presParOf" srcId="{261EA25F-C933-4C09-B661-2E3993E0CA6F}" destId="{DCBDC0F0-6741-4C7F-BF09-E698C478B404}" srcOrd="0" destOrd="0" presId="urn:microsoft.com/office/officeart/2005/8/layout/process2"/>
    <dgm:cxn modelId="{F73F289C-0C84-49B3-900C-B6E7C7BECAAA}" type="presParOf" srcId="{71FD606C-BDF9-431F-B036-6ACA5D71E9FB}" destId="{DF9D484D-30C5-431E-8A5E-D67BA2C9E47C}" srcOrd="2" destOrd="0" presId="urn:microsoft.com/office/officeart/2005/8/layout/process2"/>
    <dgm:cxn modelId="{30400EC9-B3DC-4EB9-A6C9-19474CE54065}" type="presParOf" srcId="{71FD606C-BDF9-431F-B036-6ACA5D71E9FB}" destId="{8300CE63-0666-44C2-AA28-E384327E64EF}" srcOrd="3" destOrd="0" presId="urn:microsoft.com/office/officeart/2005/8/layout/process2"/>
    <dgm:cxn modelId="{FF166156-2C39-4129-AEAA-FD8249D6B784}" type="presParOf" srcId="{8300CE63-0666-44C2-AA28-E384327E64EF}" destId="{8A97E25A-0A74-4716-A683-AF7233C1526D}" srcOrd="0" destOrd="0" presId="urn:microsoft.com/office/officeart/2005/8/layout/process2"/>
    <dgm:cxn modelId="{45935AE9-D3E0-42C4-8CC5-DCAB4881B6DD}" type="presParOf" srcId="{71FD606C-BDF9-431F-B036-6ACA5D71E9FB}" destId="{0BB82512-463B-4E54-8478-98C7AC28CD07}" srcOrd="4" destOrd="0" presId="urn:microsoft.com/office/officeart/2005/8/layout/process2"/>
    <dgm:cxn modelId="{2C9C41FA-0D50-4326-B78C-C1DDC146CBAA}" type="presParOf" srcId="{71FD606C-BDF9-431F-B036-6ACA5D71E9FB}" destId="{829751FA-5F82-4DEA-9A7C-E68800A610D4}" srcOrd="5" destOrd="0" presId="urn:microsoft.com/office/officeart/2005/8/layout/process2"/>
    <dgm:cxn modelId="{CAB2BAA6-E6DD-47DD-8D8C-E17682E0A024}" type="presParOf" srcId="{829751FA-5F82-4DEA-9A7C-E68800A610D4}" destId="{DD3EA092-AFC6-4606-A102-F3B1B2C17374}" srcOrd="0" destOrd="0" presId="urn:microsoft.com/office/officeart/2005/8/layout/process2"/>
    <dgm:cxn modelId="{6410DF9D-3AE6-4E05-82C2-97D0B0EAD51B}" type="presParOf" srcId="{71FD606C-BDF9-431F-B036-6ACA5D71E9FB}" destId="{EE9F6481-FF01-4BA4-8B38-DDB98608C27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081FBC-D61C-4A16-8C03-7B531D65F5AB}">
      <dsp:nvSpPr>
        <dsp:cNvPr id="0" name=""/>
        <dsp:cNvSpPr/>
      </dsp:nvSpPr>
      <dsp:spPr>
        <a:xfrm rot="5400000">
          <a:off x="471267" y="219806"/>
          <a:ext cx="928796" cy="650157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471267" y="219806"/>
        <a:ext cx="928796" cy="650157"/>
      </dsp:txXfrm>
    </dsp:sp>
    <dsp:sp modelId="{8DEF5543-C662-4F1D-B06C-2A9F0181097A}">
      <dsp:nvSpPr>
        <dsp:cNvPr id="0" name=""/>
        <dsp:cNvSpPr/>
      </dsp:nvSpPr>
      <dsp:spPr>
        <a:xfrm rot="5400000">
          <a:off x="5270210" y="-3904635"/>
          <a:ext cx="757074" cy="8715522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Английский язык</a:t>
          </a:r>
          <a:endParaRPr lang="ru-RU" sz="2800" b="1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День английского языка в ООН - 23 апреля.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5400000">
        <a:off x="5270210" y="-3904635"/>
        <a:ext cx="757074" cy="8715522"/>
      </dsp:txXfrm>
    </dsp:sp>
    <dsp:sp modelId="{5F25FCE9-1976-412C-8DE0-8C039B4B7A27}">
      <dsp:nvSpPr>
        <dsp:cNvPr id="0" name=""/>
        <dsp:cNvSpPr/>
      </dsp:nvSpPr>
      <dsp:spPr>
        <a:xfrm rot="5400000">
          <a:off x="471267" y="1131322"/>
          <a:ext cx="928796" cy="650157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5400000">
        <a:off x="471267" y="1131322"/>
        <a:ext cx="928796" cy="650157"/>
      </dsp:txXfrm>
    </dsp:sp>
    <dsp:sp modelId="{5AE5623E-60C6-418A-9420-C3BFB47E470F}">
      <dsp:nvSpPr>
        <dsp:cNvPr id="0" name=""/>
        <dsp:cNvSpPr/>
      </dsp:nvSpPr>
      <dsp:spPr>
        <a:xfrm rot="5400000">
          <a:off x="5245233" y="-3069136"/>
          <a:ext cx="746322" cy="8677469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Французский язык</a:t>
          </a:r>
          <a:endParaRPr lang="ru-RU" sz="2800" b="1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День французского языка в ООН - 20 марта.</a:t>
          </a:r>
          <a:endParaRPr lang="ru-RU" sz="2800" b="1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 rot="5400000">
        <a:off x="5245233" y="-3069136"/>
        <a:ext cx="746322" cy="8677469"/>
      </dsp:txXfrm>
    </dsp:sp>
    <dsp:sp modelId="{50A9D55C-F365-4817-9FF3-8648AEBC6576}">
      <dsp:nvSpPr>
        <dsp:cNvPr id="0" name=""/>
        <dsp:cNvSpPr/>
      </dsp:nvSpPr>
      <dsp:spPr>
        <a:xfrm rot="5400000">
          <a:off x="471267" y="2070711"/>
          <a:ext cx="928796" cy="650157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471267" y="2070711"/>
        <a:ext cx="928796" cy="650157"/>
      </dsp:txXfrm>
    </dsp:sp>
    <dsp:sp modelId="{61297DCF-D833-4792-B919-613F2A20C56F}">
      <dsp:nvSpPr>
        <dsp:cNvPr id="0" name=""/>
        <dsp:cNvSpPr/>
      </dsp:nvSpPr>
      <dsp:spPr>
        <a:xfrm rot="5400000">
          <a:off x="5236330" y="-2163967"/>
          <a:ext cx="802069" cy="8715410"/>
        </a:xfrm>
        <a:prstGeom prst="round2Same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Русский язык</a:t>
          </a:r>
          <a:endParaRPr lang="ru-RU" sz="2800" b="1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День русского языка в ООН - 6 июня.</a:t>
          </a:r>
          <a:endParaRPr lang="ru-RU" sz="2800" b="1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 rot="5400000">
        <a:off x="5236330" y="-2163967"/>
        <a:ext cx="802069" cy="8715410"/>
      </dsp:txXfrm>
    </dsp:sp>
    <dsp:sp modelId="{E689F2D4-9A7E-4561-941A-952FAA62247B}">
      <dsp:nvSpPr>
        <dsp:cNvPr id="0" name=""/>
        <dsp:cNvSpPr/>
      </dsp:nvSpPr>
      <dsp:spPr>
        <a:xfrm rot="5400000">
          <a:off x="471267" y="2974144"/>
          <a:ext cx="928796" cy="650157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471267" y="2974144"/>
        <a:ext cx="928796" cy="650157"/>
      </dsp:txXfrm>
    </dsp:sp>
    <dsp:sp modelId="{9E6CD968-6210-4620-8534-B10C749A8D2D}">
      <dsp:nvSpPr>
        <dsp:cNvPr id="0" name=""/>
        <dsp:cNvSpPr/>
      </dsp:nvSpPr>
      <dsp:spPr>
        <a:xfrm rot="5400000">
          <a:off x="5253428" y="-1210329"/>
          <a:ext cx="730154" cy="8677581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Испанский язык</a:t>
          </a:r>
          <a:endParaRPr lang="ru-RU" sz="2800" b="1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День испанского языка в ООН - 12 октября.</a:t>
          </a:r>
          <a:endParaRPr lang="ru-RU" sz="2800" b="1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 rot="5400000">
        <a:off x="5253428" y="-1210329"/>
        <a:ext cx="730154" cy="8677581"/>
      </dsp:txXfrm>
    </dsp:sp>
    <dsp:sp modelId="{4A58B366-B059-4418-B3FA-BA871192F496}">
      <dsp:nvSpPr>
        <dsp:cNvPr id="0" name=""/>
        <dsp:cNvSpPr/>
      </dsp:nvSpPr>
      <dsp:spPr>
        <a:xfrm rot="5400000">
          <a:off x="471267" y="3884371"/>
          <a:ext cx="928796" cy="650157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471267" y="3884371"/>
        <a:ext cx="928796" cy="650157"/>
      </dsp:txXfrm>
    </dsp:sp>
    <dsp:sp modelId="{EB446DCE-A09F-4324-8453-D07FF87E86EA}">
      <dsp:nvSpPr>
        <dsp:cNvPr id="0" name=""/>
        <dsp:cNvSpPr/>
      </dsp:nvSpPr>
      <dsp:spPr>
        <a:xfrm rot="5400000">
          <a:off x="5193739" y="-232792"/>
          <a:ext cx="743744" cy="8677469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Китайский язык </a:t>
          </a:r>
          <a:endParaRPr lang="ru-RU" sz="2800" b="1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День китайского языка в ООН - 20 апреля.</a:t>
          </a:r>
          <a:endParaRPr lang="ru-RU" sz="2800" b="1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 rot="5400000">
        <a:off x="5193739" y="-232792"/>
        <a:ext cx="743744" cy="8677469"/>
      </dsp:txXfrm>
    </dsp:sp>
    <dsp:sp modelId="{B4F89A82-B270-482A-B3D7-A93AC7CB3A2F}">
      <dsp:nvSpPr>
        <dsp:cNvPr id="0" name=""/>
        <dsp:cNvSpPr/>
      </dsp:nvSpPr>
      <dsp:spPr>
        <a:xfrm rot="5400000">
          <a:off x="490879" y="4803726"/>
          <a:ext cx="928796" cy="689381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490879" y="4803726"/>
        <a:ext cx="928796" cy="689381"/>
      </dsp:txXfrm>
    </dsp:sp>
    <dsp:sp modelId="{83AF4DE6-A5FD-43B3-A03F-FF8D9B190B24}">
      <dsp:nvSpPr>
        <dsp:cNvPr id="0" name=""/>
        <dsp:cNvSpPr/>
      </dsp:nvSpPr>
      <dsp:spPr>
        <a:xfrm rot="5400000">
          <a:off x="5218535" y="766574"/>
          <a:ext cx="801224" cy="8677581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Арабский язык</a:t>
          </a:r>
          <a:endParaRPr lang="ru-RU" sz="2800" b="1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День арабского языка в ООН - 18 декабря.</a:t>
          </a:r>
          <a:endParaRPr lang="ru-RU" sz="2800" b="1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 rot="5400000">
        <a:off x="5218535" y="766574"/>
        <a:ext cx="801224" cy="86775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1CE2F8-E67C-4BB2-8B7A-0153E465E37B}">
      <dsp:nvSpPr>
        <dsp:cNvPr id="0" name=""/>
        <dsp:cNvSpPr/>
      </dsp:nvSpPr>
      <dsp:spPr>
        <a:xfrm>
          <a:off x="216023" y="0"/>
          <a:ext cx="11161241" cy="9671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Создание Организации Объединённых Наций стало возможным в результате объединения усилий государств в борьбе с фашизмом в период Второй мировой войны.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16023" y="0"/>
        <a:ext cx="11161241" cy="967190"/>
      </dsp:txXfrm>
    </dsp:sp>
    <dsp:sp modelId="{261EA25F-C933-4C09-B661-2E3993E0CA6F}">
      <dsp:nvSpPr>
        <dsp:cNvPr id="0" name=""/>
        <dsp:cNvSpPr/>
      </dsp:nvSpPr>
      <dsp:spPr>
        <a:xfrm rot="5400000">
          <a:off x="5711358" y="930560"/>
          <a:ext cx="170571" cy="300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711358" y="930560"/>
        <a:ext cx="170571" cy="300689"/>
      </dsp:txXfrm>
    </dsp:sp>
    <dsp:sp modelId="{DF9D484D-30C5-431E-8A5E-D67BA2C9E47C}">
      <dsp:nvSpPr>
        <dsp:cNvPr id="0" name=""/>
        <dsp:cNvSpPr/>
      </dsp:nvSpPr>
      <dsp:spPr>
        <a:xfrm>
          <a:off x="216023" y="1194619"/>
          <a:ext cx="11161241" cy="15083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Название «Объединённые Нации» было предложено президентом США Ф. Рузвельтом и впервые использовано в Декларации Объединённых Наций, подписанной 1 января 1942 года, в соответствии с которой представители 26 государств обязались продолжать совместную борьбу.</a:t>
          </a:r>
          <a:endParaRPr lang="ru-RU" sz="2400" b="1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16023" y="1194619"/>
        <a:ext cx="11161241" cy="1508391"/>
      </dsp:txXfrm>
    </dsp:sp>
    <dsp:sp modelId="{8300CE63-0666-44C2-AA28-E384327E64EF}">
      <dsp:nvSpPr>
        <dsp:cNvPr id="0" name=""/>
        <dsp:cNvSpPr/>
      </dsp:nvSpPr>
      <dsp:spPr>
        <a:xfrm rot="5237172">
          <a:off x="5694048" y="2749333"/>
          <a:ext cx="295332" cy="300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Times New Roman" pitchFamily="18" charset="0"/>
            <a:cs typeface="Times New Roman" pitchFamily="18" charset="0"/>
          </a:endParaRPr>
        </a:p>
      </dsp:txBody>
      <dsp:txXfrm rot="5237172">
        <a:off x="5694048" y="2749333"/>
        <a:ext cx="295332" cy="300689"/>
      </dsp:txXfrm>
    </dsp:sp>
    <dsp:sp modelId="{0BB82512-463B-4E54-8478-98C7AC28CD07}">
      <dsp:nvSpPr>
        <dsp:cNvPr id="0" name=""/>
        <dsp:cNvSpPr/>
      </dsp:nvSpPr>
      <dsp:spPr>
        <a:xfrm>
          <a:off x="288028" y="3096345"/>
          <a:ext cx="11190749" cy="13656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Окончательный текст Устава ООН был принят  и подписан на конференции в Сан-Франциско в 1945году  представителями 50 государств,  вступил в силу 24 октября 1945. Дата вступления Устава в силу отмечается как День Организации Объединённых Наций.</a:t>
          </a:r>
          <a:endParaRPr lang="ru-RU" sz="2000" b="1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88028" y="3096345"/>
        <a:ext cx="11190749" cy="1365630"/>
      </dsp:txXfrm>
    </dsp:sp>
    <dsp:sp modelId="{829751FA-5F82-4DEA-9A7C-E68800A610D4}">
      <dsp:nvSpPr>
        <dsp:cNvPr id="0" name=""/>
        <dsp:cNvSpPr/>
      </dsp:nvSpPr>
      <dsp:spPr>
        <a:xfrm rot="5588330">
          <a:off x="5691032" y="4503856"/>
          <a:ext cx="288769" cy="300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Times New Roman" pitchFamily="18" charset="0"/>
            <a:cs typeface="Times New Roman" pitchFamily="18" charset="0"/>
          </a:endParaRPr>
        </a:p>
      </dsp:txBody>
      <dsp:txXfrm rot="5588330">
        <a:off x="5691032" y="4503856"/>
        <a:ext cx="288769" cy="300689"/>
      </dsp:txXfrm>
    </dsp:sp>
    <dsp:sp modelId="{EE9F6481-FF01-4BA4-8B38-DDB98608C279}">
      <dsp:nvSpPr>
        <dsp:cNvPr id="0" name=""/>
        <dsp:cNvSpPr/>
      </dsp:nvSpPr>
      <dsp:spPr>
        <a:xfrm>
          <a:off x="288028" y="4846424"/>
          <a:ext cx="11017231" cy="10296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На сегодняшний день ООН остается наиболее значимой и международной организацией, которая может повлиять на сохранение мира на нашей планете.</a:t>
          </a:r>
          <a:endParaRPr lang="ru-RU" sz="2000" b="1" i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88028" y="4846424"/>
        <a:ext cx="11017231" cy="1029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A6E6-2BEB-4289-8C48-E149BD835215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2F52-5376-4195-AFB7-B4B9DCBD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37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5EE75-F9ED-4C26-9947-0184C8C1502C}" type="slidenum">
              <a:rPr lang="ru-RU"/>
              <a:pPr/>
              <a:t>12</a:t>
            </a:fld>
            <a:endParaRPr 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6252783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17784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29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29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558863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618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3217979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243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5645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065865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8445619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33424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2193573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82092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12016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320262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934697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1CB-DE4E-4E95-B4AD-60ED9AE334D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0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701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385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127448" y="2508697"/>
            <a:ext cx="6408712" cy="4256970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«ОРГАНИЗАЦИЯ ОБЪЕДИНЕННЫХ НАЦИЙ»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(2 – урок)</a:t>
            </a: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941984" y="461963"/>
            <a:ext cx="1276349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767122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ctr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48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9984432" y="1176284"/>
            <a:ext cx="1143000" cy="452516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ctr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800" b="1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79376" y="2636912"/>
            <a:ext cx="576064" cy="338437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8674" name="AutoShape 2" descr="https://tepka.ru/geografiya_5/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18" name="Picture 2" descr="https://kartinki.info/uploads/posts/2016-03/1458104306_1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216" y="3212976"/>
            <a:ext cx="3348996" cy="2417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0px-UNITED_NATIONS_-_PREAMBLE_TO_THE_CHARTER_OF_THE_UNITED_NATIONS_-_NARA_-_5159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193" t="1563" r="2597" b="1562"/>
          <a:stretch>
            <a:fillRect/>
          </a:stretch>
        </p:blipFill>
        <p:spPr>
          <a:xfrm>
            <a:off x="7320136" y="1340768"/>
            <a:ext cx="4248472" cy="4464496"/>
          </a:xfrm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ООН – ОБЩИЕ СВЕДЕНИЯ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35360" y="1268760"/>
            <a:ext cx="6624736" cy="4525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25 июня 1945 г.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единогласно был принят Устав состоящий из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из 111 статей. Устав был подписан 26 июня 1945 г. представителями 50 стран. Польша, не представленная на Конференции, подписала его позднее, и стала 51-м государством - основателем.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980728"/>
            <a:ext cx="7200800" cy="51845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 algn="ctr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ООН официально существует                          с 24 октября 1945 г. - к этому дню Устав был ратифицирован Китаем, Францией, Советским Союзом, Великобританией, Соединенными Штатами и большинством других подписавших его государств.                 24 октября ежегодно отмечается как День Организации Объединенных Наций.</a:t>
            </a:r>
            <a:endParaRPr lang="ru-RU" sz="3500" dirty="0" smtClean="0">
              <a:solidFill>
                <a:srgbClr val="002060"/>
              </a:solidFill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ООН – ОБЩИЕ СВЕДЕНИЯ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5" name="Рисунок 7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4272" y="1700808"/>
            <a:ext cx="3148328" cy="345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91344" y="980728"/>
            <a:ext cx="5976664" cy="56938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Центральные учреждения ООН (всего шесть зданий) занимают участок площадью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18 акров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на острове Манхэттен, в районе Первой авеню и 42 улицы. Этот участок принадлежит Организации Объединенных Наций и является международной территорией. Землю для размещения комплекса зданий выкупил и передал в дар ООН Джон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Д.Рокфеллер младший.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4072" y="1052736"/>
            <a:ext cx="4871864" cy="548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ООН – ОБЩИЕ СВЕДЕНИЯ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263352" y="1124744"/>
            <a:ext cx="11593288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Вдоль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Первой авеню реют пестрые флаги государств-членов. Флаги расположены в английском алфавитном порядке: первый флаг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Афганистана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находится на уровне 48-й улицы, последний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Зимбабве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у 42-й улицы.  </a:t>
            </a:r>
          </a:p>
        </p:txBody>
      </p:sp>
      <p:pic>
        <p:nvPicPr>
          <p:cNvPr id="3" name="Picture 7" descr="C:\Users\Вер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3866606"/>
            <a:ext cx="2160240" cy="258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ООН – ОБЩИЕ СВЕДЕНИЯ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Picture 8" descr="http://rylkov-fond.org/files/2012/08/258938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3861048"/>
            <a:ext cx="3456384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ec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840416" y="3861048"/>
            <a:ext cx="1967092" cy="2572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probauhaus.ru/wp-content/uploads/2015/02/Arhitektrura-mira.-Zdanie-OON_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3861048"/>
            <a:ext cx="360040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 descr="Устав Организации Объединенных Н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967" y="-103800275"/>
            <a:ext cx="1358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ООН – ЦЕЛИ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https://img2.freepng.ru/20180503/vge/kisspng-united-nations-office-at-nairobi-unicef-model-unit-unite-5aeaf50bc7fb03.94939563152534759581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636912"/>
            <a:ext cx="23042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низ 11"/>
          <p:cNvSpPr/>
          <p:nvPr/>
        </p:nvSpPr>
        <p:spPr>
          <a:xfrm rot="14015186">
            <a:off x="3111246" y="1203127"/>
            <a:ext cx="696872" cy="17029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439816" y="1196752"/>
            <a:ext cx="7272808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Обеспечение мира во всем мире;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5081269">
            <a:off x="3281386" y="2243786"/>
            <a:ext cx="696872" cy="17029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655840" y="2060848"/>
            <a:ext cx="7056784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Развитие дружеских связей </a:t>
            </a:r>
          </a:p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между народами;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3477179" y="3208230"/>
            <a:ext cx="696872" cy="17029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799856" y="3501008"/>
            <a:ext cx="6984776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Ликвидация во всем мире голода, </a:t>
            </a:r>
          </a:p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болезней и безграмотности;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7287655">
            <a:off x="3358693" y="4150083"/>
            <a:ext cx="696872" cy="17029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727848" y="4797152"/>
            <a:ext cx="7056784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Уважительное отношение </a:t>
            </a:r>
          </a:p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 правам человека;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8247383">
            <a:off x="2848776" y="4901772"/>
            <a:ext cx="696872" cy="17029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511824" y="5805264"/>
            <a:ext cx="7344816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Предотвращение мира от </a:t>
            </a:r>
          </a:p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экологической катастрофы.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39416" y="2060848"/>
            <a:ext cx="13624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Цели ООН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 descr="Устав Организации Объединенных Н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967" y="-103800275"/>
            <a:ext cx="1358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ООН – НАПРАВЛЕНИЯ 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https://img2.freepng.ru/20180503/vge/kisspng-united-nations-office-at-nairobi-unicef-model-unit-unite-5aeaf50bc7fb03.94939563152534759581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832" y="4149080"/>
            <a:ext cx="23042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низ 11"/>
          <p:cNvSpPr/>
          <p:nvPr/>
        </p:nvSpPr>
        <p:spPr>
          <a:xfrm rot="7429172">
            <a:off x="2976501" y="4925087"/>
            <a:ext cx="696872" cy="17029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91344" y="3933056"/>
            <a:ext cx="2160240" cy="11521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ru-RU" sz="3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Здоровье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ru-RU" sz="3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населения</a:t>
            </a:r>
          </a:p>
        </p:txBody>
      </p:sp>
      <p:sp>
        <p:nvSpPr>
          <p:cNvPr id="14" name="Стрелка вниз 13"/>
          <p:cNvSpPr/>
          <p:nvPr/>
        </p:nvSpPr>
        <p:spPr>
          <a:xfrm rot="8276006">
            <a:off x="3236533" y="2904668"/>
            <a:ext cx="696872" cy="175799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51384" y="1772816"/>
            <a:ext cx="2808312" cy="5040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ru-RU" sz="3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</p:txBody>
      </p:sp>
      <p:sp>
        <p:nvSpPr>
          <p:cNvPr id="16" name="Стрелка вниз 15"/>
          <p:cNvSpPr/>
          <p:nvPr/>
        </p:nvSpPr>
        <p:spPr>
          <a:xfrm rot="10800000">
            <a:off x="5425404" y="2295894"/>
            <a:ext cx="696872" cy="17029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511824" y="1340768"/>
            <a:ext cx="3024336" cy="5040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Демография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4661895">
            <a:off x="7170043" y="3044012"/>
            <a:ext cx="696872" cy="17029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184232" y="1988840"/>
            <a:ext cx="2952328" cy="10801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ru-RU" sz="3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Окружающая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ru-RU" sz="3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среда </a:t>
            </a:r>
          </a:p>
        </p:txBody>
      </p:sp>
      <p:sp>
        <p:nvSpPr>
          <p:cNvPr id="20" name="Стрелка вниз 19"/>
          <p:cNvSpPr/>
          <p:nvPr/>
        </p:nvSpPr>
        <p:spPr>
          <a:xfrm rot="15278414">
            <a:off x="7453021" y="5011250"/>
            <a:ext cx="696872" cy="17029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8472264" y="4077072"/>
            <a:ext cx="3240360" cy="11521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ru-RU" sz="3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Экономическое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ru-RU" sz="3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ООН – ПРИНЦИПЫ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352" y="980728"/>
            <a:ext cx="7992888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Члены ООН обязались действовать в соответствии со следующими принципами: суверенное равенство государств; разрешение международных споров мирными средствами; отказ в международных отношениях от угрозы силой или ее применение против территориальной неприкосновенности или политической независимости любого государства. Членами ООН являются около 200 государства мира.</a:t>
            </a:r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2264" y="1052736"/>
            <a:ext cx="3264363" cy="2664296"/>
          </a:xfrm>
          <a:prstGeom prst="rect">
            <a:avLst/>
          </a:prstGeom>
        </p:spPr>
      </p:pic>
      <p:pic>
        <p:nvPicPr>
          <p:cNvPr id="6" name="Рисунок 5" descr="UN-fla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4272" y="4437112"/>
            <a:ext cx="3312368" cy="1941196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ГЛАВНЫЕ ОРГАНЫ ООН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404758">
            <a:off x="1653124" y="905058"/>
            <a:ext cx="696872" cy="17029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1344" y="2780928"/>
            <a:ext cx="2808312" cy="1368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Генеральная </a:t>
            </a:r>
          </a:p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Ассамблея </a:t>
            </a:r>
          </a:p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ООН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143672" y="1772816"/>
            <a:ext cx="696872" cy="24482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487488" y="4509120"/>
            <a:ext cx="2880320" cy="1368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Совет </a:t>
            </a:r>
          </a:p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безопасности </a:t>
            </a:r>
          </a:p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ООН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159896" y="1052736"/>
            <a:ext cx="696872" cy="165618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079776" y="2924944"/>
            <a:ext cx="3168352" cy="1368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lvl="0"/>
            <a:endParaRPr lang="ru-RU" sz="3200" dirty="0" smtClean="0"/>
          </a:p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Экономический</a:t>
            </a:r>
          </a:p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и социальный </a:t>
            </a:r>
          </a:p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совет ООН</a:t>
            </a:r>
          </a:p>
          <a:p>
            <a:pPr lvl="0"/>
            <a:endParaRPr lang="ru-RU" sz="3200" dirty="0"/>
          </a:p>
        </p:txBody>
      </p:sp>
      <p:sp>
        <p:nvSpPr>
          <p:cNvPr id="14" name="Стрелка вниз 13"/>
          <p:cNvSpPr/>
          <p:nvPr/>
        </p:nvSpPr>
        <p:spPr>
          <a:xfrm rot="447707">
            <a:off x="7587960" y="1412250"/>
            <a:ext cx="696872" cy="306112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807968" y="4725144"/>
            <a:ext cx="2160240" cy="1368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lvl="0"/>
            <a:endParaRPr lang="ru-RU" sz="3200" dirty="0" smtClean="0"/>
          </a:p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Совет </a:t>
            </a:r>
          </a:p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 опеке</a:t>
            </a:r>
          </a:p>
          <a:p>
            <a:pPr lvl="0"/>
            <a:endParaRPr lang="ru-RU" sz="3200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9624392" y="1124744"/>
            <a:ext cx="696872" cy="18002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8328248" y="2996952"/>
            <a:ext cx="2592288" cy="1368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lvl="0"/>
            <a:endParaRPr lang="ru-RU" sz="3200" dirty="0" smtClean="0"/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Секретариат</a:t>
            </a:r>
          </a:p>
          <a:p>
            <a:pPr lvl="0"/>
            <a:endParaRPr lang="ru-RU" sz="3200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11064552" y="908720"/>
            <a:ext cx="696872" cy="396044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472264" y="5013176"/>
            <a:ext cx="3528392" cy="1368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lvl="0"/>
            <a:endParaRPr lang="ru-RU" sz="3200" dirty="0" smtClean="0"/>
          </a:p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Международный </a:t>
            </a:r>
          </a:p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суд ООН</a:t>
            </a:r>
          </a:p>
          <a:p>
            <a:pPr lvl="0"/>
            <a:endParaRPr lang="ru-RU" sz="3200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ОФИЦИАЛЬНЫЕ ЯЗЫКИ ООН</a:t>
            </a:r>
            <a:endParaRPr lang="ru-RU" sz="6000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91344" y="980728"/>
          <a:ext cx="1180931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вал 7"/>
          <p:cNvSpPr/>
          <p:nvPr/>
        </p:nvSpPr>
        <p:spPr>
          <a:xfrm>
            <a:off x="10344472" y="1268760"/>
            <a:ext cx="656942" cy="656942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Овал 8"/>
          <p:cNvSpPr/>
          <p:nvPr/>
        </p:nvSpPr>
        <p:spPr>
          <a:xfrm>
            <a:off x="11064552" y="2060848"/>
            <a:ext cx="656942" cy="656942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10752195"/>
              <a:satOff val="-14108"/>
              <a:lumOff val="-138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Овал 9"/>
          <p:cNvSpPr/>
          <p:nvPr/>
        </p:nvSpPr>
        <p:spPr>
          <a:xfrm>
            <a:off x="11424592" y="3140968"/>
            <a:ext cx="656942" cy="656942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8601756"/>
              <a:satOff val="-11286"/>
              <a:lumOff val="-111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Овал 10"/>
          <p:cNvSpPr/>
          <p:nvPr/>
        </p:nvSpPr>
        <p:spPr>
          <a:xfrm>
            <a:off x="11280576" y="4293096"/>
            <a:ext cx="656942" cy="656942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4300878"/>
              <a:satOff val="-5643"/>
              <a:lumOff val="-55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10704512" y="5301208"/>
            <a:ext cx="656942" cy="656942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6451317"/>
              <a:satOff val="-8465"/>
              <a:lumOff val="-83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10200456" y="3140968"/>
            <a:ext cx="1011041" cy="1149196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2150439"/>
              <a:satOff val="-2822"/>
              <a:lumOff val="-27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908720"/>
            <a:ext cx="11665296" cy="14401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2 марта 1992 года Республика Узбекистан была принята в ООН, став равноправным членом мирового сообщества</a:t>
            </a:r>
            <a:r>
              <a:rPr lang="ru-RU" sz="3200" b="1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2492896"/>
            <a:ext cx="7416824" cy="39604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первом выступлении Первого Президента Республики Узбекистан на 48 сессии Генеральной Ассамблеи ООН (28 сентября 1993 года) поднимались важные вопросы, в частности, создать специальную комиссию ООН по проблемам Арала.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УЗБЕКИСТАН И ООН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216" y="2924944"/>
            <a:ext cx="3745059" cy="316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407368" y="980728"/>
            <a:ext cx="11305256" cy="923330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ООН</a:t>
            </a:r>
            <a:endParaRPr lang="ru-RU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407368" y="2204864"/>
            <a:ext cx="11233247" cy="923330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ООН И ЕЁ ЦЕЛИ</a:t>
            </a:r>
            <a:endParaRPr lang="ru-RU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479376" y="3501008"/>
            <a:ext cx="11233248" cy="2585323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УЗБЕКИСТАН </a:t>
            </a:r>
            <a:r>
              <a:rPr lang="ru-RU"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ЧЛЕН МЕЖДУНАРОДНОЙ  ОРГАНИЗАЦИИ (ООН)</a:t>
            </a:r>
            <a:endParaRPr lang="ru-RU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352" y="1052736"/>
            <a:ext cx="6480720" cy="54726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октябре 1993 года в Ташкенте начало работу представительство ООН.                        В сентябре 1995 года по инициативе Узбекистана и при непосредственной поддержке ООН в Ташкенте состоялся семинар, по вопросам безопасности и сотрудничества в Центральной Азии.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УЗБЕКИСТАН И ООН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43010" name="Picture 2" descr="https://novapresspublisher.blob.core.windows.net/userposts-images/rBr0fCzssd-25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04" y="1556792"/>
            <a:ext cx="4479454" cy="4210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35360" y="1124744"/>
            <a:ext cx="11665296" cy="14401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инициативе Первого Президента Узбекистана в 2001г.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 создан специальный комитет по борьбе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терроризмом при Совете Безопасности ООН.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5360" y="4149080"/>
            <a:ext cx="11521280" cy="1944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2010 году в речи на 65 сессии Генеральной</a:t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Ассамблеи ООН  Первый Президент Республики</a:t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Узбекистан вновь обратил внимание на пути решения 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сложных проблем в Центральной Азии.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УЗБЕКИСТАН И ООН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352" y="1340768"/>
            <a:ext cx="6912768" cy="481399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Визиты в Узбекистан Генерального секретаря ООН К. </a:t>
            </a:r>
            <a:r>
              <a:rPr lang="ru-RU" sz="3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Аннана</a:t>
            </a:r>
            <a:r>
              <a:rPr lang="ru-RU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октябре 2002 г.                    и  Генерального секретаря ООН Пан </a:t>
            </a:r>
            <a:r>
              <a:rPr lang="ru-RU" sz="3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</a:t>
            </a:r>
            <a:r>
              <a:rPr lang="ru-RU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Муна</a:t>
            </a:r>
            <a:r>
              <a:rPr lang="ru-RU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апреле 2010 г. свидетельствуют</a:t>
            </a:r>
            <a:br>
              <a:rPr lang="ru-RU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укреплении роли нашего государства</a:t>
            </a:r>
            <a:br>
              <a:rPr lang="ru-RU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международном сообществе,</a:t>
            </a:r>
            <a:br>
              <a:rPr lang="ru-RU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повышении его авторитета.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УЗБЕКИСТАН И ООН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s://pbs.twimg.com/media/Dk5Cyn8V4AEVgzM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152" y="1124745"/>
            <a:ext cx="4392488" cy="2592288"/>
          </a:xfrm>
          <a:prstGeom prst="rect">
            <a:avLst/>
          </a:prstGeom>
          <a:noFill/>
        </p:spPr>
      </p:pic>
      <p:pic>
        <p:nvPicPr>
          <p:cNvPr id="12292" name="Picture 4" descr="https://ocdn.eu/pulscms-transforms/1/9S0k9lLaHR0cDovL29jZG4uZXUvaW1hZ2VzL3B1bHNjbXMvTjJVN01EQV8vYzNhMjMzNGMwM2VlM2RiMjk3NjJiN2MxNzA0Mzc4ZWQuanBnkZMCzQSwAIEA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152" y="4005064"/>
            <a:ext cx="4464496" cy="22802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1268760"/>
            <a:ext cx="6696744" cy="48965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6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июне 2017 года Узбекистан с визитом посетил Генеральный секретарь ООН А. </a:t>
            </a:r>
            <a:r>
              <a:rPr lang="ru-RU" sz="6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Гутерреш</a:t>
            </a:r>
            <a:r>
              <a:rPr lang="ru-RU" sz="6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встретившись в Самарканде с Президентом Ш.М. </a:t>
            </a:r>
            <a:r>
              <a:rPr lang="ru-RU" sz="6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Мирзиёевым</a:t>
            </a:r>
            <a:r>
              <a:rPr lang="ru-RU" sz="6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6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6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6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А. </a:t>
            </a:r>
            <a:r>
              <a:rPr lang="ru-RU" sz="6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Гутерреш</a:t>
            </a:r>
            <a:r>
              <a:rPr lang="ru-RU" sz="6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ознакомился с</a:t>
            </a:r>
            <a:br>
              <a:rPr lang="ru-RU" sz="6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6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ситуацией в Приаралье</a:t>
            </a:r>
            <a:r>
              <a:rPr lang="ru-RU" sz="5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УЗБЕКИСТАН И ООН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128" y="1484784"/>
            <a:ext cx="4744787" cy="453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352" y="980728"/>
            <a:ext cx="6840760" cy="5616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 сентября 2017 года Президент Республики Узбекистан                        Ш.М. </a:t>
            </a:r>
            <a:r>
              <a:rPr lang="ru-RU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Мирзиёев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выступил с речью на 72 сессии Генеральной Ассамблеи ООН,  сказав о необходимости разработки Международной конвенции по правам молодёжи и принятия Генеральной Ассамблеей</a:t>
            </a:r>
            <a:b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специальной резолюции «Просвещение и религиозная толерантность».. </a:t>
            </a:r>
            <a:b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136" y="2204864"/>
            <a:ext cx="45053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УЗБЕКИСТАН И ООН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980728"/>
            <a:ext cx="11305256" cy="30963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 этой сессии поднимались  и другие вопросы, о   рациональном использовании водных ресурсов в Центральной Азии, проблеме высыхания Аральского моря, установления добрососедских отношений с соседними государствами, о мирных путях установления мира в Афганистане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УЗБЕКИСТАН И ООН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54274" name="Picture 2" descr="https://pulserbia.ru/wp-content/uploads/2020/06/rezolution_1244-1.jpg"/>
          <p:cNvPicPr>
            <a:picLocks noChangeAspect="1" noChangeArrowheads="1"/>
          </p:cNvPicPr>
          <p:nvPr/>
        </p:nvPicPr>
        <p:blipFill>
          <a:blip r:embed="rId2" cstate="print"/>
          <a:srcRect t="17320" b="13381"/>
          <a:stretch>
            <a:fillRect/>
          </a:stretch>
        </p:blipFill>
        <p:spPr bwMode="auto">
          <a:xfrm>
            <a:off x="695400" y="4293096"/>
            <a:ext cx="10830694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УЗБЕКИСТАН И ООН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3352" y="980728"/>
            <a:ext cx="11737304" cy="18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Начиная с 1990 годов страны, пережившие все невзгоды, </a:t>
            </a: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связанные с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Аральской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трагедией с трибун ООН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привлекают внимание международного сообщества </a:t>
            </a: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 этой проблеме.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35360" y="4005064"/>
            <a:ext cx="11665296" cy="2592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Первый Президент Узбекистана в своих выступлениях </a:t>
            </a: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сентябре 1993 года на 48 сессии </a:t>
            </a: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Генеральной Ассамблеи ООН и в октябре 1995г.</a:t>
            </a: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 50 сессии призвал мировое сообщество помочь</a:t>
            </a: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спасти от экологической гибели Арал и Приаралье.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2852936"/>
            <a:ext cx="1511474" cy="102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616" y="2852936"/>
            <a:ext cx="23762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avatars.mds.yandex.net/get-zen_doc/209388/pub_5d8e40547cccba00b00c159a_5d8e41a0fc69ab00adca413a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936" y="2852936"/>
            <a:ext cx="1724694" cy="1080120"/>
          </a:xfrm>
          <a:prstGeom prst="rect">
            <a:avLst/>
          </a:prstGeom>
          <a:noFill/>
        </p:spPr>
      </p:pic>
      <p:pic>
        <p:nvPicPr>
          <p:cNvPr id="8196" name="Picture 4" descr="http://mansden.ru/wp-content/uploads/2017/06/59300dafc36188c54a8b46e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0176" y="2852936"/>
            <a:ext cx="1800200" cy="1055421"/>
          </a:xfrm>
          <a:prstGeom prst="rect">
            <a:avLst/>
          </a:prstGeom>
          <a:noFill/>
        </p:spPr>
      </p:pic>
      <p:pic>
        <p:nvPicPr>
          <p:cNvPr id="8198" name="Picture 6" descr="https://www.if24.ru/wp-content/uploads/2019/08/Aral_Sea_August_2017-e1564660190274-1024x6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84432" y="2852936"/>
            <a:ext cx="1636158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980728"/>
            <a:ext cx="8928992" cy="56886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В 2013 году был утверждён план выделения средств для создания </a:t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в дельте Амударьи малых водоёмов,  защитных лесополос. В 2013 году по инициативе Президента Международного Фонда спасения Арала в качестве официального документа 68 сессии Генеральной Ассамблеи ООН                                                                             была выдвинута «Программа мер </a:t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по ликвидации последствий высыхания </a:t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Арала и предотвращению катастрофы </a:t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экосистем в Приаралье». </a:t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УЗБЕКИСТАН И ООН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nuz.uz/uploads/posts/2020-02/1582604768_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376" y="1052736"/>
            <a:ext cx="2520280" cy="19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nuz.uz/uploads/posts/2020-02/1582604796_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2384" y="4725144"/>
            <a:ext cx="24482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ytimg.com/vi/lAi_MRQATP0/maxresdefaul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2384" y="3140968"/>
            <a:ext cx="24482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 descr="Устав Организации Объединенных Н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967" y="-103800275"/>
            <a:ext cx="1358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низ 11"/>
          <p:cNvSpPr/>
          <p:nvPr/>
        </p:nvSpPr>
        <p:spPr>
          <a:xfrm rot="14015186">
            <a:off x="2751206" y="771079"/>
            <a:ext cx="696872" cy="17029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223792" y="908720"/>
            <a:ext cx="7272808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Борьба с современными угрозами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5081269">
            <a:off x="3137369" y="1595714"/>
            <a:ext cx="696872" cy="17029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583832" y="1628800"/>
            <a:ext cx="7056784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Стабилизация и восстановление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Афганистана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3430701" y="2565907"/>
            <a:ext cx="696872" cy="17029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871864" y="2780928"/>
            <a:ext cx="6984776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Нераспространение оружия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массового поражения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6415365">
            <a:off x="3280825" y="3533620"/>
            <a:ext cx="696872" cy="17029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799856" y="4005064"/>
            <a:ext cx="7056784" cy="6480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Решение экологических проблем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7204528">
            <a:off x="3065478" y="4485364"/>
            <a:ext cx="696872" cy="17029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583832" y="4941168"/>
            <a:ext cx="7344816" cy="792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Социально – экономическое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развитие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НАПРАВЛЕНИЯ СОТРУДНИЧЕСТВА УЗБЕКИСТАНА И ООН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3" name="Picture 2" descr="https://novapresspublisher.blob.core.windows.net/userposts-images/rBr0fCzssd-25791.jpg"/>
          <p:cNvPicPr>
            <a:picLocks noChangeAspect="1" noChangeArrowheads="1"/>
          </p:cNvPicPr>
          <p:nvPr/>
        </p:nvPicPr>
        <p:blipFill>
          <a:blip r:embed="rId3" cstate="print"/>
          <a:srcRect l="17683" r="24447"/>
          <a:stretch>
            <a:fillRect/>
          </a:stretch>
        </p:blipFill>
        <p:spPr bwMode="auto">
          <a:xfrm>
            <a:off x="191344" y="1628800"/>
            <a:ext cx="2592288" cy="4210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Стрелка вниз 23"/>
          <p:cNvSpPr/>
          <p:nvPr/>
        </p:nvSpPr>
        <p:spPr>
          <a:xfrm rot="17510881">
            <a:off x="2707123" y="5234023"/>
            <a:ext cx="696872" cy="17029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295800" y="6093296"/>
            <a:ext cx="7560840" cy="5040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Защита и поощрение прав человека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63352" y="836712"/>
          <a:ext cx="11593288" cy="5879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2"/>
          <p:cNvSpPr>
            <a:spLocks/>
          </p:cNvSpPr>
          <p:nvPr/>
        </p:nvSpPr>
        <p:spPr bwMode="auto">
          <a:xfrm>
            <a:off x="1" y="1"/>
            <a:ext cx="12177184" cy="7647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9D484D-30C5-431E-8A5E-D67BA2C9E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F9D484D-30C5-431E-8A5E-D67BA2C9E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00CE63-0666-44C2-AA28-E384327E6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8300CE63-0666-44C2-AA28-E384327E6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B82512-463B-4E54-8478-98C7AC28C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BB82512-463B-4E54-8478-98C7AC28C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9751FA-5F82-4DEA-9A7C-E68800A61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829751FA-5F82-4DEA-9A7C-E68800A61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9F6481-FF01-4BA4-8B38-DDB98608C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EE9F6481-FF01-4BA4-8B38-DDB98608C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15480" y="1196752"/>
            <a:ext cx="96490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Нет, слово «мир» останется едва ли,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Когда войны не будут люди знать.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Ведь то, что раньше миром называли,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станут просто жизнью называть. </a:t>
            </a:r>
          </a:p>
          <a:p>
            <a:pPr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                В. Берестов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ООН – ОБЩИЕ СВЕДЕНИЯ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58372" name="Picture 4" descr="golub-animatsionnaya-kartinka-00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1544088" cy="1440160"/>
          </a:xfrm>
          <a:prstGeom prst="rect">
            <a:avLst/>
          </a:prstGeom>
          <a:noFill/>
        </p:spPr>
      </p:pic>
      <p:pic>
        <p:nvPicPr>
          <p:cNvPr id="6" name="Picture 4" descr="golub-animatsionnaya-kartinka-00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0416" y="1268760"/>
            <a:ext cx="1981200" cy="1847851"/>
          </a:xfrm>
          <a:prstGeom prst="rect">
            <a:avLst/>
          </a:prstGeom>
          <a:noFill/>
        </p:spPr>
      </p:pic>
      <p:pic>
        <p:nvPicPr>
          <p:cNvPr id="58374" name="Picture 6" descr="https://animashki.info/uploads/posts/2016-05/1463481496_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944" y="4005064"/>
            <a:ext cx="2381250" cy="2743201"/>
          </a:xfrm>
          <a:prstGeom prst="rect">
            <a:avLst/>
          </a:prstGeom>
          <a:noFill/>
        </p:spPr>
      </p:pic>
      <p:pic>
        <p:nvPicPr>
          <p:cNvPr id="8" name="Picture 6" descr="https://animashki.info/uploads/posts/2016-05/1463481496_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616" y="3573016"/>
            <a:ext cx="2381250" cy="2743201"/>
          </a:xfrm>
          <a:prstGeom prst="rect">
            <a:avLst/>
          </a:prstGeom>
          <a:noFill/>
        </p:spPr>
      </p:pic>
      <p:pic>
        <p:nvPicPr>
          <p:cNvPr id="9" name="Picture 6" descr="https://animashki.info/uploads/posts/2016-05/1463481496_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4" y="3789040"/>
            <a:ext cx="2381250" cy="27432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17114"/>
            <a:ext cx="7439655" cy="645151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4000" dirty="0" smtClean="0"/>
              <a:t>  ЗАДАНИЯ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10897868" y="337246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§43.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143 – 145.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876B8A-D6F4-45DD-A7CB-4E0ADA116FEA}"/>
              </a:ext>
            </a:extLst>
          </p:cNvPr>
          <p:cNvSpPr txBox="1"/>
          <p:nvPr/>
        </p:nvSpPr>
        <p:spPr>
          <a:xfrm>
            <a:off x="4655840" y="3429000"/>
            <a:ext cx="7200800" cy="23612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Подумайте над вопросом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«Что существует в каждом уголке мира и принимается с уважением в одних странах, но является незаконным в 29 (30) других? </a:t>
            </a:r>
          </a:p>
        </p:txBody>
      </p:sp>
      <p:sp>
        <p:nvSpPr>
          <p:cNvPr id="13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7248128" y="1916832"/>
            <a:ext cx="1385387" cy="100727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1583500" y="1700808"/>
            <a:ext cx="1344149" cy="1080120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7320136" y="2060848"/>
            <a:ext cx="1056117" cy="576064"/>
          </a:xfrm>
          <a:custGeom>
            <a:avLst/>
            <a:gdLst>
              <a:gd name="T0" fmla="*/ 566 w 641"/>
              <a:gd name="T1" fmla="*/ 533 h 653"/>
              <a:gd name="T2" fmla="*/ 525 w 641"/>
              <a:gd name="T3" fmla="*/ 323 h 653"/>
              <a:gd name="T4" fmla="*/ 439 w 641"/>
              <a:gd name="T5" fmla="*/ 267 h 653"/>
              <a:gd name="T6" fmla="*/ 381 w 641"/>
              <a:gd name="T7" fmla="*/ 61 h 653"/>
              <a:gd name="T8" fmla="*/ 259 w 641"/>
              <a:gd name="T9" fmla="*/ 61 h 653"/>
              <a:gd name="T10" fmla="*/ 202 w 641"/>
              <a:gd name="T11" fmla="*/ 267 h 653"/>
              <a:gd name="T12" fmla="*/ 115 w 641"/>
              <a:gd name="T13" fmla="*/ 323 h 653"/>
              <a:gd name="T14" fmla="*/ 74 w 641"/>
              <a:gd name="T15" fmla="*/ 533 h 653"/>
              <a:gd name="T16" fmla="*/ 0 w 641"/>
              <a:gd name="T17" fmla="*/ 592 h 653"/>
              <a:gd name="T18" fmla="*/ 122 w 641"/>
              <a:gd name="T19" fmla="*/ 592 h 653"/>
              <a:gd name="T20" fmla="*/ 162 w 641"/>
              <a:gd name="T21" fmla="*/ 382 h 653"/>
              <a:gd name="T22" fmla="*/ 188 w 641"/>
              <a:gd name="T23" fmla="*/ 382 h 653"/>
              <a:gd name="T24" fmla="*/ 173 w 641"/>
              <a:gd name="T25" fmla="*/ 592 h 653"/>
              <a:gd name="T26" fmla="*/ 295 w 641"/>
              <a:gd name="T27" fmla="*/ 592 h 653"/>
              <a:gd name="T28" fmla="*/ 233 w 641"/>
              <a:gd name="T29" fmla="*/ 531 h 653"/>
              <a:gd name="T30" fmla="*/ 237 w 641"/>
              <a:gd name="T31" fmla="*/ 323 h 653"/>
              <a:gd name="T32" fmla="*/ 294 w 641"/>
              <a:gd name="T33" fmla="*/ 116 h 653"/>
              <a:gd name="T34" fmla="*/ 346 w 641"/>
              <a:gd name="T35" fmla="*/ 116 h 653"/>
              <a:gd name="T36" fmla="*/ 404 w 641"/>
              <a:gd name="T37" fmla="*/ 323 h 653"/>
              <a:gd name="T38" fmla="*/ 408 w 641"/>
              <a:gd name="T39" fmla="*/ 531 h 653"/>
              <a:gd name="T40" fmla="*/ 346 w 641"/>
              <a:gd name="T41" fmla="*/ 592 h 653"/>
              <a:gd name="T42" fmla="*/ 468 w 641"/>
              <a:gd name="T43" fmla="*/ 592 h 653"/>
              <a:gd name="T44" fmla="*/ 452 w 641"/>
              <a:gd name="T45" fmla="*/ 382 h 653"/>
              <a:gd name="T46" fmla="*/ 478 w 641"/>
              <a:gd name="T47" fmla="*/ 382 h 653"/>
              <a:gd name="T48" fmla="*/ 519 w 641"/>
              <a:gd name="T49" fmla="*/ 592 h 653"/>
              <a:gd name="T50" fmla="*/ 641 w 641"/>
              <a:gd name="T51" fmla="*/ 592 h 653"/>
              <a:gd name="T52" fmla="*/ 108 w 641"/>
              <a:gd name="T53" fmla="*/ 592 h 653"/>
              <a:gd name="T54" fmla="*/ 14 w 641"/>
              <a:gd name="T55" fmla="*/ 592 h 653"/>
              <a:gd name="T56" fmla="*/ 108 w 641"/>
              <a:gd name="T57" fmla="*/ 592 h 653"/>
              <a:gd name="T58" fmla="*/ 234 w 641"/>
              <a:gd name="T59" fmla="*/ 639 h 653"/>
              <a:gd name="T60" fmla="*/ 234 w 641"/>
              <a:gd name="T61" fmla="*/ 545 h 653"/>
              <a:gd name="T62" fmla="*/ 223 w 641"/>
              <a:gd name="T63" fmla="*/ 323 h 653"/>
              <a:gd name="T64" fmla="*/ 129 w 641"/>
              <a:gd name="T65" fmla="*/ 323 h 653"/>
              <a:gd name="T66" fmla="*/ 223 w 641"/>
              <a:gd name="T67" fmla="*/ 323 h 653"/>
              <a:gd name="T68" fmla="*/ 320 w 641"/>
              <a:gd name="T69" fmla="*/ 14 h 653"/>
              <a:gd name="T70" fmla="*/ 320 w 641"/>
              <a:gd name="T71" fmla="*/ 108 h 653"/>
              <a:gd name="T72" fmla="*/ 454 w 641"/>
              <a:gd name="T73" fmla="*/ 592 h 653"/>
              <a:gd name="T74" fmla="*/ 360 w 641"/>
              <a:gd name="T75" fmla="*/ 592 h 653"/>
              <a:gd name="T76" fmla="*/ 454 w 641"/>
              <a:gd name="T77" fmla="*/ 592 h 653"/>
              <a:gd name="T78" fmla="*/ 464 w 641"/>
              <a:gd name="T79" fmla="*/ 276 h 653"/>
              <a:gd name="T80" fmla="*/ 464 w 641"/>
              <a:gd name="T81" fmla="*/ 369 h 653"/>
              <a:gd name="T82" fmla="*/ 580 w 641"/>
              <a:gd name="T83" fmla="*/ 639 h 653"/>
              <a:gd name="T84" fmla="*/ 580 w 641"/>
              <a:gd name="T85" fmla="*/ 545 h 653"/>
              <a:gd name="T86" fmla="*/ 580 w 641"/>
              <a:gd name="T87" fmla="*/ 63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1" h="653">
                <a:moveTo>
                  <a:pt x="580" y="531"/>
                </a:moveTo>
                <a:cubicBezTo>
                  <a:pt x="575" y="531"/>
                  <a:pt x="571" y="532"/>
                  <a:pt x="566" y="533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1" y="367"/>
                  <a:pt x="525" y="346"/>
                  <a:pt x="525" y="323"/>
                </a:cubicBezTo>
                <a:cubicBezTo>
                  <a:pt x="525" y="289"/>
                  <a:pt x="498" y="262"/>
                  <a:pt x="464" y="262"/>
                </a:cubicBezTo>
                <a:cubicBezTo>
                  <a:pt x="455" y="262"/>
                  <a:pt x="447" y="264"/>
                  <a:pt x="439" y="267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72" y="97"/>
                  <a:pt x="381" y="80"/>
                  <a:pt x="381" y="61"/>
                </a:cubicBezTo>
                <a:cubicBezTo>
                  <a:pt x="381" y="28"/>
                  <a:pt x="354" y="0"/>
                  <a:pt x="320" y="0"/>
                </a:cubicBezTo>
                <a:cubicBezTo>
                  <a:pt x="287" y="0"/>
                  <a:pt x="259" y="28"/>
                  <a:pt x="259" y="61"/>
                </a:cubicBezTo>
                <a:cubicBezTo>
                  <a:pt x="259" y="80"/>
                  <a:pt x="268" y="97"/>
                  <a:pt x="282" y="109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194" y="264"/>
                  <a:pt x="185" y="262"/>
                  <a:pt x="176" y="262"/>
                </a:cubicBezTo>
                <a:cubicBezTo>
                  <a:pt x="143" y="262"/>
                  <a:pt x="115" y="289"/>
                  <a:pt x="115" y="323"/>
                </a:cubicBezTo>
                <a:cubicBezTo>
                  <a:pt x="115" y="346"/>
                  <a:pt x="129" y="367"/>
                  <a:pt x="149" y="377"/>
                </a:cubicBezTo>
                <a:cubicBezTo>
                  <a:pt x="74" y="533"/>
                  <a:pt x="74" y="533"/>
                  <a:pt x="74" y="533"/>
                </a:cubicBezTo>
                <a:cubicBezTo>
                  <a:pt x="70" y="532"/>
                  <a:pt x="65" y="531"/>
                  <a:pt x="61" y="531"/>
                </a:cubicBezTo>
                <a:cubicBezTo>
                  <a:pt x="27" y="531"/>
                  <a:pt x="0" y="558"/>
                  <a:pt x="0" y="592"/>
                </a:cubicBezTo>
                <a:cubicBezTo>
                  <a:pt x="0" y="625"/>
                  <a:pt x="27" y="653"/>
                  <a:pt x="61" y="653"/>
                </a:cubicBezTo>
                <a:cubicBezTo>
                  <a:pt x="94" y="653"/>
                  <a:pt x="122" y="625"/>
                  <a:pt x="122" y="592"/>
                </a:cubicBezTo>
                <a:cubicBezTo>
                  <a:pt x="122" y="568"/>
                  <a:pt x="108" y="547"/>
                  <a:pt x="87" y="537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167" y="383"/>
                  <a:pt x="171" y="383"/>
                  <a:pt x="176" y="383"/>
                </a:cubicBezTo>
                <a:cubicBezTo>
                  <a:pt x="180" y="383"/>
                  <a:pt x="184" y="383"/>
                  <a:pt x="188" y="382"/>
                </a:cubicBezTo>
                <a:cubicBezTo>
                  <a:pt x="219" y="533"/>
                  <a:pt x="219" y="533"/>
                  <a:pt x="219" y="533"/>
                </a:cubicBezTo>
                <a:cubicBezTo>
                  <a:pt x="192" y="540"/>
                  <a:pt x="173" y="564"/>
                  <a:pt x="173" y="592"/>
                </a:cubicBezTo>
                <a:cubicBezTo>
                  <a:pt x="173" y="625"/>
                  <a:pt x="200" y="653"/>
                  <a:pt x="234" y="653"/>
                </a:cubicBezTo>
                <a:cubicBezTo>
                  <a:pt x="267" y="653"/>
                  <a:pt x="295" y="625"/>
                  <a:pt x="295" y="592"/>
                </a:cubicBezTo>
                <a:cubicBezTo>
                  <a:pt x="295" y="558"/>
                  <a:pt x="267" y="531"/>
                  <a:pt x="234" y="531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202" y="378"/>
                  <a:pt x="202" y="378"/>
                  <a:pt x="202" y="378"/>
                </a:cubicBezTo>
                <a:cubicBezTo>
                  <a:pt x="222" y="368"/>
                  <a:pt x="237" y="347"/>
                  <a:pt x="237" y="323"/>
                </a:cubicBezTo>
                <a:cubicBezTo>
                  <a:pt x="237" y="303"/>
                  <a:pt x="228" y="286"/>
                  <a:pt x="213" y="275"/>
                </a:cubicBezTo>
                <a:cubicBezTo>
                  <a:pt x="294" y="116"/>
                  <a:pt x="294" y="116"/>
                  <a:pt x="294" y="116"/>
                </a:cubicBezTo>
                <a:cubicBezTo>
                  <a:pt x="302" y="120"/>
                  <a:pt x="311" y="122"/>
                  <a:pt x="320" y="122"/>
                </a:cubicBezTo>
                <a:cubicBezTo>
                  <a:pt x="330" y="122"/>
                  <a:pt x="338" y="120"/>
                  <a:pt x="346" y="116"/>
                </a:cubicBezTo>
                <a:cubicBezTo>
                  <a:pt x="427" y="275"/>
                  <a:pt x="427" y="275"/>
                  <a:pt x="427" y="275"/>
                </a:cubicBezTo>
                <a:cubicBezTo>
                  <a:pt x="413" y="286"/>
                  <a:pt x="404" y="303"/>
                  <a:pt x="404" y="323"/>
                </a:cubicBezTo>
                <a:cubicBezTo>
                  <a:pt x="404" y="347"/>
                  <a:pt x="418" y="368"/>
                  <a:pt x="439" y="378"/>
                </a:cubicBezTo>
                <a:cubicBezTo>
                  <a:pt x="408" y="531"/>
                  <a:pt x="408" y="531"/>
                  <a:pt x="408" y="531"/>
                </a:cubicBezTo>
                <a:cubicBezTo>
                  <a:pt x="408" y="531"/>
                  <a:pt x="407" y="531"/>
                  <a:pt x="407" y="531"/>
                </a:cubicBezTo>
                <a:cubicBezTo>
                  <a:pt x="373" y="531"/>
                  <a:pt x="346" y="558"/>
                  <a:pt x="346" y="592"/>
                </a:cubicBezTo>
                <a:cubicBezTo>
                  <a:pt x="346" y="625"/>
                  <a:pt x="373" y="653"/>
                  <a:pt x="407" y="653"/>
                </a:cubicBezTo>
                <a:cubicBezTo>
                  <a:pt x="440" y="653"/>
                  <a:pt x="468" y="625"/>
                  <a:pt x="468" y="592"/>
                </a:cubicBezTo>
                <a:cubicBezTo>
                  <a:pt x="468" y="564"/>
                  <a:pt x="448" y="540"/>
                  <a:pt x="422" y="533"/>
                </a:cubicBezTo>
                <a:cubicBezTo>
                  <a:pt x="452" y="382"/>
                  <a:pt x="452" y="382"/>
                  <a:pt x="452" y="382"/>
                </a:cubicBezTo>
                <a:cubicBezTo>
                  <a:pt x="456" y="383"/>
                  <a:pt x="460" y="383"/>
                  <a:pt x="464" y="383"/>
                </a:cubicBezTo>
                <a:cubicBezTo>
                  <a:pt x="469" y="383"/>
                  <a:pt x="474" y="383"/>
                  <a:pt x="478" y="382"/>
                </a:cubicBezTo>
                <a:cubicBezTo>
                  <a:pt x="553" y="537"/>
                  <a:pt x="553" y="537"/>
                  <a:pt x="553" y="537"/>
                </a:cubicBezTo>
                <a:cubicBezTo>
                  <a:pt x="533" y="547"/>
                  <a:pt x="519" y="568"/>
                  <a:pt x="519" y="592"/>
                </a:cubicBezTo>
                <a:cubicBezTo>
                  <a:pt x="519" y="625"/>
                  <a:pt x="546" y="653"/>
                  <a:pt x="580" y="653"/>
                </a:cubicBezTo>
                <a:cubicBezTo>
                  <a:pt x="613" y="653"/>
                  <a:pt x="641" y="625"/>
                  <a:pt x="641" y="592"/>
                </a:cubicBezTo>
                <a:cubicBezTo>
                  <a:pt x="641" y="558"/>
                  <a:pt x="613" y="531"/>
                  <a:pt x="580" y="531"/>
                </a:cubicBezTo>
                <a:close/>
                <a:moveTo>
                  <a:pt x="108" y="592"/>
                </a:moveTo>
                <a:cubicBezTo>
                  <a:pt x="108" y="618"/>
                  <a:pt x="87" y="639"/>
                  <a:pt x="61" y="639"/>
                </a:cubicBezTo>
                <a:cubicBezTo>
                  <a:pt x="35" y="639"/>
                  <a:pt x="14" y="618"/>
                  <a:pt x="14" y="592"/>
                </a:cubicBezTo>
                <a:cubicBezTo>
                  <a:pt x="14" y="566"/>
                  <a:pt x="35" y="545"/>
                  <a:pt x="61" y="545"/>
                </a:cubicBezTo>
                <a:cubicBezTo>
                  <a:pt x="87" y="545"/>
                  <a:pt x="108" y="566"/>
                  <a:pt x="108" y="592"/>
                </a:cubicBezTo>
                <a:close/>
                <a:moveTo>
                  <a:pt x="281" y="592"/>
                </a:moveTo>
                <a:cubicBezTo>
                  <a:pt x="281" y="618"/>
                  <a:pt x="260" y="639"/>
                  <a:pt x="234" y="639"/>
                </a:cubicBezTo>
                <a:cubicBezTo>
                  <a:pt x="208" y="639"/>
                  <a:pt x="187" y="618"/>
                  <a:pt x="187" y="592"/>
                </a:cubicBezTo>
                <a:cubicBezTo>
                  <a:pt x="187" y="566"/>
                  <a:pt x="208" y="545"/>
                  <a:pt x="234" y="545"/>
                </a:cubicBezTo>
                <a:cubicBezTo>
                  <a:pt x="260" y="545"/>
                  <a:pt x="281" y="566"/>
                  <a:pt x="281" y="592"/>
                </a:cubicBezTo>
                <a:close/>
                <a:moveTo>
                  <a:pt x="223" y="323"/>
                </a:moveTo>
                <a:cubicBezTo>
                  <a:pt x="223" y="348"/>
                  <a:pt x="202" y="369"/>
                  <a:pt x="176" y="369"/>
                </a:cubicBezTo>
                <a:cubicBezTo>
                  <a:pt x="150" y="369"/>
                  <a:pt x="129" y="348"/>
                  <a:pt x="129" y="323"/>
                </a:cubicBezTo>
                <a:cubicBezTo>
                  <a:pt x="129" y="297"/>
                  <a:pt x="150" y="276"/>
                  <a:pt x="176" y="276"/>
                </a:cubicBezTo>
                <a:cubicBezTo>
                  <a:pt x="202" y="276"/>
                  <a:pt x="223" y="297"/>
                  <a:pt x="223" y="323"/>
                </a:cubicBezTo>
                <a:close/>
                <a:moveTo>
                  <a:pt x="273" y="61"/>
                </a:moveTo>
                <a:cubicBezTo>
                  <a:pt x="273" y="35"/>
                  <a:pt x="294" y="14"/>
                  <a:pt x="320" y="14"/>
                </a:cubicBezTo>
                <a:cubicBezTo>
                  <a:pt x="346" y="14"/>
                  <a:pt x="367" y="35"/>
                  <a:pt x="367" y="61"/>
                </a:cubicBezTo>
                <a:cubicBezTo>
                  <a:pt x="367" y="87"/>
                  <a:pt x="346" y="108"/>
                  <a:pt x="320" y="108"/>
                </a:cubicBezTo>
                <a:cubicBezTo>
                  <a:pt x="294" y="108"/>
                  <a:pt x="273" y="87"/>
                  <a:pt x="273" y="61"/>
                </a:cubicBezTo>
                <a:close/>
                <a:moveTo>
                  <a:pt x="454" y="592"/>
                </a:moveTo>
                <a:cubicBezTo>
                  <a:pt x="454" y="618"/>
                  <a:pt x="433" y="639"/>
                  <a:pt x="407" y="639"/>
                </a:cubicBezTo>
                <a:cubicBezTo>
                  <a:pt x="381" y="639"/>
                  <a:pt x="360" y="618"/>
                  <a:pt x="360" y="592"/>
                </a:cubicBezTo>
                <a:cubicBezTo>
                  <a:pt x="360" y="566"/>
                  <a:pt x="381" y="545"/>
                  <a:pt x="407" y="545"/>
                </a:cubicBezTo>
                <a:cubicBezTo>
                  <a:pt x="433" y="545"/>
                  <a:pt x="454" y="566"/>
                  <a:pt x="454" y="592"/>
                </a:cubicBezTo>
                <a:close/>
                <a:moveTo>
                  <a:pt x="418" y="323"/>
                </a:moveTo>
                <a:cubicBezTo>
                  <a:pt x="418" y="297"/>
                  <a:pt x="439" y="276"/>
                  <a:pt x="464" y="276"/>
                </a:cubicBezTo>
                <a:cubicBezTo>
                  <a:pt x="490" y="276"/>
                  <a:pt x="511" y="297"/>
                  <a:pt x="511" y="323"/>
                </a:cubicBezTo>
                <a:cubicBezTo>
                  <a:pt x="511" y="348"/>
                  <a:pt x="490" y="369"/>
                  <a:pt x="464" y="369"/>
                </a:cubicBezTo>
                <a:cubicBezTo>
                  <a:pt x="439" y="369"/>
                  <a:pt x="418" y="348"/>
                  <a:pt x="418" y="323"/>
                </a:cubicBezTo>
                <a:close/>
                <a:moveTo>
                  <a:pt x="580" y="639"/>
                </a:moveTo>
                <a:cubicBezTo>
                  <a:pt x="554" y="639"/>
                  <a:pt x="533" y="618"/>
                  <a:pt x="533" y="592"/>
                </a:cubicBezTo>
                <a:cubicBezTo>
                  <a:pt x="533" y="566"/>
                  <a:pt x="554" y="545"/>
                  <a:pt x="580" y="545"/>
                </a:cubicBezTo>
                <a:cubicBezTo>
                  <a:pt x="606" y="545"/>
                  <a:pt x="627" y="566"/>
                  <a:pt x="627" y="592"/>
                </a:cubicBezTo>
                <a:cubicBezTo>
                  <a:pt x="627" y="618"/>
                  <a:pt x="606" y="639"/>
                  <a:pt x="580" y="63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412776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752" y="1340768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344" y="1124744"/>
            <a:ext cx="6048672" cy="52565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Организация Объединённых Наций</a:t>
            </a: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 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международная организация, созданная для поддержания и укрепления международного мира и безопасности, развития сотрудничества между государствами.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ООН – ОБЩИЕ СВЕДЕНИЯ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Picture 4" descr="http://cdn.endata.cx/data/games/12805/%D0%9E%D0%9E%D0%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268180"/>
            <a:ext cx="4609235" cy="4618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ООН – ОБЩИЕ СВЕДЕНИЯ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360" y="1124744"/>
            <a:ext cx="11449272" cy="14401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Основы её деятельности и структура разрабатывались 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годы Второй мировой войны, ведущими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участниками 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антигитлеровской коалиции.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63352" y="4293096"/>
            <a:ext cx="11449272" cy="20162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Организации Объединённых Наций 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стало возможным в результате объединения 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усилий государств в борьбе с фашизмом 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период Второй мировой войны.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big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880" y="2636912"/>
            <a:ext cx="1812652" cy="15338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ООН – ОБЩИЕ СВЕДЕНИЯ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3352" y="1124744"/>
            <a:ext cx="8568952" cy="52565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Название «Объединенные Нации», 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предложенное президентом США 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Ф. Рузвельтом, было впервые 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использовано в Декларации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Объединенных Наций 1 января 1942 г., 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когда во время Второй мировой войны 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Представители 26 государств 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обязались от имени своих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правительств продолжать совместную  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борьбу против стран нацистского блока.</a:t>
            </a:r>
            <a:endParaRPr lang="ru-RU" sz="3200" dirty="0" smtClean="0">
              <a:solidFill>
                <a:srgbClr val="002060"/>
              </a:solidFill>
            </a:endParaRPr>
          </a:p>
          <a:p>
            <a:pPr lvl="0" algn="ctr"/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ds04.infourok.ru/uploads/ex/07db/001773f2-fc779642/img18.jpg"/>
          <p:cNvPicPr/>
          <p:nvPr/>
        </p:nvPicPr>
        <p:blipFill>
          <a:blip r:embed="rId2" cstate="print"/>
          <a:srcRect l="11053" t="34581" r="45905" b="19608"/>
          <a:stretch>
            <a:fillRect/>
          </a:stretch>
        </p:blipFill>
        <p:spPr bwMode="auto">
          <a:xfrm>
            <a:off x="9048328" y="2564904"/>
            <a:ext cx="2880320" cy="24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ooseveltFrankl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5400" y="3645024"/>
            <a:ext cx="3168352" cy="2644552"/>
          </a:xfrm>
        </p:spPr>
      </p:pic>
      <p:pic>
        <p:nvPicPr>
          <p:cNvPr id="5" name="Рисунок 4" descr="0_7c871_89708774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5840" y="3645024"/>
            <a:ext cx="2784309" cy="2607744"/>
          </a:xfrm>
          <a:prstGeom prst="rect">
            <a:avLst/>
          </a:prstGeom>
        </p:spPr>
      </p:pic>
      <p:pic>
        <p:nvPicPr>
          <p:cNvPr id="6" name="Рисунок 5" descr="stalin-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4232" y="3573016"/>
            <a:ext cx="2880320" cy="2576629"/>
          </a:xfrm>
          <a:prstGeom prst="rect">
            <a:avLst/>
          </a:prstGeom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ООН – ОБЩИЕ СВЕДЕНИЯ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63352" y="1052736"/>
            <a:ext cx="11665296" cy="2376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февраля 1945 г. после встреч в Ялте лидеры США,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Великобритании и СССР - Ф. Рузвельт, У. Черчилль      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И. Сталин заявили о своей решимости учредить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"всеобщую Международную организацию для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поддержания мира и безопасности".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2104" y="2276872"/>
            <a:ext cx="4752528" cy="2844444"/>
          </a:xfrm>
          <a:prstGeom prst="rect">
            <a:avLst/>
          </a:prstGeom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ООН – ОБЩИЕ СВЕДЕНИЯ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9376" y="1556792"/>
            <a:ext cx="6096000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 апреля 1945 г. представители 50 стран собрались в Сан-Франциско на Конференции Объединенных Наций по созданию международной организации, чтобы разработать Устав ООН.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00153134_un_confer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60" y="4221088"/>
            <a:ext cx="3456384" cy="22911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3352" y="980728"/>
            <a:ext cx="1152128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Сан -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Франциско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собрались делегаты стран, представляющие свыше 80% населения земного шара. В Конференции участвовали 850 делегатов, а вместе с их советниками, штатом делегаций и секретариатом Конференции общее число лиц достигало                                   3 500 человек.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ООН – ОБЩИЕ СВЕДЕНИЯ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28674" name="Picture 2" descr="https://profitgate.ru/upload/075/u7509/4/f/1945septem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784" y="4221088"/>
            <a:ext cx="3456384" cy="2226601"/>
          </a:xfrm>
          <a:prstGeom prst="rect">
            <a:avLst/>
          </a:prstGeom>
          <a:noFill/>
        </p:spPr>
      </p:pic>
      <p:pic>
        <p:nvPicPr>
          <p:cNvPr id="28676" name="Picture 4" descr="https://sputnik.by/images/103153/78/1031537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0216" y="4149080"/>
            <a:ext cx="3528392" cy="23002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921a3ccc6e3272c479ebc64d68ff1fa5f553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11316</TotalTime>
  <Words>1113</Words>
  <Application>Microsoft Office PowerPoint</Application>
  <PresentationFormat>Произвольный</PresentationFormat>
  <Paragraphs>164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2 марта 1992 года Республика Узбекистан была принята в ООН, став равноправным членом мирового сообщества.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Acer</dc:creator>
  <cp:lastModifiedBy>USER</cp:lastModifiedBy>
  <cp:revision>2304</cp:revision>
  <dcterms:created xsi:type="dcterms:W3CDTF">2020-04-27T10:05:42Z</dcterms:created>
  <dcterms:modified xsi:type="dcterms:W3CDTF">2021-03-18T03:36:12Z</dcterms:modified>
</cp:coreProperties>
</file>