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64" r:id="rId2"/>
    <p:sldId id="951" r:id="rId3"/>
    <p:sldId id="1174" r:id="rId4"/>
    <p:sldId id="1175" r:id="rId5"/>
    <p:sldId id="1209" r:id="rId6"/>
    <p:sldId id="1210" r:id="rId7"/>
    <p:sldId id="1211" r:id="rId8"/>
    <p:sldId id="1213" r:id="rId9"/>
    <p:sldId id="1214" r:id="rId10"/>
    <p:sldId id="1219" r:id="rId11"/>
    <p:sldId id="1182" r:id="rId12"/>
    <p:sldId id="1233" r:id="rId13"/>
    <p:sldId id="1217" r:id="rId14"/>
    <p:sldId id="1220" r:id="rId15"/>
    <p:sldId id="1221" r:id="rId16"/>
    <p:sldId id="1223" r:id="rId17"/>
    <p:sldId id="1224" r:id="rId18"/>
    <p:sldId id="1225" r:id="rId19"/>
    <p:sldId id="1226" r:id="rId20"/>
    <p:sldId id="1227" r:id="rId21"/>
    <p:sldId id="1228" r:id="rId22"/>
    <p:sldId id="1230" r:id="rId23"/>
    <p:sldId id="1231" r:id="rId24"/>
    <p:sldId id="1197" r:id="rId25"/>
    <p:sldId id="1236" r:id="rId26"/>
    <p:sldId id="1198" r:id="rId27"/>
    <p:sldId id="1232" r:id="rId28"/>
    <p:sldId id="1200" r:id="rId29"/>
    <p:sldId id="1234" r:id="rId30"/>
    <p:sldId id="1111" r:id="rId31"/>
    <p:sldId id="1173" r:id="rId32"/>
  </p:sldIdLst>
  <p:sldSz cx="12192000" cy="6858000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4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02A9B-969B-4034-8079-105C1B02F5EC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F5E649-17D7-423C-9A08-566D57523E87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УГРОЗЫ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B9EE6B4-525F-4887-8D76-6DB809FD896A}" type="parTrans" cxnId="{72FA0FE5-B82C-4C96-8207-656B757087CB}">
      <dgm:prSet/>
      <dgm:spPr/>
      <dgm:t>
        <a:bodyPr/>
        <a:lstStyle/>
        <a:p>
          <a:endParaRPr lang="ru-RU"/>
        </a:p>
      </dgm:t>
    </dgm:pt>
    <dgm:pt modelId="{7284C12E-8C44-4C16-ADF9-8823B5495842}" type="sibTrans" cxnId="{72FA0FE5-B82C-4C96-8207-656B757087CB}">
      <dgm:prSet/>
      <dgm:spPr/>
      <dgm:t>
        <a:bodyPr/>
        <a:lstStyle/>
        <a:p>
          <a:endParaRPr lang="ru-RU"/>
        </a:p>
      </dgm:t>
    </dgm:pt>
    <dgm:pt modelId="{DAA32342-6CDA-4336-A706-5513A8137E3B}">
      <dgm:prSet phldrT="[Текст]" custT="1"/>
      <dgm:spPr/>
      <dgm:t>
        <a:bodyPr/>
        <a:lstStyle/>
        <a:p>
          <a:r>
            <a:rPr lang="ru-RU" sz="2800" b="1" smtClean="0">
              <a:latin typeface="Arial" pitchFamily="34" charset="0"/>
              <a:cs typeface="Arial" pitchFamily="34" charset="0"/>
            </a:rPr>
            <a:t>ТЕРРОРИЗМ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FE73AE9A-89E4-4FA9-8156-0CCFFDBB3497}" type="parTrans" cxnId="{C247CEF6-D88E-4CAC-B283-D95C9E4BD575}">
      <dgm:prSet/>
      <dgm:spPr/>
      <dgm:t>
        <a:bodyPr/>
        <a:lstStyle/>
        <a:p>
          <a:endParaRPr lang="ru-RU"/>
        </a:p>
      </dgm:t>
    </dgm:pt>
    <dgm:pt modelId="{C777B0D3-7571-4D85-942D-B50D493440C1}" type="sibTrans" cxnId="{C247CEF6-D88E-4CAC-B283-D95C9E4BD575}">
      <dgm:prSet/>
      <dgm:spPr/>
      <dgm:t>
        <a:bodyPr/>
        <a:lstStyle/>
        <a:p>
          <a:endParaRPr lang="ru-RU"/>
        </a:p>
      </dgm:t>
    </dgm:pt>
    <dgm:pt modelId="{4916DA86-18BE-4F6F-9605-0F939F5F9E60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ЭКСТРЕМИЗМ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E3B62304-60D6-4B36-827F-3CBE44432147}" type="parTrans" cxnId="{0500B076-D365-4DAD-86F6-ED8C1ED1F99C}">
      <dgm:prSet/>
      <dgm:spPr/>
      <dgm:t>
        <a:bodyPr/>
        <a:lstStyle/>
        <a:p>
          <a:endParaRPr lang="ru-RU"/>
        </a:p>
      </dgm:t>
    </dgm:pt>
    <dgm:pt modelId="{945E7764-785E-47C6-A7D0-5FA6140D052E}" type="sibTrans" cxnId="{0500B076-D365-4DAD-86F6-ED8C1ED1F99C}">
      <dgm:prSet/>
      <dgm:spPr/>
      <dgm:t>
        <a:bodyPr/>
        <a:lstStyle/>
        <a:p>
          <a:endParaRPr lang="ru-RU"/>
        </a:p>
      </dgm:t>
    </dgm:pt>
    <dgm:pt modelId="{BFC992CC-F925-4189-99FF-2E302BEFDAE3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ЭКОЛОГИЧЕСКИЕ</a:t>
          </a:r>
        </a:p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ПРОБЛЕМЫ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D2282D68-F0C1-4945-8563-6C3BA0845D4D}" type="parTrans" cxnId="{49716D5E-473C-441A-BA76-AB414051D81D}">
      <dgm:prSet/>
      <dgm:spPr/>
      <dgm:t>
        <a:bodyPr/>
        <a:lstStyle/>
        <a:p>
          <a:endParaRPr lang="ru-RU"/>
        </a:p>
      </dgm:t>
    </dgm:pt>
    <dgm:pt modelId="{5C9F9206-F32C-42AE-9A86-3383B6603E62}" type="sibTrans" cxnId="{49716D5E-473C-441A-BA76-AB414051D81D}">
      <dgm:prSet/>
      <dgm:spPr/>
      <dgm:t>
        <a:bodyPr/>
        <a:lstStyle/>
        <a:p>
          <a:endParaRPr lang="ru-RU"/>
        </a:p>
      </dgm:t>
    </dgm:pt>
    <dgm:pt modelId="{5018974B-AC9F-417D-87AC-5C579C0A0C9D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РЕГИОНАЛЬНЫЕ КОНФЛИКТЫ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0D43E5D0-644F-44AF-ADCB-AD1CA7B00608}" type="parTrans" cxnId="{EA29A3DD-96FD-482A-BD6A-74600F381CAC}">
      <dgm:prSet/>
      <dgm:spPr/>
      <dgm:t>
        <a:bodyPr/>
        <a:lstStyle/>
        <a:p>
          <a:endParaRPr lang="ru-RU"/>
        </a:p>
      </dgm:t>
    </dgm:pt>
    <dgm:pt modelId="{177B4BFF-F69B-4BDA-8C02-FA027290FCBF}" type="sibTrans" cxnId="{EA29A3DD-96FD-482A-BD6A-74600F381CAC}">
      <dgm:prSet/>
      <dgm:spPr/>
      <dgm:t>
        <a:bodyPr/>
        <a:lstStyle/>
        <a:p>
          <a:endParaRPr lang="ru-RU"/>
        </a:p>
      </dgm:t>
    </dgm:pt>
    <dgm:pt modelId="{F7FE5B25-8273-4ABE-8C8E-F635737F6B11}" type="pres">
      <dgm:prSet presAssocID="{02E02A9B-969B-4034-8079-105C1B02F5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6106A3-E4C6-46E8-9317-8DFB5EBCA2EC}" type="pres">
      <dgm:prSet presAssocID="{58F5E649-17D7-423C-9A08-566D57523E87}" presName="centerShape" presStyleLbl="node0" presStyleIdx="0" presStyleCnt="1"/>
      <dgm:spPr/>
      <dgm:t>
        <a:bodyPr/>
        <a:lstStyle/>
        <a:p>
          <a:endParaRPr lang="ru-RU"/>
        </a:p>
      </dgm:t>
    </dgm:pt>
    <dgm:pt modelId="{F9A3160E-FE30-4C85-A1CB-4357604B96B0}" type="pres">
      <dgm:prSet presAssocID="{FE73AE9A-89E4-4FA9-8156-0CCFFDBB3497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C956F360-632F-452D-89E1-1150EA727E0F}" type="pres">
      <dgm:prSet presAssocID="{DAA32342-6CDA-4336-A706-5513A8137E3B}" presName="node" presStyleLbl="node1" presStyleIdx="0" presStyleCnt="4" custScaleX="137827" custRadScaleRad="114142" custRadScaleInc="-7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5EEB5-EDAF-4E92-A6A8-4A088F992803}" type="pres">
      <dgm:prSet presAssocID="{E3B62304-60D6-4B36-827F-3CBE44432147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5747F58C-7740-453A-94DF-14F70AA22F74}" type="pres">
      <dgm:prSet presAssocID="{4916DA86-18BE-4F6F-9605-0F939F5F9E60}" presName="node" presStyleLbl="node1" presStyleIdx="1" presStyleCnt="4" custScaleX="151772" custRadScaleRad="102726" custRadScaleInc="-13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0BFF7-664D-4200-A459-76118FC9D600}" type="pres">
      <dgm:prSet presAssocID="{0D43E5D0-644F-44AF-ADCB-AD1CA7B00608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C63F7AFA-AA95-421B-84EB-07F8D0EF6678}" type="pres">
      <dgm:prSet presAssocID="{5018974B-AC9F-417D-87AC-5C579C0A0C9D}" presName="node" presStyleLbl="node1" presStyleIdx="2" presStyleCnt="4" custScaleX="144629" custRadScaleRad="106741" custRadScaleInc="20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635A1-E21E-4179-95EE-CEF92F0E8F61}" type="pres">
      <dgm:prSet presAssocID="{D2282D68-F0C1-4945-8563-6C3BA0845D4D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81556D29-672C-4D2C-ACBF-AB562438D0D1}" type="pres">
      <dgm:prSet presAssocID="{BFC992CC-F925-4189-99FF-2E302BEFDAE3}" presName="node" presStyleLbl="node1" presStyleIdx="3" presStyleCnt="4" custScaleX="144794" custRadScaleRad="116778" custRadScaleInc="5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86B99-5722-4E18-B2D6-2730D081394D}" type="presOf" srcId="{DAA32342-6CDA-4336-A706-5513A8137E3B}" destId="{C956F360-632F-452D-89E1-1150EA727E0F}" srcOrd="0" destOrd="0" presId="urn:microsoft.com/office/officeart/2005/8/layout/radial4"/>
    <dgm:cxn modelId="{BF268343-8811-4487-8F3E-D757F55478CD}" type="presOf" srcId="{E3B62304-60D6-4B36-827F-3CBE44432147}" destId="{CEF5EEB5-EDAF-4E92-A6A8-4A088F992803}" srcOrd="0" destOrd="0" presId="urn:microsoft.com/office/officeart/2005/8/layout/radial4"/>
    <dgm:cxn modelId="{C247CEF6-D88E-4CAC-B283-D95C9E4BD575}" srcId="{58F5E649-17D7-423C-9A08-566D57523E87}" destId="{DAA32342-6CDA-4336-A706-5513A8137E3B}" srcOrd="0" destOrd="0" parTransId="{FE73AE9A-89E4-4FA9-8156-0CCFFDBB3497}" sibTransId="{C777B0D3-7571-4D85-942D-B50D493440C1}"/>
    <dgm:cxn modelId="{46726C79-3A04-46CB-8767-92A8DF6EA5B3}" type="presOf" srcId="{0D43E5D0-644F-44AF-ADCB-AD1CA7B00608}" destId="{9FD0BFF7-664D-4200-A459-76118FC9D600}" srcOrd="0" destOrd="0" presId="urn:microsoft.com/office/officeart/2005/8/layout/radial4"/>
    <dgm:cxn modelId="{07FA873A-6779-4996-ABA9-AB505E276B27}" type="presOf" srcId="{4916DA86-18BE-4F6F-9605-0F939F5F9E60}" destId="{5747F58C-7740-453A-94DF-14F70AA22F74}" srcOrd="0" destOrd="0" presId="urn:microsoft.com/office/officeart/2005/8/layout/radial4"/>
    <dgm:cxn modelId="{49716D5E-473C-441A-BA76-AB414051D81D}" srcId="{58F5E649-17D7-423C-9A08-566D57523E87}" destId="{BFC992CC-F925-4189-99FF-2E302BEFDAE3}" srcOrd="3" destOrd="0" parTransId="{D2282D68-F0C1-4945-8563-6C3BA0845D4D}" sibTransId="{5C9F9206-F32C-42AE-9A86-3383B6603E62}"/>
    <dgm:cxn modelId="{985B3CDA-648E-40DE-ABBF-8CB708A24CEE}" type="presOf" srcId="{58F5E649-17D7-423C-9A08-566D57523E87}" destId="{E76106A3-E4C6-46E8-9317-8DFB5EBCA2EC}" srcOrd="0" destOrd="0" presId="urn:microsoft.com/office/officeart/2005/8/layout/radial4"/>
    <dgm:cxn modelId="{8A6171C7-6CEA-468C-9E0E-D31B909F28AB}" type="presOf" srcId="{FE73AE9A-89E4-4FA9-8156-0CCFFDBB3497}" destId="{F9A3160E-FE30-4C85-A1CB-4357604B96B0}" srcOrd="0" destOrd="0" presId="urn:microsoft.com/office/officeart/2005/8/layout/radial4"/>
    <dgm:cxn modelId="{13E49EEB-8E57-473E-AD09-D6962F85A65A}" type="presOf" srcId="{BFC992CC-F925-4189-99FF-2E302BEFDAE3}" destId="{81556D29-672C-4D2C-ACBF-AB562438D0D1}" srcOrd="0" destOrd="0" presId="urn:microsoft.com/office/officeart/2005/8/layout/radial4"/>
    <dgm:cxn modelId="{EEF25F14-65E7-4D10-B96A-2A69C250AD8C}" type="presOf" srcId="{02E02A9B-969B-4034-8079-105C1B02F5EC}" destId="{F7FE5B25-8273-4ABE-8C8E-F635737F6B11}" srcOrd="0" destOrd="0" presId="urn:microsoft.com/office/officeart/2005/8/layout/radial4"/>
    <dgm:cxn modelId="{72FA0FE5-B82C-4C96-8207-656B757087CB}" srcId="{02E02A9B-969B-4034-8079-105C1B02F5EC}" destId="{58F5E649-17D7-423C-9A08-566D57523E87}" srcOrd="0" destOrd="0" parTransId="{AB9EE6B4-525F-4887-8D76-6DB809FD896A}" sibTransId="{7284C12E-8C44-4C16-ADF9-8823B5495842}"/>
    <dgm:cxn modelId="{EA29A3DD-96FD-482A-BD6A-74600F381CAC}" srcId="{58F5E649-17D7-423C-9A08-566D57523E87}" destId="{5018974B-AC9F-417D-87AC-5C579C0A0C9D}" srcOrd="2" destOrd="0" parTransId="{0D43E5D0-644F-44AF-ADCB-AD1CA7B00608}" sibTransId="{177B4BFF-F69B-4BDA-8C02-FA027290FCBF}"/>
    <dgm:cxn modelId="{B6298791-3769-45ED-9AA6-51262ACA3CD9}" type="presOf" srcId="{D2282D68-F0C1-4945-8563-6C3BA0845D4D}" destId="{F8B635A1-E21E-4179-95EE-CEF92F0E8F61}" srcOrd="0" destOrd="0" presId="urn:microsoft.com/office/officeart/2005/8/layout/radial4"/>
    <dgm:cxn modelId="{2F00DD3D-DB2D-4B83-89AE-EB98C4DD74CD}" type="presOf" srcId="{5018974B-AC9F-417D-87AC-5C579C0A0C9D}" destId="{C63F7AFA-AA95-421B-84EB-07F8D0EF6678}" srcOrd="0" destOrd="0" presId="urn:microsoft.com/office/officeart/2005/8/layout/radial4"/>
    <dgm:cxn modelId="{0500B076-D365-4DAD-86F6-ED8C1ED1F99C}" srcId="{58F5E649-17D7-423C-9A08-566D57523E87}" destId="{4916DA86-18BE-4F6F-9605-0F939F5F9E60}" srcOrd="1" destOrd="0" parTransId="{E3B62304-60D6-4B36-827F-3CBE44432147}" sibTransId="{945E7764-785E-47C6-A7D0-5FA6140D052E}"/>
    <dgm:cxn modelId="{0AE4E2CB-D87E-4878-8AF0-BF352CD148D4}" type="presParOf" srcId="{F7FE5B25-8273-4ABE-8C8E-F635737F6B11}" destId="{E76106A3-E4C6-46E8-9317-8DFB5EBCA2EC}" srcOrd="0" destOrd="0" presId="urn:microsoft.com/office/officeart/2005/8/layout/radial4"/>
    <dgm:cxn modelId="{6B68D24F-D426-498C-BBC9-27E470DC8F90}" type="presParOf" srcId="{F7FE5B25-8273-4ABE-8C8E-F635737F6B11}" destId="{F9A3160E-FE30-4C85-A1CB-4357604B96B0}" srcOrd="1" destOrd="0" presId="urn:microsoft.com/office/officeart/2005/8/layout/radial4"/>
    <dgm:cxn modelId="{3C59FC53-1D52-4611-A321-5E5288BD4130}" type="presParOf" srcId="{F7FE5B25-8273-4ABE-8C8E-F635737F6B11}" destId="{C956F360-632F-452D-89E1-1150EA727E0F}" srcOrd="2" destOrd="0" presId="urn:microsoft.com/office/officeart/2005/8/layout/radial4"/>
    <dgm:cxn modelId="{ED8C654B-D44E-4073-B6BA-662E7927E59D}" type="presParOf" srcId="{F7FE5B25-8273-4ABE-8C8E-F635737F6B11}" destId="{CEF5EEB5-EDAF-4E92-A6A8-4A088F992803}" srcOrd="3" destOrd="0" presId="urn:microsoft.com/office/officeart/2005/8/layout/radial4"/>
    <dgm:cxn modelId="{063C04FF-0115-4DED-BD73-206C49AA07E3}" type="presParOf" srcId="{F7FE5B25-8273-4ABE-8C8E-F635737F6B11}" destId="{5747F58C-7740-453A-94DF-14F70AA22F74}" srcOrd="4" destOrd="0" presId="urn:microsoft.com/office/officeart/2005/8/layout/radial4"/>
    <dgm:cxn modelId="{386A7DD9-9723-4AEA-B6BE-1C7CD3DF20D0}" type="presParOf" srcId="{F7FE5B25-8273-4ABE-8C8E-F635737F6B11}" destId="{9FD0BFF7-664D-4200-A459-76118FC9D600}" srcOrd="5" destOrd="0" presId="urn:microsoft.com/office/officeart/2005/8/layout/radial4"/>
    <dgm:cxn modelId="{3D699EA8-5BAE-4064-8D88-634F53A9FCE8}" type="presParOf" srcId="{F7FE5B25-8273-4ABE-8C8E-F635737F6B11}" destId="{C63F7AFA-AA95-421B-84EB-07F8D0EF6678}" srcOrd="6" destOrd="0" presId="urn:microsoft.com/office/officeart/2005/8/layout/radial4"/>
    <dgm:cxn modelId="{198CCEF2-6B03-4901-B9D9-42FCA01A790A}" type="presParOf" srcId="{F7FE5B25-8273-4ABE-8C8E-F635737F6B11}" destId="{F8B635A1-E21E-4179-95EE-CEF92F0E8F61}" srcOrd="7" destOrd="0" presId="urn:microsoft.com/office/officeart/2005/8/layout/radial4"/>
    <dgm:cxn modelId="{A3BE26F5-1188-495F-9DCF-E8A29D76D3F7}" type="presParOf" srcId="{F7FE5B25-8273-4ABE-8C8E-F635737F6B11}" destId="{81556D29-672C-4D2C-ACBF-AB562438D0D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A8F6A-A719-4DC8-94AC-BDB5570A48A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A89553-6180-4FAA-AAAD-9909532E10E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КОНФЛИКТАМ, ТЕРРОРИЗМУ, ЭКСТРЕМИЗМУ МОЛОДЕЖЬ ГОВОРИТ «НЕТ»;</a:t>
          </a:r>
          <a:endParaRPr lang="ru-RU" sz="28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B0DD50-29B8-4687-914E-D76AC97AB94A}" type="par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487E08-DEF3-4D75-B1FC-3E3F4B1C4FBE}" type="sibTrans" cxnId="{5AA04EE6-C396-4DB0-9E59-81B61A00CF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B02CF0-0E84-45E8-A08E-BB067ADA59E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800" b="1" i="0" dirty="0" smtClean="0">
            <a:latin typeface="Arial" pitchFamily="34" charset="0"/>
            <a:cs typeface="Arial" pitchFamily="34" charset="0"/>
          </a:endParaRPr>
        </a:p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НЕОБХОДИМО УЧИТЬСЯ ПРАВИЛАМ ПОВЕДЕНИЯ ПРИ УГРОЗЕ И ПРОВЕДЕНИИ ТЕРРОРИСТИЧЕСКОГО АКТА</a:t>
          </a:r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;</a:t>
          </a:r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00" dirty="0" smtClean="0"/>
            <a:t/>
          </a:r>
          <a:br>
            <a:rPr lang="ru-RU" sz="2800" dirty="0" smtClean="0"/>
          </a:br>
          <a:endParaRPr lang="ru-RU" sz="2400" b="1" i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1CC9781-C71E-48C6-938B-3B6525B0B9D9}" type="par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539D8D-ADD8-4A64-A233-398A574C1AE0}" type="sibTrans" cxnId="{4A41BFD3-8C3D-41D8-94B2-A23FB5AB00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F75C3A-57CD-4AD3-B5CD-0B3B753DCE4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ПСИХОЛОГИЧЕСКИ БЫТЬ ГОТОВЫМ К ДЕЙСТВИЯМ В ОПАСНЫХ И ЭКСТРЕМАЛЬНЫХ СИТУАЦИЯХ (УСТАНОВКА НА ВЫЖИВАНИЕ)</a:t>
          </a:r>
          <a:r>
            <a:rPr lang="ru-RU" sz="2800" b="1" dirty="0" smtClean="0">
              <a:effectLst/>
              <a:latin typeface="Arial" pitchFamily="34" charset="0"/>
              <a:cs typeface="Arial" pitchFamily="34" charset="0"/>
            </a:rPr>
            <a:t>.</a:t>
          </a:r>
          <a:endParaRPr lang="ru-RU" sz="2400" b="1" i="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31C8313-E993-4C52-9014-3218BDC4C81E}" type="par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7E395E-3AEA-4979-8F8C-AC6C319140E1}" type="sibTrans" cxnId="{78B5A30C-7116-428D-8283-4CF42E8E41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5A98A55-B1C3-40AE-8DEA-0C20960F2DD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В ГОСУДАРСТВЕ ДОЛЖНА БЫТЬ СИСТЕМА БОРЬБЫ </a:t>
          </a:r>
        </a:p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С ТЕРРОРИЗМОМ, ЭКСТРЕМИЗМОМ</a:t>
          </a:r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;</a:t>
          </a:r>
          <a:endParaRPr lang="ru-RU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B3FFA22-7C3A-4FC0-B40A-6DC29EEA2C35}" type="parTrans" cxnId="{1F20540C-984C-43B5-9AD0-E95BDEC73954}">
      <dgm:prSet/>
      <dgm:spPr/>
      <dgm:t>
        <a:bodyPr/>
        <a:lstStyle/>
        <a:p>
          <a:endParaRPr lang="ru-RU"/>
        </a:p>
      </dgm:t>
    </dgm:pt>
    <dgm:pt modelId="{5E6918B5-06A8-43E2-9DB9-49891C7EAEC4}" type="sibTrans" cxnId="{1F20540C-984C-43B5-9AD0-E95BDEC73954}">
      <dgm:prSet/>
      <dgm:spPr/>
      <dgm:t>
        <a:bodyPr/>
        <a:lstStyle/>
        <a:p>
          <a:endParaRPr lang="ru-RU"/>
        </a:p>
      </dgm:t>
    </dgm:pt>
    <dgm:pt modelId="{40BFF0ED-64E2-459A-A26E-8D0018A0462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800" b="1" i="0" dirty="0" smtClean="0">
            <a:latin typeface="Arial" pitchFamily="34" charset="0"/>
            <a:cs typeface="Arial" pitchFamily="34" charset="0"/>
          </a:endParaRPr>
        </a:p>
        <a:p>
          <a:r>
            <a: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СЕГОДНЯ СУЩЕСТВУЮТ СИЛЫ, УГРОЖАЮЩИЕ БЕЗОПАСНОСТИ ЧЕЛОВЕЧЕСТВА</a:t>
          </a:r>
          <a:r>
            <a:rPr lang="ru-RU" sz="3200" b="1" dirty="0" smtClean="0">
              <a:latin typeface="Arial" pitchFamily="34" charset="0"/>
              <a:cs typeface="Arial" pitchFamily="34" charset="0"/>
            </a:rPr>
            <a:t/>
          </a:r>
          <a:br>
            <a:rPr lang="ru-RU" sz="3200" b="1" dirty="0" smtClean="0">
              <a:latin typeface="Arial" pitchFamily="34" charset="0"/>
              <a:cs typeface="Arial" pitchFamily="34" charset="0"/>
            </a:rPr>
          </a:br>
          <a:endParaRPr lang="ru-RU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BB888F9-38AC-491F-9767-A2740C7024A5}" type="sib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27D7C8C-7DFF-4995-8F71-9224B4C39174}" type="parTrans" cxnId="{035BA03A-5391-41D8-BB45-FCBAFE141F3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FD606C-BDF9-431F-B036-6ACA5D71E9FB}" type="pres">
      <dgm:prSet presAssocID="{55CA8F6A-A719-4DC8-94AC-BDB5570A48A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CE2F8-E67C-4BB2-8B7A-0153E465E37B}" type="pres">
      <dgm:prSet presAssocID="{40BFF0ED-64E2-459A-A26E-8D0018A04622}" presName="node" presStyleLbl="node1" presStyleIdx="0" presStyleCnt="5" custScaleX="488294" custScaleY="108619" custLinFactNeighborX="1593" custLinFactNeighborY="16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EA25F-C933-4C09-B661-2E3993E0CA6F}" type="pres">
      <dgm:prSet presAssocID="{7BB888F9-38AC-491F-9767-A2740C7024A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CBDC0F0-6741-4C7F-BF09-E698C478B404}" type="pres">
      <dgm:prSet presAssocID="{7BB888F9-38AC-491F-9767-A2740C7024A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F9D484D-30C5-431E-8A5E-D67BA2C9E47C}" type="pres">
      <dgm:prSet presAssocID="{DEA89553-6180-4FAA-AAAD-9909532E10ED}" presName="node" presStyleLbl="node1" presStyleIdx="1" presStyleCnt="5" custScaleX="488294" custScaleY="102292" custLinFactNeighborX="-1458" custLinFactNeighborY="-17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CE63-0666-44C2-AA28-E384327E64EF}" type="pres">
      <dgm:prSet presAssocID="{2A487E08-DEF3-4D75-B1FC-3E3F4B1C4FB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A97E25A-0A74-4716-A683-AF7233C1526D}" type="pres">
      <dgm:prSet presAssocID="{2A487E08-DEF3-4D75-B1FC-3E3F4B1C4FB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E1D4860-5829-40AA-B020-A81A04F01606}" type="pres">
      <dgm:prSet presAssocID="{75A98A55-B1C3-40AE-8DEA-0C20960F2DD8}" presName="node" presStyleLbl="node1" presStyleIdx="2" presStyleCnt="5" custScaleX="491210" custScaleY="112585" custLinFactNeighborY="-38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57918-E3D8-436B-9D76-22E1FA6DB9E8}" type="pres">
      <dgm:prSet presAssocID="{5E6918B5-06A8-43E2-9DB9-49891C7EAEC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5355768-1DE0-44FF-B11C-3538E77E29B1}" type="pres">
      <dgm:prSet presAssocID="{5E6918B5-06A8-43E2-9DB9-49891C7EAEC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BB82512-463B-4E54-8478-98C7AC28CD07}" type="pres">
      <dgm:prSet presAssocID="{E0B02CF0-0E84-45E8-A08E-BB067ADA59EA}" presName="node" presStyleLbl="node1" presStyleIdx="3" presStyleCnt="5" custScaleX="491210" custScaleY="111710" custLinFactNeighborY="-44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751FA-5F82-4DEA-9A7C-E68800A610D4}" type="pres">
      <dgm:prSet presAssocID="{50539D8D-ADD8-4A64-A233-398A574C1AE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DD3EA092-AFC6-4606-A102-F3B1B2C17374}" type="pres">
      <dgm:prSet presAssocID="{50539D8D-ADD8-4A64-A233-398A574C1AE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E9F6481-FF01-4BA4-8B38-DDB98608C279}" type="pres">
      <dgm:prSet presAssocID="{F2F75C3A-57CD-4AD3-B5CD-0B3B753DCE42}" presName="node" presStyleLbl="node1" presStyleIdx="4" presStyleCnt="5" custScaleX="491210" custScaleY="196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A04EE6-C396-4DB0-9E59-81B61A00CF31}" srcId="{55CA8F6A-A719-4DC8-94AC-BDB5570A48AD}" destId="{DEA89553-6180-4FAA-AAAD-9909532E10ED}" srcOrd="1" destOrd="0" parTransId="{22B0DD50-29B8-4687-914E-D76AC97AB94A}" sibTransId="{2A487E08-DEF3-4D75-B1FC-3E3F4B1C4FBE}"/>
    <dgm:cxn modelId="{D82AE897-2AC7-4190-A78E-DB630AB6776C}" type="presOf" srcId="{2A487E08-DEF3-4D75-B1FC-3E3F4B1C4FBE}" destId="{8300CE63-0666-44C2-AA28-E384327E64EF}" srcOrd="0" destOrd="0" presId="urn:microsoft.com/office/officeart/2005/8/layout/process2"/>
    <dgm:cxn modelId="{9E213A99-ECC2-4777-B1EF-27B9831913DA}" type="presOf" srcId="{DEA89553-6180-4FAA-AAAD-9909532E10ED}" destId="{DF9D484D-30C5-431E-8A5E-D67BA2C9E47C}" srcOrd="0" destOrd="0" presId="urn:microsoft.com/office/officeart/2005/8/layout/process2"/>
    <dgm:cxn modelId="{4A41BFD3-8C3D-41D8-94B2-A23FB5AB003C}" srcId="{55CA8F6A-A719-4DC8-94AC-BDB5570A48AD}" destId="{E0B02CF0-0E84-45E8-A08E-BB067ADA59EA}" srcOrd="3" destOrd="0" parTransId="{A1CC9781-C71E-48C6-938B-3B6525B0B9D9}" sibTransId="{50539D8D-ADD8-4A64-A233-398A574C1AE0}"/>
    <dgm:cxn modelId="{AFC7D941-84F6-42C7-8F60-363BAEC19570}" type="presOf" srcId="{50539D8D-ADD8-4A64-A233-398A574C1AE0}" destId="{DD3EA092-AFC6-4606-A102-F3B1B2C17374}" srcOrd="1" destOrd="0" presId="urn:microsoft.com/office/officeart/2005/8/layout/process2"/>
    <dgm:cxn modelId="{C02EA002-EC63-429D-B944-785B469F1977}" type="presOf" srcId="{E0B02CF0-0E84-45E8-A08E-BB067ADA59EA}" destId="{0BB82512-463B-4E54-8478-98C7AC28CD07}" srcOrd="0" destOrd="0" presId="urn:microsoft.com/office/officeart/2005/8/layout/process2"/>
    <dgm:cxn modelId="{558E5DA5-90E9-43DF-9701-1F864D7BE425}" type="presOf" srcId="{F2F75C3A-57CD-4AD3-B5CD-0B3B753DCE42}" destId="{EE9F6481-FF01-4BA4-8B38-DDB98608C279}" srcOrd="0" destOrd="0" presId="urn:microsoft.com/office/officeart/2005/8/layout/process2"/>
    <dgm:cxn modelId="{C91ACDB6-D117-4466-AE03-8544CB5A6A96}" type="presOf" srcId="{7BB888F9-38AC-491F-9767-A2740C7024A5}" destId="{DCBDC0F0-6741-4C7F-BF09-E698C478B404}" srcOrd="1" destOrd="0" presId="urn:microsoft.com/office/officeart/2005/8/layout/process2"/>
    <dgm:cxn modelId="{78B5A30C-7116-428D-8283-4CF42E8E41DE}" srcId="{55CA8F6A-A719-4DC8-94AC-BDB5570A48AD}" destId="{F2F75C3A-57CD-4AD3-B5CD-0B3B753DCE42}" srcOrd="4" destOrd="0" parTransId="{C31C8313-E993-4C52-9014-3218BDC4C81E}" sibTransId="{567E395E-3AEA-4979-8F8C-AC6C319140E1}"/>
    <dgm:cxn modelId="{BEEFF77F-821E-47D8-998C-046AF7DFC14F}" type="presOf" srcId="{50539D8D-ADD8-4A64-A233-398A574C1AE0}" destId="{829751FA-5F82-4DEA-9A7C-E68800A610D4}" srcOrd="0" destOrd="0" presId="urn:microsoft.com/office/officeart/2005/8/layout/process2"/>
    <dgm:cxn modelId="{31D65995-9D62-4A28-9F90-5D7AA8CCD002}" type="presOf" srcId="{2A487E08-DEF3-4D75-B1FC-3E3F4B1C4FBE}" destId="{8A97E25A-0A74-4716-A683-AF7233C1526D}" srcOrd="1" destOrd="0" presId="urn:microsoft.com/office/officeart/2005/8/layout/process2"/>
    <dgm:cxn modelId="{9ACC8964-7EBC-45EB-952D-268B80F6CA50}" type="presOf" srcId="{5E6918B5-06A8-43E2-9DB9-49891C7EAEC4}" destId="{D5355768-1DE0-44FF-B11C-3538E77E29B1}" srcOrd="1" destOrd="0" presId="urn:microsoft.com/office/officeart/2005/8/layout/process2"/>
    <dgm:cxn modelId="{035BA03A-5391-41D8-BB45-FCBAFE141F3C}" srcId="{55CA8F6A-A719-4DC8-94AC-BDB5570A48AD}" destId="{40BFF0ED-64E2-459A-A26E-8D0018A04622}" srcOrd="0" destOrd="0" parTransId="{B27D7C8C-7DFF-4995-8F71-9224B4C39174}" sibTransId="{7BB888F9-38AC-491F-9767-A2740C7024A5}"/>
    <dgm:cxn modelId="{D8A0BE47-F3A0-4301-BDC4-CC0A6EEE1F61}" type="presOf" srcId="{40BFF0ED-64E2-459A-A26E-8D0018A04622}" destId="{121CE2F8-E67C-4BB2-8B7A-0153E465E37B}" srcOrd="0" destOrd="0" presId="urn:microsoft.com/office/officeart/2005/8/layout/process2"/>
    <dgm:cxn modelId="{945FC6F3-B2E8-4CCE-A4E2-C7D74039335B}" type="presOf" srcId="{75A98A55-B1C3-40AE-8DEA-0C20960F2DD8}" destId="{8E1D4860-5829-40AA-B020-A81A04F01606}" srcOrd="0" destOrd="0" presId="urn:microsoft.com/office/officeart/2005/8/layout/process2"/>
    <dgm:cxn modelId="{3E713EC6-E1EB-4ACF-A71A-8CD89AAEF833}" type="presOf" srcId="{5E6918B5-06A8-43E2-9DB9-49891C7EAEC4}" destId="{22057918-E3D8-436B-9D76-22E1FA6DB9E8}" srcOrd="0" destOrd="0" presId="urn:microsoft.com/office/officeart/2005/8/layout/process2"/>
    <dgm:cxn modelId="{E7C1087E-38A9-4D8F-867B-73B1B6C14BD8}" type="presOf" srcId="{7BB888F9-38AC-491F-9767-A2740C7024A5}" destId="{261EA25F-C933-4C09-B661-2E3993E0CA6F}" srcOrd="0" destOrd="0" presId="urn:microsoft.com/office/officeart/2005/8/layout/process2"/>
    <dgm:cxn modelId="{1F20540C-984C-43B5-9AD0-E95BDEC73954}" srcId="{55CA8F6A-A719-4DC8-94AC-BDB5570A48AD}" destId="{75A98A55-B1C3-40AE-8DEA-0C20960F2DD8}" srcOrd="2" destOrd="0" parTransId="{5B3FFA22-7C3A-4FC0-B40A-6DC29EEA2C35}" sibTransId="{5E6918B5-06A8-43E2-9DB9-49891C7EAEC4}"/>
    <dgm:cxn modelId="{CADFB340-29D0-4CCA-B99F-3AABF21E8AA4}" type="presOf" srcId="{55CA8F6A-A719-4DC8-94AC-BDB5570A48AD}" destId="{71FD606C-BDF9-431F-B036-6ACA5D71E9FB}" srcOrd="0" destOrd="0" presId="urn:microsoft.com/office/officeart/2005/8/layout/process2"/>
    <dgm:cxn modelId="{A7EF82A3-D13C-4FEC-BF01-0A61A90021CD}" type="presParOf" srcId="{71FD606C-BDF9-431F-B036-6ACA5D71E9FB}" destId="{121CE2F8-E67C-4BB2-8B7A-0153E465E37B}" srcOrd="0" destOrd="0" presId="urn:microsoft.com/office/officeart/2005/8/layout/process2"/>
    <dgm:cxn modelId="{4938A131-EC42-4E77-A0B0-8D9204DED59C}" type="presParOf" srcId="{71FD606C-BDF9-431F-B036-6ACA5D71E9FB}" destId="{261EA25F-C933-4C09-B661-2E3993E0CA6F}" srcOrd="1" destOrd="0" presId="urn:microsoft.com/office/officeart/2005/8/layout/process2"/>
    <dgm:cxn modelId="{A9A85E55-D905-4D82-B495-B533F9137DC4}" type="presParOf" srcId="{261EA25F-C933-4C09-B661-2E3993E0CA6F}" destId="{DCBDC0F0-6741-4C7F-BF09-E698C478B404}" srcOrd="0" destOrd="0" presId="urn:microsoft.com/office/officeart/2005/8/layout/process2"/>
    <dgm:cxn modelId="{F73F289C-0C84-49B3-900C-B6E7C7BECAAA}" type="presParOf" srcId="{71FD606C-BDF9-431F-B036-6ACA5D71E9FB}" destId="{DF9D484D-30C5-431E-8A5E-D67BA2C9E47C}" srcOrd="2" destOrd="0" presId="urn:microsoft.com/office/officeart/2005/8/layout/process2"/>
    <dgm:cxn modelId="{30400EC9-B3DC-4EB9-A6C9-19474CE54065}" type="presParOf" srcId="{71FD606C-BDF9-431F-B036-6ACA5D71E9FB}" destId="{8300CE63-0666-44C2-AA28-E384327E64EF}" srcOrd="3" destOrd="0" presId="urn:microsoft.com/office/officeart/2005/8/layout/process2"/>
    <dgm:cxn modelId="{FF166156-2C39-4129-AEAA-FD8249D6B784}" type="presParOf" srcId="{8300CE63-0666-44C2-AA28-E384327E64EF}" destId="{8A97E25A-0A74-4716-A683-AF7233C1526D}" srcOrd="0" destOrd="0" presId="urn:microsoft.com/office/officeart/2005/8/layout/process2"/>
    <dgm:cxn modelId="{9355BB78-C509-459D-8E07-3B54FE5E682F}" type="presParOf" srcId="{71FD606C-BDF9-431F-B036-6ACA5D71E9FB}" destId="{8E1D4860-5829-40AA-B020-A81A04F01606}" srcOrd="4" destOrd="0" presId="urn:microsoft.com/office/officeart/2005/8/layout/process2"/>
    <dgm:cxn modelId="{15DC58D3-0DE1-4D40-833E-98E374F4C9CD}" type="presParOf" srcId="{71FD606C-BDF9-431F-B036-6ACA5D71E9FB}" destId="{22057918-E3D8-436B-9D76-22E1FA6DB9E8}" srcOrd="5" destOrd="0" presId="urn:microsoft.com/office/officeart/2005/8/layout/process2"/>
    <dgm:cxn modelId="{3A51C9F7-9524-428A-BF7D-4F239BC374BA}" type="presParOf" srcId="{22057918-E3D8-436B-9D76-22E1FA6DB9E8}" destId="{D5355768-1DE0-44FF-B11C-3538E77E29B1}" srcOrd="0" destOrd="0" presId="urn:microsoft.com/office/officeart/2005/8/layout/process2"/>
    <dgm:cxn modelId="{45935AE9-D3E0-42C4-8CC5-DCAB4881B6DD}" type="presParOf" srcId="{71FD606C-BDF9-431F-B036-6ACA5D71E9FB}" destId="{0BB82512-463B-4E54-8478-98C7AC28CD07}" srcOrd="6" destOrd="0" presId="urn:microsoft.com/office/officeart/2005/8/layout/process2"/>
    <dgm:cxn modelId="{2C9C41FA-0D50-4326-B78C-C1DDC146CBAA}" type="presParOf" srcId="{71FD606C-BDF9-431F-B036-6ACA5D71E9FB}" destId="{829751FA-5F82-4DEA-9A7C-E68800A610D4}" srcOrd="7" destOrd="0" presId="urn:microsoft.com/office/officeart/2005/8/layout/process2"/>
    <dgm:cxn modelId="{CAB2BAA6-E6DD-47DD-8D8C-E17682E0A024}" type="presParOf" srcId="{829751FA-5F82-4DEA-9A7C-E68800A610D4}" destId="{DD3EA092-AFC6-4606-A102-F3B1B2C17374}" srcOrd="0" destOrd="0" presId="urn:microsoft.com/office/officeart/2005/8/layout/process2"/>
    <dgm:cxn modelId="{6410DF9D-3AE6-4E05-82C2-97D0B0EAD51B}" type="presParOf" srcId="{71FD606C-BDF9-431F-B036-6ACA5D71E9FB}" destId="{EE9F6481-FF01-4BA4-8B38-DDB98608C279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6106A3-E4C6-46E8-9317-8DFB5EBCA2EC}">
      <dsp:nvSpPr>
        <dsp:cNvPr id="0" name=""/>
        <dsp:cNvSpPr/>
      </dsp:nvSpPr>
      <dsp:spPr>
        <a:xfrm>
          <a:off x="4545720" y="2609494"/>
          <a:ext cx="2491406" cy="24914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Arial" pitchFamily="34" charset="0"/>
              <a:cs typeface="Arial" pitchFamily="34" charset="0"/>
            </a:rPr>
            <a:t>УГРОЗЫ</a:t>
          </a:r>
          <a:endParaRPr lang="ru-RU" sz="3200" b="1" kern="1200" dirty="0">
            <a:latin typeface="Arial" pitchFamily="34" charset="0"/>
            <a:cs typeface="Arial" pitchFamily="34" charset="0"/>
          </a:endParaRPr>
        </a:p>
      </dsp:txBody>
      <dsp:txXfrm>
        <a:off x="4545720" y="2609494"/>
        <a:ext cx="2491406" cy="2491406"/>
      </dsp:txXfrm>
    </dsp:sp>
    <dsp:sp modelId="{F9A3160E-FE30-4C85-A1CB-4357604B96B0}">
      <dsp:nvSpPr>
        <dsp:cNvPr id="0" name=""/>
        <dsp:cNvSpPr/>
      </dsp:nvSpPr>
      <dsp:spPr>
        <a:xfrm rot="11507463">
          <a:off x="2183046" y="2985214"/>
          <a:ext cx="2282976" cy="71005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56F360-632F-452D-89E1-1150EA727E0F}">
      <dsp:nvSpPr>
        <dsp:cNvPr id="0" name=""/>
        <dsp:cNvSpPr/>
      </dsp:nvSpPr>
      <dsp:spPr>
        <a:xfrm>
          <a:off x="576063" y="2160250"/>
          <a:ext cx="3262139" cy="1893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Arial" pitchFamily="34" charset="0"/>
              <a:cs typeface="Arial" pitchFamily="34" charset="0"/>
            </a:rPr>
            <a:t>ТЕРРОРИЗМ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576063" y="2160250"/>
        <a:ext cx="3262139" cy="1893468"/>
      </dsp:txXfrm>
    </dsp:sp>
    <dsp:sp modelId="{CEF5EEB5-EDAF-4E92-A6A8-4A088F992803}">
      <dsp:nvSpPr>
        <dsp:cNvPr id="0" name=""/>
        <dsp:cNvSpPr/>
      </dsp:nvSpPr>
      <dsp:spPr>
        <a:xfrm rot="14347488">
          <a:off x="3628883" y="1503036"/>
          <a:ext cx="1936905" cy="71005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47F58C-7740-453A-94DF-14F70AA22F74}">
      <dsp:nvSpPr>
        <dsp:cNvPr id="0" name=""/>
        <dsp:cNvSpPr/>
      </dsp:nvSpPr>
      <dsp:spPr>
        <a:xfrm>
          <a:off x="2304257" y="80116"/>
          <a:ext cx="3592194" cy="1893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ЭКСТРЕМИЗМ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2304257" y="80116"/>
        <a:ext cx="3592194" cy="1893468"/>
      </dsp:txXfrm>
    </dsp:sp>
    <dsp:sp modelId="{9FD0BFF7-664D-4200-A459-76118FC9D600}">
      <dsp:nvSpPr>
        <dsp:cNvPr id="0" name=""/>
        <dsp:cNvSpPr/>
      </dsp:nvSpPr>
      <dsp:spPr>
        <a:xfrm rot="18258576">
          <a:off x="6111992" y="1522036"/>
          <a:ext cx="2058618" cy="71005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3F7AFA-AA95-421B-84EB-07F8D0EF6678}">
      <dsp:nvSpPr>
        <dsp:cNvPr id="0" name=""/>
        <dsp:cNvSpPr/>
      </dsp:nvSpPr>
      <dsp:spPr>
        <a:xfrm>
          <a:off x="6009921" y="80113"/>
          <a:ext cx="3423131" cy="1893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РЕГИОНАЛЬНЫЕ КОНФЛИКТЫ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6009921" y="80113"/>
        <a:ext cx="3423131" cy="1893468"/>
      </dsp:txXfrm>
    </dsp:sp>
    <dsp:sp modelId="{F8B635A1-E21E-4179-95EE-CEF92F0E8F61}">
      <dsp:nvSpPr>
        <dsp:cNvPr id="0" name=""/>
        <dsp:cNvSpPr/>
      </dsp:nvSpPr>
      <dsp:spPr>
        <a:xfrm rot="20841129">
          <a:off x="7112415" y="2938617"/>
          <a:ext cx="2362886" cy="71005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556D29-672C-4D2C-ACBF-AB562438D0D1}">
      <dsp:nvSpPr>
        <dsp:cNvPr id="0" name=""/>
        <dsp:cNvSpPr/>
      </dsp:nvSpPr>
      <dsp:spPr>
        <a:xfrm>
          <a:off x="7733114" y="2088221"/>
          <a:ext cx="3427036" cy="18934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ЭКОЛОГИЧЕСКИЕ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ПРОБЛЕМЫ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7733114" y="2088221"/>
        <a:ext cx="3427036" cy="18934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1CE2F8-E67C-4BB2-8B7A-0153E465E37B}">
      <dsp:nvSpPr>
        <dsp:cNvPr id="0" name=""/>
        <dsp:cNvSpPr/>
      </dsp:nvSpPr>
      <dsp:spPr>
        <a:xfrm>
          <a:off x="68821" y="62110"/>
          <a:ext cx="11524466" cy="7662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latin typeface="Arial" pitchFamily="34" charset="0"/>
            <a:cs typeface="Arial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СЕГОДНЯ СУЩЕСТВУЮТ СИЛЫ, УГРОЖАЮЩИЕ БЕЗОПАСНОСТИ ЧЕЛОВЕЧЕСТВА</a:t>
          </a:r>
          <a:r>
            <a:rPr lang="ru-RU" sz="3200" b="1" kern="1200" dirty="0" smtClean="0">
              <a:latin typeface="Arial" pitchFamily="34" charset="0"/>
              <a:cs typeface="Arial" pitchFamily="34" charset="0"/>
            </a:rPr>
            <a:t/>
          </a:r>
          <a:br>
            <a:rPr lang="ru-RU" sz="3200" b="1" kern="1200" dirty="0" smtClean="0">
              <a:latin typeface="Arial" pitchFamily="34" charset="0"/>
              <a:cs typeface="Arial" pitchFamily="34" charset="0"/>
            </a:rPr>
          </a:br>
          <a:endParaRPr lang="ru-RU" sz="3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8821" y="62110"/>
        <a:ext cx="11524466" cy="766285"/>
      </dsp:txXfrm>
    </dsp:sp>
    <dsp:sp modelId="{261EA25F-C933-4C09-B661-2E3993E0CA6F}">
      <dsp:nvSpPr>
        <dsp:cNvPr id="0" name=""/>
        <dsp:cNvSpPr/>
      </dsp:nvSpPr>
      <dsp:spPr>
        <a:xfrm rot="5641662">
          <a:off x="5708100" y="786384"/>
          <a:ext cx="175515" cy="31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 rot="5641662">
        <a:off x="5708100" y="786384"/>
        <a:ext cx="175515" cy="317466"/>
      </dsp:txXfrm>
    </dsp:sp>
    <dsp:sp modelId="{DF9D484D-30C5-431E-8A5E-D67BA2C9E47C}">
      <dsp:nvSpPr>
        <dsp:cNvPr id="0" name=""/>
        <dsp:cNvSpPr/>
      </dsp:nvSpPr>
      <dsp:spPr>
        <a:xfrm>
          <a:off x="0" y="1061839"/>
          <a:ext cx="11524466" cy="7216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КОНФЛИКТАМ, ТЕРРОРИЗМУ, ЭКСТРЕМИЗМУ МОЛОДЕЖЬ ГОВОРИТ «НЕТ»;</a:t>
          </a:r>
          <a:endParaRPr lang="ru-RU" sz="28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061839"/>
        <a:ext cx="11524466" cy="721649"/>
      </dsp:txXfrm>
    </dsp:sp>
    <dsp:sp modelId="{8300CE63-0666-44C2-AA28-E384327E64EF}">
      <dsp:nvSpPr>
        <dsp:cNvPr id="0" name=""/>
        <dsp:cNvSpPr/>
      </dsp:nvSpPr>
      <dsp:spPr>
        <a:xfrm rot="5285861">
          <a:off x="5674497" y="1763797"/>
          <a:ext cx="208676" cy="31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Times New Roman" pitchFamily="18" charset="0"/>
            <a:cs typeface="Times New Roman" pitchFamily="18" charset="0"/>
          </a:endParaRPr>
        </a:p>
      </dsp:txBody>
      <dsp:txXfrm rot="5285861">
        <a:off x="5674497" y="1763797"/>
        <a:ext cx="208676" cy="317466"/>
      </dsp:txXfrm>
    </dsp:sp>
    <dsp:sp modelId="{8E1D4860-5829-40AA-B020-A81A04F01606}">
      <dsp:nvSpPr>
        <dsp:cNvPr id="0" name=""/>
        <dsp:cNvSpPr/>
      </dsp:nvSpPr>
      <dsp:spPr>
        <a:xfrm>
          <a:off x="0" y="2061571"/>
          <a:ext cx="11593287" cy="7942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В ГОСУДАРСТВЕ ДОЛЖНА БЫТЬ СИСТЕМА БОРЬБЫ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С ТЕРРОРИЗМОМ, ЭКСТРЕМИЗМОМ</a:t>
          </a: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;</a:t>
          </a:r>
          <a:endParaRPr lang="ru-RU" sz="3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2061571"/>
        <a:ext cx="11593287" cy="794264"/>
      </dsp:txXfrm>
    </dsp:sp>
    <dsp:sp modelId="{22057918-E3D8-436B-9D76-22E1FA6DB9E8}">
      <dsp:nvSpPr>
        <dsp:cNvPr id="0" name=""/>
        <dsp:cNvSpPr/>
      </dsp:nvSpPr>
      <dsp:spPr>
        <a:xfrm rot="5400000">
          <a:off x="5672733" y="2862318"/>
          <a:ext cx="247821" cy="31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5400000">
        <a:off x="5672733" y="2862318"/>
        <a:ext cx="247821" cy="317466"/>
      </dsp:txXfrm>
    </dsp:sp>
    <dsp:sp modelId="{0BB82512-463B-4E54-8478-98C7AC28CD07}">
      <dsp:nvSpPr>
        <dsp:cNvPr id="0" name=""/>
        <dsp:cNvSpPr/>
      </dsp:nvSpPr>
      <dsp:spPr>
        <a:xfrm>
          <a:off x="0" y="3186265"/>
          <a:ext cx="11593287" cy="7880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latin typeface="Arial" pitchFamily="34" charset="0"/>
            <a:cs typeface="Arial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НЕОБХОДИМО УЧИТЬСЯ ПРАВИЛАМ ПОВЕДЕНИЯ ПРИ УГРОЗЕ И ПРОВЕДЕНИИ ТЕРРОРИСТИЧЕСКОГО АКТА</a:t>
          </a: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;</a:t>
          </a:r>
          <a:r>
            <a:rPr lang="ru-RU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800" kern="1200" dirty="0" smtClean="0"/>
            <a:t/>
          </a:r>
          <a:br>
            <a:rPr lang="ru-RU" sz="2800" kern="1200" dirty="0" smtClean="0"/>
          </a:br>
          <a:endParaRPr lang="ru-RU" sz="2400" b="1" i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3186265"/>
        <a:ext cx="11593287" cy="788091"/>
      </dsp:txXfrm>
    </dsp:sp>
    <dsp:sp modelId="{829751FA-5F82-4DEA-9A7C-E68800A610D4}">
      <dsp:nvSpPr>
        <dsp:cNvPr id="0" name=""/>
        <dsp:cNvSpPr/>
      </dsp:nvSpPr>
      <dsp:spPr>
        <a:xfrm rot="5400000">
          <a:off x="5604946" y="4071221"/>
          <a:ext cx="383395" cy="31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5604946" y="4071221"/>
        <a:ext cx="383395" cy="317466"/>
      </dsp:txXfrm>
    </dsp:sp>
    <dsp:sp modelId="{EE9F6481-FF01-4BA4-8B38-DDB98608C279}">
      <dsp:nvSpPr>
        <dsp:cNvPr id="0" name=""/>
        <dsp:cNvSpPr/>
      </dsp:nvSpPr>
      <dsp:spPr>
        <a:xfrm>
          <a:off x="0" y="4485551"/>
          <a:ext cx="11593287" cy="13891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ПСИХОЛОГИЧЕСКИ БЫТЬ ГОТОВЫМ К ДЕЙСТВИЯМ В ОПАСНЫХ И ЭКСТРЕМАЛЬНЫХ СИТУАЦИЯХ (УСТАНОВКА НА ВЫЖИВАНИЕ)</a:t>
          </a:r>
          <a:r>
            <a:rPr lang="ru-RU" sz="2800" b="1" kern="1200" dirty="0" smtClean="0">
              <a:effectLst/>
              <a:latin typeface="Arial" pitchFamily="34" charset="0"/>
              <a:cs typeface="Arial" pitchFamily="34" charset="0"/>
            </a:rPr>
            <a:t>.</a:t>
          </a:r>
          <a:endParaRPr lang="ru-RU" sz="2400" b="1" i="0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0" y="4485551"/>
        <a:ext cx="11593287" cy="1389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12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33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33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5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6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6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6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8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625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0158569-101D-4369-A1D8-7369AF872B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197947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3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3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4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4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bigpicture.ru/wp-content/uploads/2011/09/4131.jpg" TargetMode="External"/><Relationship Id="rId7" Type="http://schemas.openxmlformats.org/officeDocument/2006/relationships/image" Target="http://kp.ru/f/4/image/23/21/452123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http://bigpicture.ru/wp-content/uploads/2010/02/1026-990x742.jpg" TargetMode="Externa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gudok.ru/upload/iblock/eab/395376_PREVIEW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hyperlink" Target="http://smajliki.ru/smilie-505439943.html" TargetMode="Externa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smajliki.ru/smilie-505439943.html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4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411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127448" y="2780928"/>
            <a:ext cx="6408712" cy="3610639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«УГРОЗА МИРОВОЙ БЕЗОПАСНОСТИ»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(1-урок)</a:t>
            </a: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61963"/>
            <a:ext cx="1276349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767122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ctr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8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84432" y="1176284"/>
            <a:ext cx="1143000" cy="452516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79376" y="2780928"/>
            <a:ext cx="576064" cy="31683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http://i219.photobucket.com/albums/cc188/tezelturk/01-beslan-school-hostage-cris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6" y="3212976"/>
            <a:ext cx="4253085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363" y="1412790"/>
            <a:ext cx="6264695" cy="4832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Однако во время Великой французской революции слово «Терроризм» превратилось  в синоним преступника. Синонимами слова «террор» (лат. </a:t>
            </a:r>
            <a:r>
              <a:rPr lang="la-Latn" sz="3200" b="1" i="1" dirty="0" smtClean="0">
                <a:latin typeface="Arial" pitchFamily="34" charset="0"/>
                <a:cs typeface="Arial" pitchFamily="34" charset="0"/>
              </a:rPr>
              <a:t>terror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 - страх, ужас) являются слова «насилие», «запугивание», «устрашение».</a:t>
            </a:r>
          </a:p>
          <a:p>
            <a:pPr algn="ctr"/>
            <a:endParaRPr lang="ru-RU" sz="2000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ds04.infourok.ru/uploads/ex/12f3/001066a2-56107719/img2.jpg"/>
          <p:cNvPicPr>
            <a:picLocks noChangeAspect="1" noChangeArrowheads="1"/>
          </p:cNvPicPr>
          <p:nvPr/>
        </p:nvPicPr>
        <p:blipFill>
          <a:blip r:embed="rId2" cstate="print"/>
          <a:srcRect l="21656" t="35000" r="16001" b="9001"/>
          <a:stretch>
            <a:fillRect/>
          </a:stretch>
        </p:blipFill>
        <p:spPr bwMode="auto">
          <a:xfrm>
            <a:off x="6672064" y="1916832"/>
            <a:ext cx="4896544" cy="3733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729936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4" y="3501008"/>
            <a:ext cx="11881320" cy="30243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Международные террористические силы осуществляют такие страшные преступления, как покушение на жизнь человека, взятие в заложники людей, похищение  руководителей государств, послов, подрыв зданий международных организаций, аэропортов и вокзалов, угон самолётов.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908720"/>
            <a:ext cx="1159328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Начиная с конца XX века международный терроризм стал приносить человечеству большие беды.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Documents and Settings\Admin\Мои документы\Мои рисунки\Терр.акт\36fdb1a35cd2f54f95cf2119fb5bc7ed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6" y="2132856"/>
            <a:ext cx="1345895" cy="1276280"/>
          </a:xfrm>
          <a:prstGeom prst="rect">
            <a:avLst/>
          </a:prstGeom>
          <a:noFill/>
        </p:spPr>
      </p:pic>
      <p:pic>
        <p:nvPicPr>
          <p:cNvPr id="9" name="Picture 2" descr="http://hippt.net/u/storage/ppt_21142/1495a-1406451782-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9615"/>
          <a:stretch>
            <a:fillRect/>
          </a:stretch>
        </p:blipFill>
        <p:spPr bwMode="auto">
          <a:xfrm>
            <a:off x="2063552" y="2132856"/>
            <a:ext cx="1560173" cy="1280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Documents and Settings\Буреполом\Рабочий стол\Мои рисунки\Теракт\f_181032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760" y="2132856"/>
            <a:ext cx="1759723" cy="1292371"/>
          </a:xfrm>
          <a:prstGeom prst="rect">
            <a:avLst/>
          </a:prstGeom>
          <a:noFill/>
        </p:spPr>
      </p:pic>
      <p:pic>
        <p:nvPicPr>
          <p:cNvPr id="11" name="Picture 2" descr="http://itd0.mycdn.me/image?id=848813426492&amp;t=20&amp;plc=WEB&amp;tkn=*9pxw-mhg4dSk9RhHw0awqu87Nz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992" y="2132856"/>
            <a:ext cx="1726810" cy="1247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Документы и фотографии\Мои рисунки\11сентября\30206_2007090110223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132856"/>
            <a:ext cx="1535832" cy="129589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0416" y="2132856"/>
            <a:ext cx="1656184" cy="128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055440" y="1124774"/>
            <a:ext cx="10225136" cy="943213"/>
          </a:xfrm>
          <a:prstGeom prst="downArrowCallout">
            <a:avLst>
              <a:gd name="adj1" fmla="val 35526"/>
              <a:gd name="adj2" fmla="val 35526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Три стороны конфликта террористической акции: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1487488" y="2420888"/>
            <a:ext cx="9145016" cy="6096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те, кто совершает теракт (террористы);</a:t>
            </a:r>
            <a:endParaRPr lang="ru-RU" altLang="ru-RU" sz="2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5952005" y="3212976"/>
            <a:ext cx="301943" cy="381000"/>
          </a:xfrm>
          <a:prstGeom prst="downArrow">
            <a:avLst>
              <a:gd name="adj1" fmla="val 50000"/>
              <a:gd name="adj2" fmla="val 41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1415480" y="3645024"/>
            <a:ext cx="9073008" cy="6096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непосредственные жертвы акции;</a:t>
            </a:r>
            <a:endParaRPr lang="ru-RU" altLang="ru-RU" sz="32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5879997" y="4365104"/>
            <a:ext cx="301943" cy="381000"/>
          </a:xfrm>
          <a:prstGeom prst="downArrow">
            <a:avLst>
              <a:gd name="adj1" fmla="val 50000"/>
              <a:gd name="adj2" fmla="val 4166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1415480" y="4941168"/>
            <a:ext cx="9001000" cy="936104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те, кого хотят запугать и заставить вести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себя определённым образом.</a:t>
            </a:r>
            <a:endParaRPr lang="ru-RU" altLang="ru-RU" sz="32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/>
      <p:bldP spid="10" grpId="0" animBg="1" autoUpdateAnimBg="0"/>
      <p:bldP spid="11" grpId="0" animBg="1"/>
      <p:bldP spid="1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5360" y="980728"/>
            <a:ext cx="11305256" cy="1512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1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4100" b="1" dirty="0">
                <a:latin typeface="Arial" pitchFamily="34" charset="0"/>
                <a:cs typeface="Arial" pitchFamily="34" charset="0"/>
              </a:rPr>
              <a:t>рубежах </a:t>
            </a:r>
            <a:r>
              <a:rPr lang="ru-RU" sz="4100" b="1" dirty="0" smtClean="0">
                <a:latin typeface="Arial" pitchFamily="34" charset="0"/>
                <a:cs typeface="Arial" pitchFamily="34" charset="0"/>
              </a:rPr>
              <a:t>XX-XXI </a:t>
            </a:r>
            <a:r>
              <a:rPr lang="ru-RU" sz="4100" b="1" dirty="0">
                <a:latin typeface="Arial" pitchFamily="34" charset="0"/>
                <a:cs typeface="Arial" pitchFamily="34" charset="0"/>
              </a:rPr>
              <a:t>веков </a:t>
            </a:r>
            <a:r>
              <a:rPr lang="en-US" sz="41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100" b="1" dirty="0" smtClean="0">
                <a:latin typeface="Arial" pitchFamily="34" charset="0"/>
                <a:cs typeface="Arial" pitchFamily="34" charset="0"/>
              </a:rPr>
              <a:t>международный </a:t>
            </a:r>
            <a:r>
              <a:rPr lang="ru-RU" sz="4100" b="1" dirty="0">
                <a:latin typeface="Arial" pitchFamily="34" charset="0"/>
                <a:cs typeface="Arial" pitchFamily="34" charset="0"/>
              </a:rPr>
              <a:t>терроризм стал приносить человечеству большие беды</a:t>
            </a:r>
            <a:r>
              <a:rPr lang="ru-RU" sz="41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1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Picture 7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9" y="2708924"/>
            <a:ext cx="3637932" cy="212411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обруш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708924"/>
            <a:ext cx="3456384" cy="215989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g3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708920"/>
            <a:ext cx="3960440" cy="217735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360" y="5373216"/>
            <a:ext cx="11233248" cy="1077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Террористическая акция  рассчитана на то, чтобы посеять страх  и создать угрозу населению. 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77288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839432" y="764704"/>
            <a:ext cx="10657183" cy="503238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ПРЕСТУПЛЕНИЯ ТЕРРОРИЗМА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39416" y="1628800"/>
            <a:ext cx="3456517" cy="4318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ерроризм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67408" y="2708920"/>
            <a:ext cx="3456517" cy="4318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терроризм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39416" y="3789040"/>
            <a:ext cx="3456517" cy="4318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терроризм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95400" y="5085184"/>
            <a:ext cx="3456517" cy="4318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терроризм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95400" y="6093296"/>
            <a:ext cx="3456517" cy="4318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терроризм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4857751" y="1928813"/>
            <a:ext cx="2476500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320152" y="1412776"/>
            <a:ext cx="4138345" cy="79208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покушение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на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жизнь человека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7320152" y="2492896"/>
            <a:ext cx="4138345" cy="79808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взятие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заложники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людей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7320152" y="3573016"/>
            <a:ext cx="4138345" cy="84671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похищение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руководителей 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7320136" y="4725144"/>
            <a:ext cx="4138344" cy="86490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одрыв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зданий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7320136" y="5805264"/>
            <a:ext cx="4138344" cy="864096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угон </a:t>
            </a:r>
          </a:p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самолётов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4799856" y="3429000"/>
            <a:ext cx="2208245" cy="11327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bject 2"/>
          <p:cNvSpPr>
            <a:spLocks/>
          </p:cNvSpPr>
          <p:nvPr/>
        </p:nvSpPr>
        <p:spPr bwMode="auto">
          <a:xfrm>
            <a:off x="0" y="3739"/>
            <a:ext cx="12192000" cy="68898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595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392" y="908742"/>
            <a:ext cx="10972800" cy="15845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 eaLnBrk="1" hangingPunct="1">
              <a:buNone/>
              <a:defRPr/>
            </a:pPr>
            <a:r>
              <a:rPr lang="ru-RU" dirty="0" smtClean="0"/>
              <a:t>	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Взрыв в Нью-Йорке Всемирного торгового центра 11 сентября 2001 года унёс жизни   5 417 человек из 90 стран.</a:t>
            </a:r>
          </a:p>
        </p:txBody>
      </p:sp>
      <p:pic>
        <p:nvPicPr>
          <p:cNvPr id="14339" name="Picture 4" descr="Фото терактов 11 сентября 2001 года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636912"/>
            <a:ext cx="4896544" cy="2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1026 990x742 Новый взгляд на события 11 сентября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08" y="4653136"/>
            <a:ext cx="7968885" cy="194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Мемориал на месте, где стояли башни-близнецы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23" y="2708928"/>
            <a:ext cx="5327551" cy="194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31610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4" y="908720"/>
            <a:ext cx="11856640" cy="550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 	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Ребята! А кто такие террористы? Это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злые и хитрые люди, хотя внешне они могут выглядеть вполне обычно. Выделить их из толпы очень непросто. Террористам не важно, против кого они совершают свои преступления.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 Им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все равно, кого убивать - детей, взрослых, стариков. При этом они могут говорить много красивых слов, выдвигать гневные требования, пытаться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внушать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всем нам, что они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делают благородное и доброе                                                           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дело.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Себя преступниками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они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не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считают.</a:t>
            </a:r>
          </a:p>
        </p:txBody>
      </p:sp>
      <p:pic>
        <p:nvPicPr>
          <p:cNvPr id="3" name="Picture 6" descr="img3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90" y="4005083"/>
            <a:ext cx="4632516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693166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1124744"/>
            <a:ext cx="10972800" cy="1440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dirty="0" smtClean="0"/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  последние 10 лет совершено 6 500 актов международного терроризма.</a:t>
            </a:r>
          </a:p>
        </p:txBody>
      </p:sp>
      <p:pic>
        <p:nvPicPr>
          <p:cNvPr id="8196" name="Picture 5" descr="http://www.gudok.ru/upload/iblock/eab/395376_PREVIEW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284984"/>
            <a:ext cx="32651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7_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776" y="2924944"/>
            <a:ext cx="3701709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208" y="3429000"/>
            <a:ext cx="3635896" cy="288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587973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3352" y="1124751"/>
            <a:ext cx="11715832" cy="21236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Бояться терроризма нельзя, потому что жизнь под страхом очень тяжела и именно этого добиваются террористы, но нужно быть в любой ситуации бдительным и осторожным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1" descr="http://privacyandterrorism.org/templates/terror/img/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3789040"/>
            <a:ext cx="11640616" cy="2644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06288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Pictures\slide_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24" t="25355" r="14918" b="9508"/>
          <a:stretch/>
        </p:blipFill>
        <p:spPr bwMode="auto">
          <a:xfrm>
            <a:off x="623392" y="1988840"/>
            <a:ext cx="10945216" cy="4539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95600" y="105274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ЧЕМ ДУМАЕТ ЭТОТ РЕБЕНОК?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6230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07368" y="980748"/>
            <a:ext cx="11305256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СИЛЫ, УГРОЖАЮЩИЕ БЕЗОПАСНОСТИ ЧЕЛОВЕЧЕСТВА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07395" y="2780931"/>
            <a:ext cx="1123324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РЕГИОНАЛЬНЫЕ КОНФЛИКТЫ И ИХ ОПАСНОСТЬ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07368" y="4581148"/>
            <a:ext cx="11161240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МЕЖДУНАРОДНЫЙ ТЕРРОРИЗМ И РЕЛИГИОЗНЫЙ ЭКСТРЕМИЗМ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1196757"/>
            <a:ext cx="11430080" cy="51398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•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Теракты, военные конфликты – почему это стало реальностью нашего времени?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•      Чего не хватает людям сегодня, что должно измениться в мире?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•      Есть ли надежда, что человечество будет жить без потрясений и конфликтов?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/>
          </a:p>
          <a:p>
            <a:pPr algn="ctr"/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НАМ ВСЕМ СТОИТ ЗАДУМАТЬСЯ НАД ЭТИМИ ВОПРОСАМИ И СКАЗАТЬ…</a:t>
            </a:r>
            <a:endParaRPr lang="ru-RU" dirty="0" smtClean="0"/>
          </a:p>
        </p:txBody>
      </p:sp>
      <p:pic>
        <p:nvPicPr>
          <p:cNvPr id="3" name="Рисунок 4" descr="http://privacyandterrorism.org/templates/terror/img/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5" y="4149080"/>
            <a:ext cx="6019603" cy="1101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672064" y="5805264"/>
            <a:ext cx="446449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«Терроризму нет!»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464474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908720"/>
            <a:ext cx="6768752" cy="58169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/>
              <a:t> </a:t>
            </a:r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мирно спим,</a:t>
            </a:r>
          </a:p>
          <a:p>
            <a:pPr algn="ctr"/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кто-то замышляет зло.</a:t>
            </a:r>
          </a:p>
          <a:p>
            <a:pPr algn="ctr"/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видим сны,</a:t>
            </a:r>
          </a:p>
          <a:p>
            <a:pPr algn="ctr"/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террорист готов уже давно</a:t>
            </a: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со взрывчаткой</a:t>
            </a:r>
          </a:p>
          <a:p>
            <a:pPr algn="ctr"/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Пробирается тайком,</a:t>
            </a:r>
          </a:p>
          <a:p>
            <a:pPr algn="ctr"/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несчастье</a:t>
            </a:r>
          </a:p>
          <a:p>
            <a:pPr algn="ctr"/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Принести в твой дом</a:t>
            </a: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если я и ты, и мы</a:t>
            </a:r>
          </a:p>
          <a:p>
            <a:pPr algn="ctr"/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Всегда будем внимательны,</a:t>
            </a:r>
          </a:p>
          <a:p>
            <a:pPr algn="ctr"/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сможет террорист пройти,</a:t>
            </a:r>
          </a:p>
          <a:p>
            <a:pPr algn="ctr"/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 смерть с собою принести</a:t>
            </a:r>
            <a:r>
              <a:rPr lang="ru-RU" sz="3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www.culture.ru/storage/images/61489c338c09d349f851da4c559477bc/daf1b1eac20dec2262fb3ff850aef5f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1984" y="2060848"/>
            <a:ext cx="4780680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449354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376" y="1052736"/>
            <a:ext cx="10972800" cy="1296144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Любая война заканчивается миром. И чем быстрее он наступит, тем меньше горя будет вокруг нас.</a:t>
            </a:r>
          </a:p>
        </p:txBody>
      </p:sp>
      <p:pic>
        <p:nvPicPr>
          <p:cNvPr id="19460" name="Picture 6" descr="Рисунок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817" y="2852743"/>
            <a:ext cx="3901016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Наталья\Pictures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790" y="2852743"/>
            <a:ext cx="3504049" cy="2276475"/>
          </a:xfrm>
          <a:prstGeom prst="rect">
            <a:avLst/>
          </a:prstGeom>
          <a:noFill/>
        </p:spPr>
      </p:pic>
      <p:pic>
        <p:nvPicPr>
          <p:cNvPr id="1026" name="Picture 2" descr="C:\Users\Acer\Pictures\ygrpz6jlhe85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2852743"/>
            <a:ext cx="3552395" cy="219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Pictures\img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91" y="4581128"/>
            <a:ext cx="2794000" cy="2095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Acer\Pictures\slide_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66" t="642" r="13332" b="43803"/>
          <a:stretch/>
        </p:blipFill>
        <p:spPr bwMode="auto">
          <a:xfrm>
            <a:off x="1391480" y="4725148"/>
            <a:ext cx="3216357" cy="1951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0736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435" y="224274"/>
            <a:ext cx="100811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сегодня здесь, родные,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желаю вам одно,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в мире мирно жили,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Терроризм искоренили,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счастливо росли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матери Земли.</a:t>
            </a:r>
          </a:p>
        </p:txBody>
      </p:sp>
      <p:pic>
        <p:nvPicPr>
          <p:cNvPr id="3" name="Рисунок 2" descr="ÐÐ»Ð°ÑÑÐ½ÑÐ¹ ÑÐ°Ñ "/>
          <p:cNvPicPr/>
          <p:nvPr/>
        </p:nvPicPr>
        <p:blipFill rotWithShape="1">
          <a:blip r:embed="rId2" cstate="print"/>
          <a:srcRect t="15537"/>
          <a:stretch/>
        </p:blipFill>
        <p:spPr bwMode="auto">
          <a:xfrm>
            <a:off x="623368" y="4005067"/>
            <a:ext cx="11184929" cy="261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8741994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ЭКСТРЕМИЗМ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336" y="980728"/>
            <a:ext cx="11737304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конце XX века усилился и религиозный экстремизм.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1344" y="5085184"/>
            <a:ext cx="11737304" cy="1440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Экстремизм – это ставка на достижение цели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ч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резвычайными мерами – шантажом, прямым насилием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ли терроризированием.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ruzaregion.ru/fotosnews/18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128" y="1700808"/>
            <a:ext cx="4695707" cy="3196198"/>
          </a:xfrm>
          <a:prstGeom prst="rect">
            <a:avLst/>
          </a:prstGeom>
          <a:noFill/>
        </p:spPr>
      </p:pic>
      <p:pic>
        <p:nvPicPr>
          <p:cNvPr id="9" name="Picture 12" descr="4c7ea225db6cd41e9d93604b0bb2d91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1700808"/>
            <a:ext cx="3752283" cy="310276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6" descr="563588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38901">
            <a:off x="4784759" y="2333784"/>
            <a:ext cx="2066930" cy="206693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6" descr="http://s5.rimg.info/ad96531231fb3597bff8d7ebb77d52fa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060848"/>
            <a:ext cx="1224136" cy="12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ЭКСТРЕМИЗМ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336" y="980728"/>
            <a:ext cx="11737304" cy="1008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кстремизм является порождением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религиозного догматизма.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1344" y="5085184"/>
            <a:ext cx="11737304" cy="1440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Религиозный догматизм (фундаментализм) - это борьба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 сохранение отживших, устаревших религиозных норм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и положений.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im0-tub-ru.yandex.net/i?id=81f65a0fda7fe5c2dce620f550ad48e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2132856"/>
            <a:ext cx="8856984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052736"/>
            <a:ext cx="11521280" cy="1656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Религиозные догматики в разных странах мира, в том числе и в Узбекистане, боролись за создание государства, управляемого религиозными законами.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ЭКСТРЕМИЗМ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www.podrobno.uz/upload/rk/fea/photo_2019-02-16_12-50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2852936"/>
            <a:ext cx="4823520" cy="3597543"/>
          </a:xfrm>
          <a:prstGeom prst="rect">
            <a:avLst/>
          </a:prstGeom>
          <a:noFill/>
        </p:spPr>
      </p:pic>
      <p:pic>
        <p:nvPicPr>
          <p:cNvPr id="5124" name="Picture 4" descr="https://mytashkent.uz/wp-content/uploads/2020/02/85241744_1306096362910974_855047316692375961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2924944"/>
            <a:ext cx="5217096" cy="34695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4581128"/>
            <a:ext cx="11521280" cy="20162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16 февраля 1999 года в Ташкенте ими было организовано покушение на Первого Президента Узбекистана Ислама Каримова. А в 2005 году они вновь дали о себе знать в городе Андижане.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ЭКСТРЕМИЗМ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б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196752"/>
            <a:ext cx="4968552" cy="3096344"/>
          </a:xfrm>
          <a:prstGeom prst="rect">
            <a:avLst/>
          </a:prstGeom>
          <a:noFill/>
        </p:spPr>
      </p:pic>
      <p:pic>
        <p:nvPicPr>
          <p:cNvPr id="4100" name="Picture 4" descr="В ночь на 13 мая 2005 года сторонники подсудимых бизнесменов совершили нападения на полицейские и военные посты в городе, освободили около 2 тыс. заключенных. Часть заключенных впоследствии приняла участие в захвате здания областной администр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6" y="1340768"/>
            <a:ext cx="4366940" cy="30067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052737"/>
            <a:ext cx="11521280" cy="23042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Однако народ Узбекистана отверг их притязания.</a:t>
            </a: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 результате планы фундаменталистов были сорваны. </a:t>
            </a:r>
            <a:r>
              <a:rPr lang="ru-RU" b="1" smtClean="0">
                <a:latin typeface="Arial" pitchFamily="34" charset="0"/>
                <a:cs typeface="Arial" pitchFamily="34" charset="0"/>
              </a:rPr>
              <a:t>К сожалению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 реакционные религиозные фанатики до сих пор не отказались от своих коварных целей.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ЭКСТРЕМИЗМ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www.podrobno.uz/upload/iblock/34a/photo_2019_02_16_12_50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3645024"/>
            <a:ext cx="3528392" cy="2680144"/>
          </a:xfrm>
          <a:prstGeom prst="rect">
            <a:avLst/>
          </a:prstGeom>
          <a:noFill/>
        </p:spPr>
      </p:pic>
      <p:pic>
        <p:nvPicPr>
          <p:cNvPr id="3076" name="Picture 4" descr="Для разгона митингующих была применена армия. Весь день на площади продолжались перестрелки, огонь велся с БТР и с крыш окрестных дом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3645024"/>
            <a:ext cx="3384376" cy="2733329"/>
          </a:xfrm>
          <a:prstGeom prst="rect">
            <a:avLst/>
          </a:prstGeom>
          <a:noFill/>
        </p:spPr>
      </p:pic>
      <p:pic>
        <p:nvPicPr>
          <p:cNvPr id="3078" name="Picture 6" descr="https://gdb.rferl.org/26214C2C-39C9-4036-8549-C00CF5BAF11F_w1024_q10_s.jpg"/>
          <p:cNvPicPr>
            <a:picLocks noChangeAspect="1" noChangeArrowheads="1"/>
          </p:cNvPicPr>
          <p:nvPr/>
        </p:nvPicPr>
        <p:blipFill>
          <a:blip r:embed="rId4" cstate="print"/>
          <a:srcRect b="6830"/>
          <a:stretch>
            <a:fillRect/>
          </a:stretch>
        </p:blipFill>
        <p:spPr bwMode="auto">
          <a:xfrm>
            <a:off x="7968208" y="3645024"/>
            <a:ext cx="3704927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ex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9856" y="1556792"/>
            <a:ext cx="3371829" cy="3528392"/>
          </a:xfrm>
          <a:prstGeom prst="rect">
            <a:avLst/>
          </a:prstGeom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МЫ ПРОТИВ ТЕРРОРА</a:t>
            </a:r>
            <a:endParaRPr lang="ru-RU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376" y="980728"/>
            <a:ext cx="11302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Дети и молодежь – против терроризма и экстремизма.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cmk.su/wp-content/uploads/2018/12/Rafikovapetrovsk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2264" y="1844824"/>
            <a:ext cx="3299366" cy="2160240"/>
          </a:xfrm>
          <a:prstGeom prst="rect">
            <a:avLst/>
          </a:prstGeom>
          <a:noFill/>
        </p:spPr>
      </p:pic>
      <p:pic>
        <p:nvPicPr>
          <p:cNvPr id="3076" name="Picture 4" descr="http://ou98.omsk.obr55.ru/files/2020/06/IMG-20171219-WA0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1" y="1844825"/>
            <a:ext cx="1946466" cy="2880320"/>
          </a:xfrm>
          <a:prstGeom prst="rect">
            <a:avLst/>
          </a:prstGeom>
          <a:noFill/>
        </p:spPr>
      </p:pic>
      <p:pic>
        <p:nvPicPr>
          <p:cNvPr id="3078" name="Picture 6" descr="https://uigps.ru/userfls/news/large/8506_fullsizerender-30-09-20-03-19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4272" y="4365104"/>
            <a:ext cx="3229021" cy="2088232"/>
          </a:xfrm>
          <a:prstGeom prst="rect">
            <a:avLst/>
          </a:prstGeom>
          <a:noFill/>
        </p:spPr>
      </p:pic>
      <p:pic>
        <p:nvPicPr>
          <p:cNvPr id="3080" name="Picture 8" descr="https://im0-tub-ru.yandex.net/i?id=99f15355d68cbc3ac5ae496ee934bde1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7608" y="1916832"/>
            <a:ext cx="1944216" cy="2808312"/>
          </a:xfrm>
          <a:prstGeom prst="rect">
            <a:avLst/>
          </a:prstGeom>
          <a:noFill/>
        </p:spPr>
      </p:pic>
      <p:pic>
        <p:nvPicPr>
          <p:cNvPr id="3084" name="Picture 12" descr="https://rsrc-evpatoriya.ru/wp-content/uploads/2018/05/P80518-14363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360" y="4869160"/>
            <a:ext cx="4248472" cy="1723270"/>
          </a:xfrm>
          <a:prstGeom prst="rect">
            <a:avLst/>
          </a:prstGeom>
          <a:noFill/>
        </p:spPr>
      </p:pic>
      <p:pic>
        <p:nvPicPr>
          <p:cNvPr id="3086" name="Picture 14" descr="https://img-fotki.yandex.ru/get/216168/248619660.1b/0_1c2f28_eae363ca_orig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1904" y="5079437"/>
            <a:ext cx="2667844" cy="15899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124744"/>
            <a:ext cx="6120680" cy="54726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Сегодня  мирному и благополучному существованию человечества больше всего угрожают региональные конфликты, международный терроризм, религиозный экстремизм, а также экологические проблемы, возникающие в результате неразумного отношения человека к природе.</a:t>
            </a:r>
          </a:p>
          <a:p>
            <a:pPr algn="ctr"/>
            <a:endParaRPr lang="ru-RU" dirty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УГРОЗЫ ЧЕЛОВЕЧЕСТВУ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s://ds04.infourok.ru/uploads/ex/09aa/001308f1-6f16e2d9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412776"/>
            <a:ext cx="5472608" cy="44231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63352" y="836712"/>
          <a:ext cx="11593288" cy="587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1" y="41"/>
            <a:ext cx="12177184" cy="7647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21CE2F8-E67C-4BB2-8B7A-0153E46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1EA25F-C933-4C09-B661-2E3993E0C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F9D484D-30C5-431E-8A5E-D67BA2C9E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300CE63-0666-44C2-AA28-E384327E6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1D4860-5829-40AA-B020-A81A04F01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E1D4860-5829-40AA-B020-A81A04F01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057918-E3D8-436B-9D76-22E1FA6DB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2057918-E3D8-436B-9D76-22E1FA6DB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0BB82512-463B-4E54-8478-98C7AC28C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829751FA-5F82-4DEA-9A7C-E68800A61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EE9F6481-FF01-4BA4-8B38-DDB98608C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17156"/>
            <a:ext cx="7439655" cy="645151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4000" dirty="0" smtClean="0"/>
              <a:t>  ЗАДАНИЯ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10897896" y="337288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335360" y="2564904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§49.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163 – 164.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151784" y="3212976"/>
            <a:ext cx="7272808" cy="1068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Нарисуйте рисунок на тему: «Нет терроризму!»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407368" y="4581128"/>
            <a:ext cx="11377264" cy="19303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Подумайте.  Мы сегодня говорили о террористах, людях очень жестоких. Но ведь когда - то они тоже были маленькими. Что же повлияло так на этих людей? Почему люди ожесточаются?  Как вы думаете? 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47929" y="119675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271464" y="134076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591944" y="141277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7" y="1340768"/>
            <a:ext cx="107723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1340768"/>
            <a:ext cx="1080120" cy="158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268760"/>
            <a:ext cx="6552728" cy="4824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 масштабах этих угроз и их последствиях Первый Президент Республики Узбекистан Ислам Каримов подробно излагал уже в 1997 году в своей книге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«Узбекистан на пороге XXI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века. Угрозы безопасности, условия и гарантии прогресса».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УГРОЗЫ ЧЕЛОВЕЧЕСТВУ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s://sun1-84.userapi.com/gy8v0w4qHdCiUb36lBcHn2Iaxvf0aM39pas3gw/LaDLYYyeS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908720"/>
            <a:ext cx="3364922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958746091"/>
              </p:ext>
            </p:extLst>
          </p:nvPr>
        </p:nvGraphicFramePr>
        <p:xfrm>
          <a:off x="263352" y="1052738"/>
          <a:ext cx="11665296" cy="510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УГРОЗЫ ЧЕЛОВЕЧЕСТВУ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01053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3352" y="1196752"/>
            <a:ext cx="11665296" cy="5199846"/>
            <a:chOff x="-38" y="0"/>
            <a:chExt cx="5760" cy="4754"/>
          </a:xfrm>
        </p:grpSpPr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49" y="0"/>
              <a:ext cx="513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ru-RU" sz="2000" b="1" dirty="0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1778"/>
              <a:ext cx="5760" cy="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335360" y="980728"/>
            <a:ext cx="1152128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Региональные конфликты - это взаимные противоречия, возникающие в той или иной части земного шара или гражданская война на территории какого-либо государства.</a:t>
            </a:r>
            <a:endParaRPr lang="ru-RU" sz="3200" b="1" dirty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РЕГИОНАЛЬНЫЕ КОНФЛИКТЫ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23890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0" name="Рисунок 6" descr="http://s5.rimg.info/ad96531231fb3597bff8d7ebb77d52fa.gif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8208" y="4221125"/>
            <a:ext cx="4081613" cy="1347811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1" name="Picture 15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057" y="980764"/>
            <a:ext cx="4825811" cy="3250355"/>
          </a:xfrm>
          <a:ln/>
        </p:spPr>
      </p:pic>
      <p:pic>
        <p:nvPicPr>
          <p:cNvPr id="34832" name="Рисунок 6" descr="http://s5.rimg.info/ad96531231fb3597bff8d7ebb77d52f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08" y="5156554"/>
            <a:ext cx="3913593" cy="12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63353" y="1196752"/>
            <a:ext cx="5544616" cy="53233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Яркий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пример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тому- что гражданская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война, 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соседнем с нами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Афганистане, продолжается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вот уже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35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лет. Там выросло целое поколение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   незнающее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, что такое мирная жизнь.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РЕГИОНАЛЬНЫЕ КОНФЛИКТЫ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4180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07368" y="2132856"/>
            <a:ext cx="11305256" cy="107721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Региональные конфликты, становятся угрозой для существующего мира в соседних государствах.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335360" y="3645028"/>
            <a:ext cx="11521280" cy="5847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Гражданская война порождает проблему беженцев. 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335360" y="4509154"/>
            <a:ext cx="11593288" cy="206210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Территории, втянутые в региональные конфликты способствуют росту оборота наркотических веществ, усилению международного терроризма, распространению  торговли оружием.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РЕГИОНАЛЬНЫЕ КОНФЛИКТЫ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91344" y="980728"/>
            <a:ext cx="11857317" cy="93610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Ctr="1">
            <a:noAutofit/>
          </a:bodyPr>
          <a:lstStyle/>
          <a:p>
            <a:pPr>
              <a:defRPr/>
            </a:pP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В чём угроза региональных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конфликтов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для мирного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существования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?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363" y="1124748"/>
            <a:ext cx="11593287" cy="18774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Историки утверждают, что терроризм царствует на Земле не менее двух тысяч лет.  Понятие «терроризм», «террорист», появилось во Франции в конце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XVIII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века.  </a:t>
            </a:r>
          </a:p>
          <a:p>
            <a:pPr algn="ctr"/>
            <a:endParaRPr lang="ru-RU" sz="2000" dirty="0"/>
          </a:p>
        </p:txBody>
      </p:sp>
      <p:pic>
        <p:nvPicPr>
          <p:cNvPr id="4" name="Picture 4" descr="http://www.nvgazeta.ru/pictdb/pict/1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155" y="3573016"/>
            <a:ext cx="4421839" cy="2453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http://image.tsn.ua/media/images2/294x221/Oct2011/383506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919" y="3573016"/>
            <a:ext cx="4607708" cy="241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73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29936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12554</TotalTime>
  <Words>745</Words>
  <Application>Microsoft Office PowerPoint</Application>
  <PresentationFormat>Произвольный</PresentationFormat>
  <Paragraphs>139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 В чём угроза региональных конфликтов  для мирного существования?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2529</cp:revision>
  <dcterms:created xsi:type="dcterms:W3CDTF">2020-04-27T10:05:42Z</dcterms:created>
  <dcterms:modified xsi:type="dcterms:W3CDTF">2021-03-18T03:37:46Z</dcterms:modified>
</cp:coreProperties>
</file>