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64" r:id="rId2"/>
    <p:sldId id="951" r:id="rId3"/>
    <p:sldId id="997" r:id="rId4"/>
    <p:sldId id="998" r:id="rId5"/>
    <p:sldId id="999" r:id="rId6"/>
    <p:sldId id="1000" r:id="rId7"/>
    <p:sldId id="1029" r:id="rId8"/>
    <p:sldId id="1001" r:id="rId9"/>
    <p:sldId id="1002" r:id="rId10"/>
    <p:sldId id="1031" r:id="rId11"/>
    <p:sldId id="1003" r:id="rId12"/>
    <p:sldId id="1004" r:id="rId13"/>
    <p:sldId id="1005" r:id="rId14"/>
    <p:sldId id="1006" r:id="rId15"/>
    <p:sldId id="1007" r:id="rId16"/>
    <p:sldId id="1008" r:id="rId17"/>
    <p:sldId id="1009" r:id="rId18"/>
    <p:sldId id="1010" r:id="rId19"/>
    <p:sldId id="1011" r:id="rId20"/>
    <p:sldId id="1012" r:id="rId21"/>
    <p:sldId id="1013" r:id="rId22"/>
    <p:sldId id="1014" r:id="rId23"/>
    <p:sldId id="1033" r:id="rId24"/>
    <p:sldId id="1034" r:id="rId25"/>
    <p:sldId id="1032" r:id="rId26"/>
    <p:sldId id="996" r:id="rId27"/>
  </p:sldIdLst>
  <p:sldSz cx="12192000" cy="6858000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dirty="0" smtClean="0">
              <a:latin typeface="Arial" pitchFamily="34" charset="0"/>
              <a:cs typeface="Arial" pitchFamily="34" charset="0"/>
            </a:rPr>
            <a:t>УЗБЕКИ – ВЕЛИКОДУШНЫЙ НАРОД.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i="0" dirty="0" smtClean="0">
              <a:latin typeface="Arial" pitchFamily="34" charset="0"/>
              <a:cs typeface="Arial" pitchFamily="34" charset="0"/>
            </a:rPr>
            <a:t>26 МАЯ 1982 ГОДА В ТАШКЕНТЕ НА ПЛОЩАДИ, ПОЛУЧИВШЕЙ НАЗВАНИЕ «ДРУЖБЫ НАРОДОВ», БЫЛ УСТАНОВЛЕН ПАМЯТНИК СЕМЬЕ ШОМАХМУДОВЫХ - МОНУМЕНТ ДРУЖБЫ НАРОДОВ</a:t>
          </a:r>
          <a:r>
            <a:rPr lang="ru-RU" sz="3000" b="1" dirty="0" smtClean="0">
              <a:latin typeface="Arial" pitchFamily="34" charset="0"/>
              <a:cs typeface="Arial" pitchFamily="34" charset="0"/>
            </a:rPr>
            <a:t>.</a:t>
          </a:r>
          <a:endParaRPr lang="ru-RU" sz="3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B02CF0-0E84-45E8-A08E-BB067ADA59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i="0" dirty="0" smtClean="0">
              <a:latin typeface="Arial" pitchFamily="34" charset="0"/>
              <a:cs typeface="Arial" pitchFamily="34" charset="0"/>
            </a:rPr>
            <a:t>ПАМЯТНИК -СИМВОЛ СПЛОЧЕННОСТИ МНОГОНАЦИОНАЛЬНОГО НАРОДА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CC9781-C71E-48C6-938B-3B6525B0B9D9}" type="par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539D8D-ADD8-4A64-A233-398A574C1AE0}" type="sib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75C3A-57CD-4AD3-B5CD-0B3B753DCE4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000" b="1" i="0" dirty="0" smtClean="0"/>
            <a:t>ПРИМЕРУ ШОМАХМУДОВА И ЕГО ЖЕНЫ ПОСЛЕДОВАЛИ ТОГДА МНОГИЕ ЖИТЕЛИ УЗБЕКИСТАНА, КУДА В ГОДЫ ВОЙНЫ ЭВАКУИРОВАЛИ СВЫШЕ 200 ТЫСЯЧ ДЕТЕЙ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31C8313-E993-4C52-9014-3218BDC4C81E}" type="par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7E395E-3AEA-4979-8F8C-AC6C319140E1}" type="sib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4" custScaleX="404529" custScaleY="83314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4" custScaleX="416198" custScaleY="232125" custLinFactNeighborX="1458" custLinFactNeighborY="11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BB82512-463B-4E54-8478-98C7AC28CD07}" type="pres">
      <dgm:prSet presAssocID="{E0B02CF0-0E84-45E8-A08E-BB067ADA59EA}" presName="node" presStyleLbl="node1" presStyleIdx="2" presStyleCnt="4" custScaleX="416198" custLinFactNeighborX="5940" custLinFactNeighborY="-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51FA-5F82-4DEA-9A7C-E68800A610D4}" type="pres">
      <dgm:prSet presAssocID="{50539D8D-ADD8-4A64-A233-398A574C1AE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D3EA092-AFC6-4606-A102-F3B1B2C17374}" type="pres">
      <dgm:prSet presAssocID="{50539D8D-ADD8-4A64-A233-398A574C1AE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E9F6481-FF01-4BA4-8B38-DDB98608C279}" type="pres">
      <dgm:prSet presAssocID="{F2F75C3A-57CD-4AD3-B5CD-0B3B753DCE42}" presName="node" presStyleLbl="node1" presStyleIdx="3" presStyleCnt="4" custScaleX="404529" custScaleY="144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4A14F-9379-47CF-9CC6-5C742BDE93EE}" type="presOf" srcId="{DEA89553-6180-4FAA-AAAD-9909532E10ED}" destId="{DF9D484D-30C5-431E-8A5E-D67BA2C9E47C}" srcOrd="0" destOrd="0" presId="urn:microsoft.com/office/officeart/2005/8/layout/process2"/>
    <dgm:cxn modelId="{419D90F4-7526-4E75-9E49-A0414A0B1EA2}" type="presOf" srcId="{2A487E08-DEF3-4D75-B1FC-3E3F4B1C4FBE}" destId="{8A97E25A-0A74-4716-A683-AF7233C1526D}" srcOrd="1" destOrd="0" presId="urn:microsoft.com/office/officeart/2005/8/layout/process2"/>
    <dgm:cxn modelId="{66F0FD0B-6EF9-4C59-A4F3-0C6A43BA2857}" type="presOf" srcId="{7BB888F9-38AC-491F-9767-A2740C7024A5}" destId="{DCBDC0F0-6741-4C7F-BF09-E698C478B404}" srcOrd="1" destOrd="0" presId="urn:microsoft.com/office/officeart/2005/8/layout/process2"/>
    <dgm:cxn modelId="{4A41BFD3-8C3D-41D8-94B2-A23FB5AB003C}" srcId="{55CA8F6A-A719-4DC8-94AC-BDB5570A48AD}" destId="{E0B02CF0-0E84-45E8-A08E-BB067ADA59EA}" srcOrd="2" destOrd="0" parTransId="{A1CC9781-C71E-48C6-938B-3B6525B0B9D9}" sibTransId="{50539D8D-ADD8-4A64-A233-398A574C1AE0}"/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78B5A30C-7116-428D-8283-4CF42E8E41DE}" srcId="{55CA8F6A-A719-4DC8-94AC-BDB5570A48AD}" destId="{F2F75C3A-57CD-4AD3-B5CD-0B3B753DCE42}" srcOrd="3" destOrd="0" parTransId="{C31C8313-E993-4C52-9014-3218BDC4C81E}" sibTransId="{567E395E-3AEA-4979-8F8C-AC6C319140E1}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B61523D2-BAD2-43DC-B7CC-CE721CFFF443}" type="presOf" srcId="{50539D8D-ADD8-4A64-A233-398A574C1AE0}" destId="{829751FA-5F82-4DEA-9A7C-E68800A610D4}" srcOrd="0" destOrd="0" presId="urn:microsoft.com/office/officeart/2005/8/layout/process2"/>
    <dgm:cxn modelId="{B04EF29F-C6F2-406E-8D88-44D3561E938C}" type="presOf" srcId="{55CA8F6A-A719-4DC8-94AC-BDB5570A48AD}" destId="{71FD606C-BDF9-431F-B036-6ACA5D71E9FB}" srcOrd="0" destOrd="0" presId="urn:microsoft.com/office/officeart/2005/8/layout/process2"/>
    <dgm:cxn modelId="{0AEA6B20-3F19-427A-9A7E-E29B67ED36CF}" type="presOf" srcId="{F2F75C3A-57CD-4AD3-B5CD-0B3B753DCE42}" destId="{EE9F6481-FF01-4BA4-8B38-DDB98608C279}" srcOrd="0" destOrd="0" presId="urn:microsoft.com/office/officeart/2005/8/layout/process2"/>
    <dgm:cxn modelId="{20CB2067-F454-4CE4-B75F-CC9621C67EC9}" type="presOf" srcId="{2A487E08-DEF3-4D75-B1FC-3E3F4B1C4FBE}" destId="{8300CE63-0666-44C2-AA28-E384327E64EF}" srcOrd="0" destOrd="0" presId="urn:microsoft.com/office/officeart/2005/8/layout/process2"/>
    <dgm:cxn modelId="{1B99C2FA-E8BE-4E55-951B-F939CAA9E2A7}" type="presOf" srcId="{E0B02CF0-0E84-45E8-A08E-BB067ADA59EA}" destId="{0BB82512-463B-4E54-8478-98C7AC28CD07}" srcOrd="0" destOrd="0" presId="urn:microsoft.com/office/officeart/2005/8/layout/process2"/>
    <dgm:cxn modelId="{B33FA552-5E33-4D7D-AC0A-F9AAD302EC49}" type="presOf" srcId="{50539D8D-ADD8-4A64-A233-398A574C1AE0}" destId="{DD3EA092-AFC6-4606-A102-F3B1B2C17374}" srcOrd="1" destOrd="0" presId="urn:microsoft.com/office/officeart/2005/8/layout/process2"/>
    <dgm:cxn modelId="{0DEF8065-D963-45BC-B43F-48C3770BDFF0}" type="presOf" srcId="{7BB888F9-38AC-491F-9767-A2740C7024A5}" destId="{261EA25F-C933-4C09-B661-2E3993E0CA6F}" srcOrd="0" destOrd="0" presId="urn:microsoft.com/office/officeart/2005/8/layout/process2"/>
    <dgm:cxn modelId="{887A561D-5F62-4319-AFA2-F4124CB3A238}" type="presOf" srcId="{40BFF0ED-64E2-459A-A26E-8D0018A04622}" destId="{121CE2F8-E67C-4BB2-8B7A-0153E465E37B}" srcOrd="0" destOrd="0" presId="urn:microsoft.com/office/officeart/2005/8/layout/process2"/>
    <dgm:cxn modelId="{4585FC62-4362-4A81-A106-2067429DDCCD}" type="presParOf" srcId="{71FD606C-BDF9-431F-B036-6ACA5D71E9FB}" destId="{121CE2F8-E67C-4BB2-8B7A-0153E465E37B}" srcOrd="0" destOrd="0" presId="urn:microsoft.com/office/officeart/2005/8/layout/process2"/>
    <dgm:cxn modelId="{76640264-9E2F-4A9A-BDE6-313B739E626A}" type="presParOf" srcId="{71FD606C-BDF9-431F-B036-6ACA5D71E9FB}" destId="{261EA25F-C933-4C09-B661-2E3993E0CA6F}" srcOrd="1" destOrd="0" presId="urn:microsoft.com/office/officeart/2005/8/layout/process2"/>
    <dgm:cxn modelId="{31378B40-577D-443D-AA43-4DBF715CC7B4}" type="presParOf" srcId="{261EA25F-C933-4C09-B661-2E3993E0CA6F}" destId="{DCBDC0F0-6741-4C7F-BF09-E698C478B404}" srcOrd="0" destOrd="0" presId="urn:microsoft.com/office/officeart/2005/8/layout/process2"/>
    <dgm:cxn modelId="{74B5AE4B-432F-42AF-BC88-69A156BB94D4}" type="presParOf" srcId="{71FD606C-BDF9-431F-B036-6ACA5D71E9FB}" destId="{DF9D484D-30C5-431E-8A5E-D67BA2C9E47C}" srcOrd="2" destOrd="0" presId="urn:microsoft.com/office/officeart/2005/8/layout/process2"/>
    <dgm:cxn modelId="{91890975-14D2-46D6-9428-6BC8227490F1}" type="presParOf" srcId="{71FD606C-BDF9-431F-B036-6ACA5D71E9FB}" destId="{8300CE63-0666-44C2-AA28-E384327E64EF}" srcOrd="3" destOrd="0" presId="urn:microsoft.com/office/officeart/2005/8/layout/process2"/>
    <dgm:cxn modelId="{CDB99F6A-2443-4A5D-8F49-1939DCBBBB46}" type="presParOf" srcId="{8300CE63-0666-44C2-AA28-E384327E64EF}" destId="{8A97E25A-0A74-4716-A683-AF7233C1526D}" srcOrd="0" destOrd="0" presId="urn:microsoft.com/office/officeart/2005/8/layout/process2"/>
    <dgm:cxn modelId="{14D450AC-6A1B-44E0-B84A-BA8D2A8F75FB}" type="presParOf" srcId="{71FD606C-BDF9-431F-B036-6ACA5D71E9FB}" destId="{0BB82512-463B-4E54-8478-98C7AC28CD07}" srcOrd="4" destOrd="0" presId="urn:microsoft.com/office/officeart/2005/8/layout/process2"/>
    <dgm:cxn modelId="{D94E47ED-07DF-4165-86D0-3FB37A9812EE}" type="presParOf" srcId="{71FD606C-BDF9-431F-B036-6ACA5D71E9FB}" destId="{829751FA-5F82-4DEA-9A7C-E68800A610D4}" srcOrd="5" destOrd="0" presId="urn:microsoft.com/office/officeart/2005/8/layout/process2"/>
    <dgm:cxn modelId="{414FB0D4-A586-4376-8931-58BEB7C0994A}" type="presParOf" srcId="{829751FA-5F82-4DEA-9A7C-E68800A610D4}" destId="{DD3EA092-AFC6-4606-A102-F3B1B2C17374}" srcOrd="0" destOrd="0" presId="urn:microsoft.com/office/officeart/2005/8/layout/process2"/>
    <dgm:cxn modelId="{358062DA-640F-4D8C-9966-90982721EFFD}" type="presParOf" srcId="{71FD606C-BDF9-431F-B036-6ACA5D71E9FB}" destId="{EE9F6481-FF01-4BA4-8B38-DDB98608C27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161511" y="0"/>
          <a:ext cx="11198256" cy="6893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УЗБЕКИ – ВЕЛИКОДУШНЫЙ НАРОД.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1511" y="0"/>
        <a:ext cx="11198256" cy="689308"/>
      </dsp:txXfrm>
    </dsp:sp>
    <dsp:sp modelId="{261EA25F-C933-4C09-B661-2E3993E0CA6F}">
      <dsp:nvSpPr>
        <dsp:cNvPr id="0" name=""/>
        <dsp:cNvSpPr/>
      </dsp:nvSpPr>
      <dsp:spPr>
        <a:xfrm rot="5400000">
          <a:off x="5586775" y="734971"/>
          <a:ext cx="347729" cy="37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586775" y="734971"/>
        <a:ext cx="347729" cy="372312"/>
      </dsp:txXfrm>
    </dsp:sp>
    <dsp:sp modelId="{DF9D484D-30C5-431E-8A5E-D67BA2C9E47C}">
      <dsp:nvSpPr>
        <dsp:cNvPr id="0" name=""/>
        <dsp:cNvSpPr/>
      </dsp:nvSpPr>
      <dsp:spPr>
        <a:xfrm>
          <a:off x="0" y="1152947"/>
          <a:ext cx="11521280" cy="19205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>
              <a:latin typeface="Arial" pitchFamily="34" charset="0"/>
              <a:cs typeface="Arial" pitchFamily="34" charset="0"/>
            </a:rPr>
            <a:t>26 МАЯ 1982 ГОДА В ТАШКЕНТЕ НА ПЛОЩАДИ, ПОЛУЧИВШЕЙ НАЗВАНИЕ «ДРУЖБЫ НАРОДОВ», БЫЛ УСТАНОВЛЕН ПАМЯТНИК СЕМЬЕ ШОМАХМУДОВЫХ - МОНУМЕНТ ДРУЖБЫ НАРОДОВ</a:t>
          </a:r>
          <a:r>
            <a:rPr lang="ru-RU" sz="30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152947"/>
        <a:ext cx="11521280" cy="1920513"/>
      </dsp:txXfrm>
    </dsp:sp>
    <dsp:sp modelId="{8300CE63-0666-44C2-AA28-E384327E64EF}">
      <dsp:nvSpPr>
        <dsp:cNvPr id="0" name=""/>
        <dsp:cNvSpPr/>
      </dsp:nvSpPr>
      <dsp:spPr>
        <a:xfrm rot="5400000">
          <a:off x="5623605" y="3070017"/>
          <a:ext cx="274068" cy="37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623605" y="3070017"/>
        <a:ext cx="274068" cy="372312"/>
      </dsp:txXfrm>
    </dsp:sp>
    <dsp:sp modelId="{0BB82512-463B-4E54-8478-98C7AC28CD07}">
      <dsp:nvSpPr>
        <dsp:cNvPr id="0" name=""/>
        <dsp:cNvSpPr/>
      </dsp:nvSpPr>
      <dsp:spPr>
        <a:xfrm>
          <a:off x="0" y="3438886"/>
          <a:ext cx="11521280" cy="8273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>
              <a:latin typeface="Arial" pitchFamily="34" charset="0"/>
              <a:cs typeface="Arial" pitchFamily="34" charset="0"/>
            </a:rPr>
            <a:t>ПАМЯТНИК -СИМВОЛ СПЛОЧЕННОСТИ МНОГОНАЦИОНАЛЬНОГО НАРОДА</a:t>
          </a: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3438886"/>
        <a:ext cx="11521280" cy="827361"/>
      </dsp:txXfrm>
    </dsp:sp>
    <dsp:sp modelId="{829751FA-5F82-4DEA-9A7C-E68800A610D4}">
      <dsp:nvSpPr>
        <dsp:cNvPr id="0" name=""/>
        <dsp:cNvSpPr/>
      </dsp:nvSpPr>
      <dsp:spPr>
        <a:xfrm rot="5400000">
          <a:off x="5604488" y="4288292"/>
          <a:ext cx="312302" cy="372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604488" y="4288292"/>
        <a:ext cx="312302" cy="372312"/>
      </dsp:txXfrm>
    </dsp:sp>
    <dsp:sp modelId="{EE9F6481-FF01-4BA4-8B38-DDB98608C279}">
      <dsp:nvSpPr>
        <dsp:cNvPr id="0" name=""/>
        <dsp:cNvSpPr/>
      </dsp:nvSpPr>
      <dsp:spPr>
        <a:xfrm>
          <a:off x="161511" y="4682650"/>
          <a:ext cx="11198256" cy="11919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/>
            <a:t>ПРИМЕРУ ШОМАХМУДОВА И ЕГО ЖЕНЫ ПОСЛЕДОВАЛИ ТОГДА МНОГИЕ ЖИТЕЛИ УЗБЕКИСТАНА, КУДА В ГОДЫ ВОЙНЫ ЭВАКУИРОВАЛИ СВЫШЕ 200 ТЫСЯЧ ДЕТЕЙ</a:t>
          </a: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1511" y="4682650"/>
        <a:ext cx="11198256" cy="1191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s://mytashkent.uz/wp-content/uploads/2011/05/q1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ytashkent.uz/wp-content/uploads/2011/05/q4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mytashkent.uz/wp-content/uploads/2011/05/q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s://mytashkent.uz/wp-content/uploads/2011/05/q7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27448" y="2708920"/>
            <a:ext cx="6048672" cy="3831212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«ИСТОРИЯ ОДНОГО ПАМЯТНИКА»</a:t>
            </a: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79376" y="2636912"/>
            <a:ext cx="576064" cy="33843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https://avatars.mds.yandex.net/get-zen_doc/3385297/pub_5eb59a93b571c1699f11fd7c_5eb59ac236ac7c36ca768b6b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2564904"/>
            <a:ext cx="460851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1196752"/>
            <a:ext cx="6480720" cy="49294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Также о привязавшемуся к нему мальчике Серёже, как вражеские самолёты разбомбили вагон, в котором он находился и о том, что все люди в том вагоне погибли.                    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Мехринисо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опа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искупала, обмыла и причесала, накормила мальчика.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2226" name="Picture 2" descr="https://st.kp.yandex.net/images/kadr/2351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124744"/>
            <a:ext cx="4276904" cy="4982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052736"/>
            <a:ext cx="7776864" cy="53285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Витя, взглянув 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Махкам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сказал: «Можно, я вас буду называть «папа»?</a:t>
            </a:r>
          </a:p>
          <a:p>
            <a:pPr lvl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- Я усыновил тебя. По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узбекски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«папа» -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дада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», а «мама» будет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», - объяснил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Махкам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Витя, вскочив с места, бросился в объятия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Махкам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Обняв его шею, поцеловал в щеки. Вошедшая в комнату с заваренным чаем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Мехринисо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опа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не понимая, что произошло, застыла на пороге.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Махкам-ака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незаметно вытер навернувшиеся слезы. Витя подошёл к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Мехринисо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опе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ic.pics.livejournal.com/cand_orel/85803014/2870970/2870970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248" y="1052736"/>
            <a:ext cx="33843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124744"/>
            <a:ext cx="7488832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/>
              <a:t>      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- Сегодня я гость, а с завтрашнего дня я сын моего папы. Он никогда меня не выгонит. И вы не прогоните меня? - проговорил он взволнованно.</a:t>
            </a:r>
          </a:p>
          <a:p>
            <a:pPr lvl="0"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      - Что вы говорите? Скажите правду, не выгоните?</a:t>
            </a:r>
          </a:p>
          <a:p>
            <a:pPr lvl="0"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      - Нет - </a:t>
            </a:r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нет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, ни за что не прогоню.</a:t>
            </a:r>
          </a:p>
          <a:p>
            <a:pPr lvl="0"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      - Можно, я буду называть вас мама?</a:t>
            </a:r>
          </a:p>
          <a:p>
            <a:pPr lvl="0"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      - Ой, как сладостны твои речи!</a:t>
            </a:r>
          </a:p>
          <a:p>
            <a:pPr lvl="0"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      - Вымолвив эти слова, она, протянула к мальчику руки. А Витя бросился в её объятия.  </a:t>
            </a:r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Мехринисо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опа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навзрыд заплакала. Витя, испугавшись, прижался к ней ещё сильнее.</a:t>
            </a:r>
          </a:p>
          <a:p>
            <a:pPr lvl="0">
              <a:buNone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     - Не бойся сынок, она плачет от радости, - сказал </a:t>
            </a:r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Махкам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ака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, успокаивая Витю».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img-fotki.yandex.ru/get/46114/19411616.5ae/0_124ec8_aaec292c_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1268760"/>
            <a:ext cx="33123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980728"/>
            <a:ext cx="11665296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Эта маленькая история, всего лишь одна страница из жизни таких как Витя сирот. Таких щедрых, чистосердечных людей как                                                    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Махкам-ака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Мехринисо-опа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      было большое множество.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В годы войны никто                                                              из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сирот не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остался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без                                    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ласки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 заботы                                                                              правительства Узбекистана                                                           и узбекского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народа.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s://uzb.rs.gov.ru/uploads/news/cover/68316/compressed_fi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2276872"/>
            <a:ext cx="4905941" cy="3513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9336" y="980728"/>
            <a:ext cx="7344816" cy="54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Есть в Ташкенте площадь, которая названа «Площадью Дружбы народов». На этой площади установлен памятник, являющийся великим символом бескорыстия и великодушия, показанного в годы войны узбекским народом и признанный другими народами образцом человечности, человеколюбия и благородства.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ПАМЯТНИК НА ПЛОЩАДИ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s://www.filmapia.com/media/images/property/Peoples_Friendship_Square_Tashkent-d41d8cd98f00b204e9800998ecf842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980728"/>
            <a:ext cx="4149621" cy="3011234"/>
          </a:xfrm>
          <a:prstGeom prst="rect">
            <a:avLst/>
          </a:prstGeom>
          <a:noFill/>
        </p:spPr>
      </p:pic>
      <p:pic>
        <p:nvPicPr>
          <p:cNvPr id="22532" name="Picture 4" descr="https://im0-tub-ru.yandex.net/i?id=0eb2b53ab9e4c3730d63ed209fff523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4077072"/>
            <a:ext cx="4164288" cy="2495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052736"/>
            <a:ext cx="11593288" cy="1872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«Памятником дружбы народов». Он возведён в честь семьи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Шомахмудовых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которые усыновили многих детей, вырастили и  воспитали их. 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ПАМЯТНИК НА ПЛОЩАДИ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mytashkent.uz/wp-content/uploads/2011/05/q1-500x33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3429000"/>
            <a:ext cx="3456384" cy="273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ytashkent.uz/wp-content/uploads/2011/05/q3-500x32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760" y="3429000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ytashkent.uz/wp-content/uploads/2011/05/q4-500x343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6200" y="3429000"/>
            <a:ext cx="3827031" cy="269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3501008"/>
            <a:ext cx="11593288" cy="27691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Глава семьи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Шоахмад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Шомахмудов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(1890-1970) и его супруга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Бахри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Акрамова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(1903-1987) трудились в кузнечной артели. Они дали усыновленным детям свою фамилию и нарекли их узбекскими именами.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ПАМЯТНИК НА ПЛОЩАДИ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Из семейного архива Шамахмудовых(1944г.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052736"/>
            <a:ext cx="3960440" cy="228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ytashkent.uz/wp-content/uploads/2011/05/q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6400" y="1124744"/>
            <a:ext cx="1665075" cy="219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ytashkent.uz/wp-content/uploads/2011/05/q7-336x50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92" y="908720"/>
            <a:ext cx="1728192" cy="248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002.radikal.ru/i197/1112/f1/770e0b6ff1fe.png"/>
          <p:cNvPicPr/>
          <p:nvPr/>
        </p:nvPicPr>
        <p:blipFill>
          <a:blip r:embed="rId6" cstate="print"/>
          <a:srcRect b="5851"/>
          <a:stretch>
            <a:fillRect/>
          </a:stretch>
        </p:blipFill>
        <p:spPr bwMode="auto">
          <a:xfrm>
            <a:off x="6816080" y="1124744"/>
            <a:ext cx="2815051" cy="21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368" y="980728"/>
            <a:ext cx="6768752" cy="55446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Хабиба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Вова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Шухрат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были русскими,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Хамидулла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украинцем, Рафик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Рахматулла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татарами,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Халида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молдованкой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Самиг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чувашём,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Юлдаш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Эргаш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евреями,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Халима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казашкой,       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Карабай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Негмат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Муаззам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Хаким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Улугбек - узбеками. После них они усыновили ещё трех узбекских ребятишек.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ПАМЯТНИК НА ПЛОЩАДИ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Из семейного архива Шамахмудовы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980728"/>
            <a:ext cx="40324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9376" y="1124744"/>
            <a:ext cx="5384800" cy="5256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Всех их они воспитали и дали путёвку в самостоятельную жизнь.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Шоахмад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Шомахмудов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Бахри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Акрамова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награждены орденами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Хурмат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белгиси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- «Знак Почёта».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Бахри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опа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удостоена высокого звания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«Мать - героиня».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ПАМЯТНИК НА ПЛОЩАДИ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avatars.mds.yandex.net/get-zen_doc/1222384/pub_5c8e6d2478fa7d00b3fd67d0_5ca5f7e971bbe600b33bddb0/scale_1200"/>
          <p:cNvPicPr/>
          <p:nvPr/>
        </p:nvPicPr>
        <p:blipFill>
          <a:blip r:embed="rId2" cstate="print"/>
          <a:srcRect l="3637" t="3051" r="5451" b="5428"/>
          <a:stretch>
            <a:fillRect/>
          </a:stretch>
        </p:blipFill>
        <p:spPr bwMode="auto">
          <a:xfrm>
            <a:off x="6240016" y="1268760"/>
            <a:ext cx="54006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908720"/>
            <a:ext cx="5803056" cy="55446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Усыновивших детей войны,  помимо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Шомахмудовых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было немало.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Самарканская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семья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Самадовых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также показала пример наивысшего человеколюбия.            Глава семьи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Хамид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Самадов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(1910-2002) участник войны. Человек, отважно сражавшийся за свободу Родины.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fenixclub.com/uploads/84666/img-535678-c4ca4238a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916832"/>
            <a:ext cx="4860305" cy="39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07368" y="1301859"/>
            <a:ext cx="11305256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07368" y="2420888"/>
            <a:ext cx="11233247" cy="156966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ОТРЫВОК ИЗ КНИГИ «ЕГО ВЕЛИЧЕСТВО ЧЕЛОВЕК»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07368" y="4293096"/>
            <a:ext cx="11233248" cy="156966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ПАМЯТНИК НА ПЛОЩАДИ «ДРУЖБЫ НАРОДОВ»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96752"/>
            <a:ext cx="5659040" cy="49294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в 1944-ом получив ранение на поле брани стал инвалидом и потому вернулся домой.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Самадов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 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супруга тётушка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Санобар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взяли на воспитание 13 детей-сирот: таджика, русских, белоруса, татар и узбеков.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i.mycdn.me/i?r=AzEPZsRbOZEKgBhR0XGMT1RkHYCOiDU5MKwmmqbyoXBLf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268760"/>
            <a:ext cx="5112568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052736"/>
            <a:ext cx="6696744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Помимо этого к своим родным шестерым детям они усыновили трёх осиротевших детей своих родственников (всего 22 ребёнка). Всех их они воспитали и вырастили достойными людьми.</a:t>
            </a:r>
          </a:p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Да, узбеки - это народ, который прославил себя искренней любовью к детям и своим бескорыстием и великодушием</a:t>
            </a:r>
            <a:r>
              <a:rPr lang="ru-RU" sz="3500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15364" name="Picture 4" descr="https://kulturologia.ru/files/u23581/235810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36" y="1844824"/>
            <a:ext cx="4363244" cy="3390864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052736"/>
            <a:ext cx="6192688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Народный поэт Узбекистана, академик </a:t>
            </a:r>
            <a:r>
              <a:rPr lang="ru-RU" sz="3500" b="1" dirty="0" err="1" smtClean="0">
                <a:latin typeface="Arial" pitchFamily="34" charset="0"/>
                <a:cs typeface="Arial" pitchFamily="34" charset="0"/>
              </a:rPr>
              <a:t>Гафур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 Гулям посвятил своё знаменитое стихотворение «Ты не сирота», посвящённое детям-сиротам военной поры, нашедшим родительский кров и семейное тепло в доме узбеков.</a:t>
            </a:r>
          </a:p>
          <a:p>
            <a:pPr algn="ctr"/>
            <a:endParaRPr lang="ru-RU" dirty="0"/>
          </a:p>
        </p:txBody>
      </p:sp>
      <p:pic>
        <p:nvPicPr>
          <p:cNvPr id="14338" name="Picture 2" descr="http://i041.radikal.ru/1109/76/c90aa2296c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112" y="1124744"/>
            <a:ext cx="4307979" cy="5077545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980728"/>
            <a:ext cx="9217024" cy="56166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Разве ты сирота? Успокойся, родной!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Словно доброе солнце,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склонясь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над     тобой,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Материнской, глубокой любовью полна,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Бережёт твое детство большая страна.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Здесь ты дома.                                                            Здесь я стерегу твой покой.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Спи, кусочек души моей, маленький мой!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Я - отец! Я что хочешь тебе подарю,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Станут счастьем моим. Все заботы мои…”</a:t>
            </a:r>
          </a:p>
          <a:p>
            <a:endParaRPr lang="ru-RU" sz="2800" dirty="0"/>
          </a:p>
        </p:txBody>
      </p:sp>
      <p:pic>
        <p:nvPicPr>
          <p:cNvPr id="1026" name="Picture 2" descr="Супруги Шамахмудовы. /mytashkent.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1340768"/>
            <a:ext cx="2486867" cy="2160240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0" name="Picture 6" descr="Из семейного архива Шамахмудов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2384" y="4437112"/>
            <a:ext cx="2448272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Итальянский предприниматель передал в дар Узбекистану памятник кузнецу Шамахмудов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124744"/>
            <a:ext cx="5040560" cy="2687249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ПАМЯТЬ И ДРУЖБА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4036" name="Picture 4" descr="Итальянский предприниматель передал в дар Узбекистану памятник кузнецу Шамахмудову"/>
          <p:cNvPicPr>
            <a:picLocks noChangeAspect="1" noChangeArrowheads="1"/>
          </p:cNvPicPr>
          <p:nvPr/>
        </p:nvPicPr>
        <p:blipFill>
          <a:blip r:embed="rId3" cstate="print"/>
          <a:srcRect l="5797" t="13653" r="5797" b="9892"/>
          <a:stretch>
            <a:fillRect/>
          </a:stretch>
        </p:blipFill>
        <p:spPr bwMode="auto">
          <a:xfrm>
            <a:off x="6816080" y="4160885"/>
            <a:ext cx="4968552" cy="22204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7368" y="1124744"/>
            <a:ext cx="6096000" cy="55399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Бекабаде  был открыт памятник нашему легендарному соотечественнику – кузнецу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Шахмеду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Шомахмудову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                       Подвиг узбекского кузнеца буквально потряс известного итальянского бизнесмена, и он решил увековечить нашего соотечественника в бронзе. Памятник был изготовлен в Италии, потом привезен в Бекабад.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35360" y="764704"/>
          <a:ext cx="11521280" cy="587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14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4000" dirty="0" smtClean="0"/>
              <a:t>  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§42.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136 – 141.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151784" y="3356992"/>
            <a:ext cx="3888432" cy="19303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Подумайте, почему сегодня существуют «Дома  милосердия»?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184232" y="3429000"/>
            <a:ext cx="3744416" cy="2792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Найдите стихотворение «Ты не сирота» и подумайте, почему оно так называется?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8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1484784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340768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1124744"/>
            <a:ext cx="11377264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После начала войны, советское правительство начало эвакуировать население в регионы, не охваченные боевыми действиями. Более миллиона человек, в том числе и дети, были доставлены в Узбекистан.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s://aeslib.ru/wp-content/uploads/2020/05/50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3429000"/>
            <a:ext cx="3888432" cy="2804418"/>
          </a:xfrm>
          <a:prstGeom prst="rect">
            <a:avLst/>
          </a:prstGeom>
          <a:noFill/>
        </p:spPr>
      </p:pic>
      <p:pic>
        <p:nvPicPr>
          <p:cNvPr id="31748" name="Picture 4" descr="http://parfenevo.smi44.ru/wp-content/uploads/2016/02/%D0%B4%D0%B5%D1%82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3501008"/>
            <a:ext cx="3560621" cy="2736304"/>
          </a:xfrm>
          <a:prstGeom prst="rect">
            <a:avLst/>
          </a:prstGeom>
          <a:noFill/>
        </p:spPr>
      </p:pic>
      <p:pic>
        <p:nvPicPr>
          <p:cNvPr id="10" name="Picture 2" descr="https://via-midgard.com/uploads/posts/2017-05/doroga-zhizni-dmitrij-orl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824" y="3501008"/>
            <a:ext cx="331236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990456" cy="48574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Рахмат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Файзиев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в своём романе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«Его величество Человек»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(1969 г.)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описывает геройство простых людей. Роман был написан на основе реальных событий. И подчеркивает, насколько широка душа узбекского народа.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bookscafe.net/books/216/216514/cov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1268760"/>
            <a:ext cx="3384376" cy="494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6"/>
            <a:ext cx="11377264" cy="32403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«…Когда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Махкам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Мехринисо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опа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сошли с трамвая, вокзальная площадь была уже забита народом.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Одна женщина сказала стоящей рядом женщине:</a:t>
            </a:r>
          </a:p>
          <a:p>
            <a:pPr lvl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Забыла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принести с собой цветы, тогда бы возможно, у бедных детишек настроение поднялось?</a:t>
            </a:r>
          </a:p>
          <a:p>
            <a:pPr lvl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Думаешь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им будет до цветов, дорогая.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В разговор вмешался один русский мужчина.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9700" name="Picture 4" descr="https://img-fotki.yandex.ru/get/128446/141128800.36c/0_15292f_43aaec6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4365104"/>
            <a:ext cx="5781725" cy="2185788"/>
          </a:xfrm>
          <a:prstGeom prst="rect">
            <a:avLst/>
          </a:prstGeom>
          <a:noFill/>
        </p:spPr>
      </p:pic>
      <p:pic>
        <p:nvPicPr>
          <p:cNvPr id="29704" name="Picture 8" descr="https://c.radikal.ru/c03/1904/ed/3ad4d6640c0c.jpg"/>
          <p:cNvPicPr>
            <a:picLocks noChangeAspect="1" noChangeArrowheads="1"/>
          </p:cNvPicPr>
          <p:nvPr/>
        </p:nvPicPr>
        <p:blipFill>
          <a:blip r:embed="rId3" cstate="print"/>
          <a:srcRect l="2798" t="6138" r="2068" b="3833"/>
          <a:stretch>
            <a:fillRect/>
          </a:stretch>
        </p:blipFill>
        <p:spPr bwMode="auto">
          <a:xfrm>
            <a:off x="6672064" y="4365104"/>
            <a:ext cx="4896544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052736"/>
            <a:ext cx="8424936" cy="54726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         </a:t>
            </a:r>
            <a:r>
              <a:rPr lang="ru-RU" dirty="0" smtClean="0"/>
              <a:t>-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Сейчас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им,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сестрёнка 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не охапка цветов нужна, а объятия без цветов.</a:t>
            </a:r>
          </a:p>
          <a:p>
            <a:pPr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     В это момент на железнодорожный вокзал вошёл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Юлдаш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Ахунбабаев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Махкам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ака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Мехринисо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опа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как ни старались, но так и не смогли сказать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Юлдашу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Ахунбабаеву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, что пришли усыновить ребёнка. Затем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Махкам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300" b="1" dirty="0" err="1" smtClean="0">
                <a:latin typeface="Arial" pitchFamily="34" charset="0"/>
                <a:cs typeface="Arial" pitchFamily="34" charset="0"/>
              </a:rPr>
              <a:t>ака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 своими мыслями поделился с русским мужчиной, вмешавшемся в разговор двух женщин.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img-fotki.yandex.ru/get/170815/19411616.5ae/0_124ec6_95d5d767_L.jpg"/>
          <p:cNvPicPr/>
          <p:nvPr/>
        </p:nvPicPr>
        <p:blipFill>
          <a:blip r:embed="rId2" cstate="print"/>
          <a:srcRect r="44835"/>
          <a:stretch>
            <a:fillRect/>
          </a:stretch>
        </p:blipFill>
        <p:spPr bwMode="auto">
          <a:xfrm>
            <a:off x="8976320" y="1484784"/>
            <a:ext cx="277159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9616" y="1124744"/>
            <a:ext cx="6048672" cy="48965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Мы, если нам дадут, хотели бы усыновить одного из детей.</a:t>
            </a:r>
          </a:p>
          <a:p>
            <a:pPr lvl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- Ваш народ мудрый, великодушный. Узбекские семьи говорят, обогреем их, приютим, станем их родителями, - вмешался ещё кто-то в разговор.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img-fotki.yandex.ru/get/170815/19411616.5ae/0_124ec6_95d5d767_L.jpg"/>
          <p:cNvPicPr/>
          <p:nvPr/>
        </p:nvPicPr>
        <p:blipFill>
          <a:blip r:embed="rId2" cstate="print"/>
          <a:srcRect l="60471"/>
          <a:stretch>
            <a:fillRect/>
          </a:stretch>
        </p:blipFill>
        <p:spPr bwMode="auto">
          <a:xfrm>
            <a:off x="8904312" y="1196752"/>
            <a:ext cx="28803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startfilm.ru/images/base/film/f_55440/82035419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196752"/>
            <a:ext cx="2160240" cy="434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1052736"/>
            <a:ext cx="11593288" cy="5073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пригреем у сердца ребёнка - украинца, то это означает, что мы обнимаем своих родственников. Если побалуем русского паренька, это будет проявлением нашей верной дружбы к нашим дорогим друзьям. Если вырастим                                                          молдавского младенца, это будет                                               означать, что мы на израненную                                             душу соотечественника наложим                                              бальзам, - сказала одна из женщин.</a:t>
            </a:r>
          </a:p>
          <a:p>
            <a:pPr lvl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Верно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говоришь, дочка,                                             - промолвил один старик.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900igr.net/up/datai/113731/0002-002-.png"/>
          <p:cNvPicPr>
            <a:picLocks noChangeAspect="1" noChangeArrowheads="1"/>
          </p:cNvPicPr>
          <p:nvPr/>
        </p:nvPicPr>
        <p:blipFill>
          <a:blip r:embed="rId2" cstate="print"/>
          <a:srcRect l="5670" t="5040" r="6446" b="9281"/>
          <a:stretch>
            <a:fillRect/>
          </a:stretch>
        </p:blipFill>
        <p:spPr bwMode="auto">
          <a:xfrm>
            <a:off x="7824192" y="2996952"/>
            <a:ext cx="3888432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23792" y="1196752"/>
            <a:ext cx="7502624" cy="49294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«…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Махкам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 детском доме остановился возле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одного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мальчика и взял его за руки. Мальчик сказал, что его зовут Витя.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Махкам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решил усыновить его и повёл паренька к себе домой. По дороге Витя рассказал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Махкам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о том, что ему пришлось пережить в пути.</a:t>
            </a:r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УЗБЕКИ – ВЕЛИКОДУШНЫЙ НАРОД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filmy11.zagonka.tv/uploads/kp/440000/439791/post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124744"/>
            <a:ext cx="3384376" cy="48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10685</TotalTime>
  <Words>1334</Words>
  <Application>Microsoft Office PowerPoint</Application>
  <PresentationFormat>Произвольный</PresentationFormat>
  <Paragraphs>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2169</cp:revision>
  <dcterms:created xsi:type="dcterms:W3CDTF">2020-04-27T10:05:42Z</dcterms:created>
  <dcterms:modified xsi:type="dcterms:W3CDTF">2021-02-18T02:22:42Z</dcterms:modified>
</cp:coreProperties>
</file>