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64" r:id="rId2"/>
    <p:sldId id="951" r:id="rId3"/>
    <p:sldId id="1106" r:id="rId4"/>
    <p:sldId id="1067" r:id="rId5"/>
    <p:sldId id="1068" r:id="rId6"/>
    <p:sldId id="1069" r:id="rId7"/>
    <p:sldId id="1126" r:id="rId8"/>
    <p:sldId id="1070" r:id="rId9"/>
    <p:sldId id="1127" r:id="rId10"/>
    <p:sldId id="1128" r:id="rId11"/>
    <p:sldId id="1071" r:id="rId12"/>
    <p:sldId id="1110" r:id="rId13"/>
    <p:sldId id="1114" r:id="rId14"/>
    <p:sldId id="1115" r:id="rId15"/>
    <p:sldId id="1072" r:id="rId16"/>
    <p:sldId id="1073" r:id="rId17"/>
    <p:sldId id="1074" r:id="rId18"/>
    <p:sldId id="1075" r:id="rId19"/>
    <p:sldId id="1117" r:id="rId20"/>
    <p:sldId id="1130" r:id="rId21"/>
    <p:sldId id="1136" r:id="rId22"/>
    <p:sldId id="1077" r:id="rId23"/>
    <p:sldId id="1119" r:id="rId24"/>
    <p:sldId id="1134" r:id="rId25"/>
    <p:sldId id="1121" r:id="rId26"/>
    <p:sldId id="1078" r:id="rId27"/>
    <p:sldId id="1079" r:id="rId28"/>
    <p:sldId id="1123" r:id="rId29"/>
    <p:sldId id="1124" r:id="rId30"/>
    <p:sldId id="1132" r:id="rId31"/>
    <p:sldId id="1131" r:id="rId32"/>
    <p:sldId id="996" r:id="rId33"/>
  </p:sldIdLst>
  <p:sldSz cx="12192000" cy="6858000"/>
  <p:notesSz cx="6858000" cy="9144000"/>
  <p:custDataLst>
    <p:tags r:id="rId3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ds05.infourok.ru/uploads/ex/1377/00166e1e-a2cd1d66/img7.jpg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055440" y="2996952"/>
            <a:ext cx="6624736" cy="3302863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«ВКЛАД УЗБЕКИСТАНА</a:t>
            </a:r>
            <a:b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В ВЕЛИКУЮ ПОБЕДУ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»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(1 – урок) 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endParaRPr lang="ru-RU" sz="32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35360" y="2996952"/>
            <a:ext cx="576064" cy="338437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http://xn--29-6kc1azku4d8b.xn--p1ai/images/hfghf.jpg"/>
          <p:cNvPicPr/>
          <p:nvPr/>
        </p:nvPicPr>
        <p:blipFill>
          <a:blip r:embed="rId2" cstate="print"/>
          <a:srcRect l="49744" t="21591" r="2221" b="1507"/>
          <a:stretch>
            <a:fillRect/>
          </a:stretch>
        </p:blipFill>
        <p:spPr bwMode="auto">
          <a:xfrm>
            <a:off x="8472264" y="2492896"/>
            <a:ext cx="3168352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052736"/>
            <a:ext cx="5544616" cy="55446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Дети войны на заводах отцов заменили,                    «Все для победы!                           Все для фронта!»                         – был лозунг один.                       Жили в цехах,                         За станками и ели,                            и пили,                                                            Дни и ночи работая, верили – мы победим! 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https://ds05.infourok.ru/uploads/ex/1377/00166e1e-a2cd1d66/310/img7.jpg">
            <a:hlinkClick r:id="rId2" tooltip="&quot;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1052736"/>
            <a:ext cx="5398482" cy="307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ds04.infourok.ru/uploads/ex/0766/000ab5c5-d98a2e93/img23.jpg"/>
          <p:cNvPicPr/>
          <p:nvPr/>
        </p:nvPicPr>
        <p:blipFill>
          <a:blip r:embed="rId4" cstate="print"/>
          <a:srcRect l="50065" t="27651" r="5025" b="28981"/>
          <a:stretch>
            <a:fillRect/>
          </a:stretch>
        </p:blipFill>
        <p:spPr bwMode="auto">
          <a:xfrm>
            <a:off x="9192344" y="4653136"/>
            <a:ext cx="259228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ds04.infourok.ru/uploads/ex/0766/000ab5c5-d98a2e93/img22.jpg"/>
          <p:cNvPicPr/>
          <p:nvPr/>
        </p:nvPicPr>
        <p:blipFill>
          <a:blip r:embed="rId5" cstate="print"/>
          <a:srcRect l="20959" t="25318" r="43086" b="11032"/>
          <a:stretch>
            <a:fillRect/>
          </a:stretch>
        </p:blipFill>
        <p:spPr bwMode="auto">
          <a:xfrm>
            <a:off x="6312024" y="4293096"/>
            <a:ext cx="22322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3392" y="1196752"/>
            <a:ext cx="6062464" cy="514544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За годы войны Узбекистан поставил фронту 2100 самолётов, более 1700 моторов для самолётов и другие виды оружия, а также военное снаряжение. Текстильные фабрики Узбекистана внесли большой вклад в обеспечение воинов теплой одеждой.</a:t>
            </a:r>
          </a:p>
          <a:p>
            <a:pPr algn="ctr"/>
            <a:endParaRPr lang="ru-RU" dirty="0"/>
          </a:p>
        </p:txBody>
      </p:sp>
      <p:pic>
        <p:nvPicPr>
          <p:cNvPr id="6" name="Рисунок 5" descr="Ð¢Ð°Ð½ÐºÐ¾Ð²Ð°Ñ ÐºÐ¾Ð»Ð¾Ð½Ð½Ð° Â«20 Ð»ÐµÑ Ð¡Ð¾Ð²ÐµÑÑÐºÐ¾Ð³Ð¾ Ð£Ð·Ð±ÐµÐºÐ¸ÑÑÐ°Ð½Ð°Â» â ÐÐ¸ÑÑÐ¼Ð° Ð¾ Ð¢Ð°ÑÐºÐµÐ½ÑÐ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120" y="908720"/>
            <a:ext cx="44644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&amp;Gcy;&amp;ocy;&amp;dcy;&amp;ycy; &amp;Vcy;&amp;iecy;&amp;lcy;&amp;icy;&amp;kcy;&amp;ocy;&amp;jcy; &amp;Ocy;&amp;tcy;&amp;iecy;&amp;chcy;&amp;iecy;&amp;scy;&amp;tcy;&amp;vcy;&amp;iecy;&amp;ncy;&amp;ncy;&amp;ocy;&amp;jcy; &amp;vcy;&amp;ocy;&amp;jcy;&amp;ncy;&amp;ycy; - &amp;Fcy;&amp;ocy;&amp;tcy;&amp;ocy; 3768/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77" b="5291"/>
          <a:stretch/>
        </p:blipFill>
        <p:spPr bwMode="auto">
          <a:xfrm>
            <a:off x="7392144" y="3933056"/>
            <a:ext cx="4007587" cy="2664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exhibitions.poklonnayagora.ru/4/images/1217jpg.jpg?crc=3790201780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952" y="980728"/>
            <a:ext cx="6072675" cy="553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335361" y="1091783"/>
            <a:ext cx="4927700" cy="53245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Постановление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ГКО № 1340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 24 февраля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1942 г.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«Об увеличении выпуска самолетов ПС-84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(«Дуглас») на заводе № 84 в г</a:t>
            </a:r>
            <a:r>
              <a:rPr lang="ru-RU" sz="3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ороде</a:t>
            </a:r>
            <a:r>
              <a:rPr kumimoji="0" lang="ru-RU" sz="3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Ташкенте.</a:t>
            </a:r>
            <a:endParaRPr kumimoji="0" lang="ru-RU" sz="3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&amp;Scy;&amp;bcy;&amp;ocy;&amp;rcy;&amp;kcy;&amp;acy; &amp;scy;&amp;acy;&amp;mcy;&amp;ocy;&amp;lcy;&amp;iecy;&amp;tcy;&amp;ocy;&amp;vcy;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196752"/>
            <a:ext cx="4968552" cy="3907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63352" y="5229200"/>
            <a:ext cx="11329259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СБОРОЧНЫЙ ЦЕХ НА ОДНОМ ИЗ АВИАСТРОИТЕЛЬНЫХ ПРЕДПРИЯТИЙ ЭВАКУИРОВАННЫХ В УЗБЕКИСТАН. 1943 Г.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194" name="Picture 2" descr="Сборка Ли-2, производство которого было начато в 1942 году в Ташкенте на заводе ТАПОиЧ, эвакуированного в 1941 г. в Ташке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1196753"/>
            <a:ext cx="5328592" cy="3984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480984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52" y="4869160"/>
            <a:ext cx="5856651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0" dirty="0" smtClean="0">
                <a:effectLst/>
                <a:latin typeface="Arial" pitchFamily="34" charset="0"/>
                <a:cs typeface="Arial" pitchFamily="34" charset="0"/>
              </a:rPr>
              <a:t>Огромную помощь наша республика оказала также в сборе и производстве теплой одежды.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052737"/>
            <a:ext cx="5762171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168008" y="1124744"/>
            <a:ext cx="5784643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800" b="1" i="0" dirty="0" smtClean="0">
                <a:effectLst/>
                <a:latin typeface="Arial" pitchFamily="34" charset="0"/>
                <a:cs typeface="Arial" pitchFamily="34" charset="0"/>
              </a:rPr>
              <a:t>аводы стали выпускать продукцию необходимую для фронта - это снаряды,      самолеты, минометы, бронепоезда, парашюты и многое - многое другое.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&amp;Kcy;&amp;ocy;&amp;mcy;&amp;scy;&amp;ocy;&amp;mcy;&amp;ocy;&amp;lcy; &amp;Ucy;&amp;zcy;&amp;bcy;&amp;iecy;&amp;kcy;&amp;icy;&amp;scy;&amp;tcy;&amp;acy;&amp;ncy;&amp;acy;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4077072"/>
            <a:ext cx="5049573" cy="2408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37233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Сельское население Узбекистана проявило большую самоотверженность в обеспечении фронта   необходимым продовольствием и одеждой.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&amp;Bcy;&amp;icy;&amp;bcy;&amp;lcy;&amp;icy;&amp;ocy;&amp;tcy;&amp;iecy;&amp;kcy;&amp;acy; &amp;icy;&amp;zcy;&amp;ocy;&amp;bcy;&amp;rcy;&amp;acy;&amp;zhcy;&amp;iecy;&amp;ncy;&amp;icy;&amp;jcy; &quot;&amp;Rcy;&amp;Icy;&amp;Acy; &amp;Ncy;&amp;ocy;&amp;vcy;&amp;ocy;&amp;scy;&amp;tcy;&amp;icy;&quot; :: &amp;Icy;&amp;lcy;&amp;lcy;&amp;yucy;&amp;scy;&amp;tcy;&amp;rcy;&amp;acy;&amp;tscy;&amp;icy;&amp;icy; :: &amp;Tcy;&amp;rcy;&amp;ucy;&amp;dcy;&amp;ocy;&amp;vcy;&amp;ycy;&amp;iecy; &amp;ocy;&amp;tcy;&amp;ncy;&amp;ocy;&amp;shcy;&amp;iecy;&amp;ncy;&amp;icy;&amp;ya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052736"/>
            <a:ext cx="2754778" cy="2467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ГЕРОИЗМ СЕЛЬСКИХ ТРУЖЕНИКОВ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https://ds04.infourok.ru/uploads/ex/0766/000ab5c5-d98a2e93/img15.jpg"/>
          <p:cNvPicPr/>
          <p:nvPr/>
        </p:nvPicPr>
        <p:blipFill>
          <a:blip r:embed="rId3" cstate="print"/>
          <a:srcRect l="17475" t="21034" r="15366" b="13349"/>
          <a:stretch>
            <a:fillRect/>
          </a:stretch>
        </p:blipFill>
        <p:spPr bwMode="auto">
          <a:xfrm>
            <a:off x="6600056" y="3789040"/>
            <a:ext cx="4608512" cy="250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ds04.infourok.ru/uploads/ex/0766/000ab5c5-d98a2e93/img22.jpg"/>
          <p:cNvPicPr/>
          <p:nvPr/>
        </p:nvPicPr>
        <p:blipFill>
          <a:blip r:embed="rId4" cstate="print"/>
          <a:srcRect l="60127" t="27814" r="3483" b="8001"/>
          <a:stretch>
            <a:fillRect/>
          </a:stretch>
        </p:blipFill>
        <p:spPr bwMode="auto">
          <a:xfrm>
            <a:off x="9480376" y="1124744"/>
            <a:ext cx="2015592" cy="24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1384" y="1124745"/>
            <a:ext cx="11089232" cy="23042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сельском хозяйстве стало не хватать рабочей силы, так как мужчины были мобилизованы на фронт. Их места заняли женщины и дети. Сельские труженики мужественно преодолевали все тяготы и невзгоды военных лет.</a:t>
            </a:r>
          </a:p>
          <a:p>
            <a:endParaRPr lang="ru-RU" dirty="0"/>
          </a:p>
        </p:txBody>
      </p:sp>
      <p:pic>
        <p:nvPicPr>
          <p:cNvPr id="6" name="Рисунок 5" descr="Ð¢ÑÑÐ´Ð¾Ð²Ð¾Ð¹ Ð¿Ð¾Ð´Ð²Ð¸Ð³ Ð¡ÑÑÑÐ°Ð½Ð´Ð°ÑÑÐ¸Ð½ÑÐµÐ² Ð² Ð²ÑÐ¾ÑÐ¾Ð¹ Ð¼Ð¸ÑÐ¾Ð²Ð¾Ð¹ Ð²Ð¾Ð¹Ð½Ðµ ..."/>
          <p:cNvPicPr/>
          <p:nvPr/>
        </p:nvPicPr>
        <p:blipFill>
          <a:blip r:embed="rId2" cstate="print"/>
          <a:srcRect b="18456"/>
          <a:stretch>
            <a:fillRect/>
          </a:stretch>
        </p:blipFill>
        <p:spPr bwMode="auto">
          <a:xfrm>
            <a:off x="695400" y="3717032"/>
            <a:ext cx="68407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ГЕРОИЗМ СЕЛЬСКИХ ТРУЖЕНИКОВ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https://ds04.infourok.ru/uploads/ex/0766/000ab5c5-d98a2e93/img23.jpg"/>
          <p:cNvPicPr/>
          <p:nvPr/>
        </p:nvPicPr>
        <p:blipFill>
          <a:blip r:embed="rId3" cstate="print"/>
          <a:srcRect l="4764" t="24082" r="57816" b="32035"/>
          <a:stretch>
            <a:fillRect/>
          </a:stretch>
        </p:blipFill>
        <p:spPr bwMode="auto">
          <a:xfrm>
            <a:off x="8184232" y="3789040"/>
            <a:ext cx="3240360" cy="246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ÐÐÐÐ¡Ð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1124744"/>
            <a:ext cx="407057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 100-Ð»ÐµÑÐ¸Ñ ÐÐÐÐ¢Ð: &quot;ÐÐ°Ð²iÐ½Ñ ÑÐºÐ»Ð°Ð´Ð°ÑÑÑ Ð³iÑÑÐ¾ÑÑÑ&quot;. ÐÐ· ÐÐ¾Ð¼ÐµÐ»Ñ Ð² ÑÑÐ¾Ð»Ð¸ÑÑ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4149080"/>
            <a:ext cx="54006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ГЕРОИЗМ СЕЛЬСКИХ ТРУЖЕНИКОВ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91344" y="1340768"/>
            <a:ext cx="6984776" cy="16561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годы войны было произведено</a:t>
            </a:r>
          </a:p>
          <a:p>
            <a:pPr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более 4 миллионов тонн хлопка, </a:t>
            </a:r>
          </a:p>
          <a:p>
            <a:pPr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более 5 миллионов тонн зерна.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35360" y="3933056"/>
            <a:ext cx="5184576" cy="24482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Вместе с тем, росло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производство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 других видов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сельскохозяйственной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продукции.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052736"/>
            <a:ext cx="11161240" cy="23762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Население Узбекистана в годы войны проявило безмерную щедрость, сделав личные вклады в борьбу против гитлеровской Германии.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vek-noviy.ru/wp-content/uploads/2017/03/Karavan-verblyudov-nagruzhennyih-produktami-pitaniya-otprav-lennyiy-na-front-kolhoznikami-Farishskogo-rayona.-1943-g.-300x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8968" y="3573016"/>
            <a:ext cx="5703656" cy="2880320"/>
          </a:xfrm>
          <a:prstGeom prst="rect">
            <a:avLst/>
          </a:prstGeom>
          <a:noFill/>
        </p:spPr>
      </p:pic>
      <p:pic>
        <p:nvPicPr>
          <p:cNvPr id="7" name="Picture 2" descr="http://victory.rusarchives.ru/img/photos/2616_1107843314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76" y="3717032"/>
            <a:ext cx="4824536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Жители городов и сёл сдали в фонд обороны страны более 650 миллионов рублей и около 55 кг золота и других драгоценных изделий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Сражались бок о бок, собирали хлопок и прозводили оружие на заводах: 15 редких фото участия Казахстана, Туркменистана и Узбекистана во Второй Мирово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4072" y="1556792"/>
            <a:ext cx="453650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07368" y="1301859"/>
            <a:ext cx="11305256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ТРУДОВАЯ ДОБЛЕСТЬ УЗБЕКСКОГО НАРОДА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368" y="3501008"/>
            <a:ext cx="1123324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ГЕРОИЗМ СЕЛЬСКИХ ТРУЖЕНИКОВ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335360" y="5013176"/>
            <a:ext cx="11233248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1268760"/>
            <a:ext cx="5976664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Концерты, также помогали фронту.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4" name="Picture 2" descr="http://exhibitions.poklonnayagora.ru/4/images/1225jpg.jpg?crc=4159532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124744"/>
            <a:ext cx="4658494" cy="5414395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Сражались бок о бок, собирали хлопок и прозводили оружие на заводах: 15 редких фото участия Казахстана, Туркменистана и Узбекистана во Второй Мировой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400" y="3212976"/>
            <a:ext cx="5400600" cy="278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7"/>
            <a:ext cx="11161240" cy="2016224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 эти средства были построены бронепоезда, танки, самолёты и все они были переданы фронту.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2292" name="Picture 4" descr="https://i1.photo.2gis.com/images/branch/15/2111062367558042_2f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36" y="2420888"/>
            <a:ext cx="4176464" cy="2708920"/>
          </a:xfrm>
          <a:prstGeom prst="rect">
            <a:avLst/>
          </a:prstGeom>
          <a:noFill/>
        </p:spPr>
      </p:pic>
      <p:pic>
        <p:nvPicPr>
          <p:cNvPr id="12294" name="Picture 6" descr="https://liveinmsk.ru/up/photos/album/victorypark/2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4272" y="4365104"/>
            <a:ext cx="3384376" cy="2256251"/>
          </a:xfrm>
          <a:prstGeom prst="rect">
            <a:avLst/>
          </a:prstGeom>
          <a:noFill/>
        </p:spPr>
      </p:pic>
      <p:pic>
        <p:nvPicPr>
          <p:cNvPr id="12296" name="Picture 8" descr="https://avatars.mds.yandex.net/get-zen_doc/1348874/pub_5eb477737d92e958173029cf_5eb482dd7d06cd0603040a4c/scale_1200"/>
          <p:cNvPicPr>
            <a:picLocks noChangeAspect="1" noChangeArrowheads="1"/>
          </p:cNvPicPr>
          <p:nvPr/>
        </p:nvPicPr>
        <p:blipFill>
          <a:blip r:embed="rId4" cstate="print"/>
          <a:srcRect l="9953" b="9804"/>
          <a:stretch>
            <a:fillRect/>
          </a:stretch>
        </p:blipFill>
        <p:spPr bwMode="auto">
          <a:xfrm>
            <a:off x="4799856" y="3501008"/>
            <a:ext cx="3336371" cy="2423259"/>
          </a:xfrm>
          <a:prstGeom prst="rect">
            <a:avLst/>
          </a:prstGeom>
          <a:noFill/>
        </p:spPr>
      </p:pic>
      <p:pic>
        <p:nvPicPr>
          <p:cNvPr id="12298" name="Picture 10" descr="https://uznews.uz/upload/uploads/2020/05/08/PHOTO_2020-05-08%2014.16.21.JPEG"/>
          <p:cNvPicPr>
            <a:picLocks noChangeAspect="1" noChangeArrowheads="1"/>
          </p:cNvPicPr>
          <p:nvPr/>
        </p:nvPicPr>
        <p:blipFill>
          <a:blip r:embed="rId5" cstate="print"/>
          <a:srcRect l="14657" t="9096" b="13585"/>
          <a:stretch>
            <a:fillRect/>
          </a:stretch>
        </p:blipFill>
        <p:spPr bwMode="auto">
          <a:xfrm>
            <a:off x="8832304" y="2276872"/>
            <a:ext cx="2836283" cy="1656184"/>
          </a:xfrm>
          <a:prstGeom prst="rect">
            <a:avLst/>
          </a:prstGeom>
          <a:noFill/>
        </p:spPr>
      </p:pic>
      <p:pic>
        <p:nvPicPr>
          <p:cNvPr id="12300" name="Picture 12" descr="https://uznews.uz/upload/uploads/2020/05/08/2020-05-08%2014.19.17.JPG"/>
          <p:cNvPicPr>
            <a:picLocks noChangeAspect="1" noChangeArrowheads="1"/>
          </p:cNvPicPr>
          <p:nvPr/>
        </p:nvPicPr>
        <p:blipFill>
          <a:blip r:embed="rId6" cstate="print"/>
          <a:srcRect b="12507"/>
          <a:stretch>
            <a:fillRect/>
          </a:stretch>
        </p:blipFill>
        <p:spPr bwMode="auto">
          <a:xfrm>
            <a:off x="983432" y="5301208"/>
            <a:ext cx="2844044" cy="13974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80729"/>
            <a:ext cx="11377264" cy="23762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решению правительства бывшего Советского Союза часть мирного населения проживавшего на территории, где развернулись военные действия, была эвакуирована вглубь страны.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ÐÑÑÐ³ÑÐ·ÑÑÐ°Ð½ Ð² Ð³Ð¾Ð´Ñ Ð²Ð¾Ð¹Ð½Ñ: Ð¾Ð¿ÐµÑÐ°ÑÐ¸Ñ &quot;Ð­Ð²Ð°ÐºÑÐ°ÑÐ¸Ñ&quot; :: ÐÐ¾Ð²Ð¾ÑÑÐ¸ ..."/>
          <p:cNvPicPr/>
          <p:nvPr/>
        </p:nvPicPr>
        <p:blipFill>
          <a:blip r:embed="rId2" cstate="print"/>
          <a:srcRect l="1613" t="4616" r="1613" b="3066"/>
          <a:stretch>
            <a:fillRect/>
          </a:stretch>
        </p:blipFill>
        <p:spPr bwMode="auto">
          <a:xfrm>
            <a:off x="8256240" y="3645024"/>
            <a:ext cx="3672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­ÐÐÐÐ£ÐÐ¦ÐÐ¯ Ð Ð¡Ð¡Ð¡Ð  ÐÐ ÐÐ ÐÐÐ¯ ÐÐÐÐÐÐÐ ÐÐ¢ÐÐ§ÐÐ¡Ð¢ÐÐÐÐÐÐ ÐÐÐÐÐ« â Ð¸Ð½ÑÐ¾ÑÐ¼Ð°ÑÐ¸Ñ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3573016"/>
            <a:ext cx="36004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4">
            <a:extLst>
              <a:ext uri="{FF2B5EF4-FFF2-40B4-BE49-F238E27FC236}">
                <a16:creationId xmlns="" xmlns:a16="http://schemas.microsoft.com/office/drawing/2014/main" id="{4488CC59-9EA5-9D48-B5F9-9AC7121AAC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7808" y="3573016"/>
            <a:ext cx="3383514" cy="2890040"/>
          </a:xfrm>
          <a:prstGeom prst="rect">
            <a:avLst/>
          </a:prstGeom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1424" y="980728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них более одного миллиона были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привезены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в Узбекистан.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Ð¡ÐºÐ°ÑÐ°ÑÑ Ð£ÐÐÐÐÐÐ¡Ð¢ÐÐ ÐÐ ÐÐ®Ð¢ÐÐ 1 ÐÐÐ Ð§ÐÐÐÐÐÐ ÐÐ ÐÐ ÐÐÐ¯ ÐÐ¢ÐÐ ÐÐ ÐÐÐ ÐÐÐÐ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2420888"/>
            <a:ext cx="873697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5085184"/>
            <a:ext cx="11161240" cy="122413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Среди эвакуированных также были и всем известные и уважаемые люди.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2" descr="Н. С. Тихонов, Н.Е. Вирта, А. Н. Толстой и В. Иванов — русские писатели в эвакуации на демонстрации в Ташкенте. Слева от них — председатель Совмина УзССР А. Абдурахманов. 1943 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432" y="980728"/>
            <a:ext cx="10081120" cy="4032448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1704" y="5589240"/>
            <a:ext cx="4104456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ЗАПОМНИТЕ !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412776"/>
            <a:ext cx="10945216" cy="122413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числа эвакуированных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Узбекистан 200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тысяч  составляли дети -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сироты.</a:t>
            </a:r>
          </a:p>
          <a:p>
            <a:endParaRPr lang="ru-RU" dirty="0"/>
          </a:p>
        </p:txBody>
      </p:sp>
      <p:pic>
        <p:nvPicPr>
          <p:cNvPr id="4" name="Рисунок 3" descr="http://exhibitions.poklonnayagora.ru/4/images/1238.jpg?crc=152377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3284984"/>
            <a:ext cx="290432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&amp;Tcy;&amp;acy;&amp;shcy;&amp;kcy;&amp;iecy;&amp;ncy;&amp;tcy;&amp;scy;&amp;kcy;&amp;icy;&amp;jcy; &amp;vcy;&amp;ocy;&amp;kcy;&amp;zcy;&amp;acy;&amp;lcy;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284984"/>
            <a:ext cx="3337383" cy="2201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195A0C9E-3904-1942-86A9-0C597299F4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8168" y="3284984"/>
            <a:ext cx="4312510" cy="3116506"/>
          </a:xfrm>
          <a:prstGeom prst="rect">
            <a:avLst/>
          </a:prstGeom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4005064"/>
            <a:ext cx="11377264" cy="25202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Народ Узбекистана встретил их дружелюбно, окружил теплом и заботой, предоставил им кров в своих собственных домах. Люди с готовностью делились с эвакуированными гражданами кровом, пищей и одеждой.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ÐÐ¾Ð¼Ð¾ÑÑ Ð£Ð·Ð±ÐµÐºÐ¸ÑÑÐ°Ð½ÑÐµÐ² Ð² Ð³Ð¾Ð´Ñ ÐÑÐ¾ÑÐ¾Ð¹ Ð¼Ð¸ÑÐ¾Ð²Ð¾Ð¹ Ð²Ð¾Ð¹Ð½Ñ. Ð­Ð²Ð°ÐºÑÐ°ÑÐ¸Ñ Ð´ÐµÑÐµÐ¹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980728"/>
            <a:ext cx="5904656" cy="294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Подвиг узбекского народа в годы Великой Отечественной войны. А помните ли вы об этом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128" y="980728"/>
            <a:ext cx="4510535" cy="2905555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80729"/>
            <a:ext cx="11449272" cy="23762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Основную часть эвакуированных детей разместили в детских домах и интернатах. Но узбекский народ и тут проявил душевную щедрость - более пяти с половиной тысяч из числа прибывших детей были усыновлены добрыми людьми.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://player.myshared.ru/77/1379272/slides/slide_22.jpg"/>
          <p:cNvPicPr/>
          <p:nvPr/>
        </p:nvPicPr>
        <p:blipFill>
          <a:blip r:embed="rId2" cstate="print"/>
          <a:srcRect t="48718"/>
          <a:stretch>
            <a:fillRect/>
          </a:stretch>
        </p:blipFill>
        <p:spPr bwMode="auto">
          <a:xfrm>
            <a:off x="1415480" y="3501008"/>
            <a:ext cx="91450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8"/>
            <a:ext cx="11521280" cy="1800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Одной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из таких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безмерно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щедрых семей была семья </a:t>
            </a:r>
            <a:r>
              <a:rPr lang="ru-RU" sz="3500" b="1" dirty="0" err="1">
                <a:latin typeface="Arial" pitchFamily="34" charset="0"/>
                <a:cs typeface="Arial" pitchFamily="34" charset="0"/>
              </a:rPr>
              <a:t>Шомахмудовых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Эта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семья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усыновила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16 детей разных национальностей, которых они бережно вырастили и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воспитали.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852936"/>
            <a:ext cx="5328592" cy="2788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852936"/>
            <a:ext cx="3528392" cy="27477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3352" y="5733256"/>
            <a:ext cx="11233248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Это ещё один яркий пример проявления толерантности и душевной щедрости узбекского народа.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8"/>
            <a:ext cx="7416824" cy="49685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один только 1943 год пожилой кузнец </a:t>
            </a:r>
            <a:r>
              <a:rPr lang="ru-RU" sz="33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Шомахмудов</a:t>
            </a:r>
            <a:r>
              <a:rPr lang="ru-RU" sz="3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стал отцом четверых детей. Дети у него все разных национальностей и разных фамилий: Рая Мальцева - белоруска, Малика </a:t>
            </a:r>
            <a:r>
              <a:rPr lang="ru-RU" sz="33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Исламова</a:t>
            </a:r>
            <a:r>
              <a:rPr lang="ru-RU" sz="3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- татарка, Володя Урусов русский, а четвёртый сын кузнеца - безымянный двухлетний мальчик неизвестного происхождения. </a:t>
            </a:r>
            <a:r>
              <a:rPr lang="ru-RU" sz="33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Шомахмудов</a:t>
            </a:r>
            <a:r>
              <a:rPr lang="ru-RU" sz="3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сам дал ему имя - </a:t>
            </a:r>
            <a:r>
              <a:rPr lang="ru-RU" sz="33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Ногмат</a:t>
            </a:r>
            <a:r>
              <a:rPr lang="ru-RU" sz="3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что значит «дар». Всего среди усыновленных детей были русские, белорус, молдаванин, еврейка, латыш, казах, немка и татарин. </a:t>
            </a:r>
          </a:p>
          <a:p>
            <a:pPr algn="ctr"/>
            <a:endParaRPr lang="ru-RU" dirty="0"/>
          </a:p>
        </p:txBody>
      </p:sp>
      <p:sp>
        <p:nvSpPr>
          <p:cNvPr id="2050" name="AutoShape 2" descr="https://hook.report/wp-content/uploads/2019/05/im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hook.report/wp-content/uploads/2019/05/im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4">
            <a:extLst>
              <a:ext uri="{FF2B5EF4-FFF2-40B4-BE49-F238E27FC236}">
                <a16:creationId xmlns="" xmlns:a16="http://schemas.microsoft.com/office/drawing/2014/main" id="{47CFF9B8-A091-8943-B294-7D72AB1B3E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8208" y="908720"/>
            <a:ext cx="3909941" cy="5040560"/>
          </a:xfrm>
          <a:prstGeom prst="rect">
            <a:avLst/>
          </a:prstGeom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БЕЗМЕРНАЯ ЩЕДРОСТЬ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6062464" cy="52565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годы Второй мировой войны Узбекистан находился в составе бывшего Советского Союза.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 вероломного нападения фашистской Германии на Советский Союз 22 июня 1941 года Узбекистан тоже был втянут в войну. 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a.d-cd.net/fdacb1s-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844824"/>
            <a:ext cx="4608511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855640" y="836712"/>
            <a:ext cx="5688632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На фронт отправлено: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1344" y="1772816"/>
            <a:ext cx="360040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2090 самолётов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63752" y="1484784"/>
            <a:ext cx="4032448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17342 авиамоторов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112224" y="1628800"/>
            <a:ext cx="393576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1,5 млн. миномётов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19336" y="2708920"/>
            <a:ext cx="360040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22 млн. мин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935760" y="2492896"/>
            <a:ext cx="3816424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560 тыс. снарядов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184232" y="2636912"/>
            <a:ext cx="3744416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2,5 млн. авиабомб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07368" y="3501008"/>
            <a:ext cx="360040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 млн. гранат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295800" y="3356992"/>
            <a:ext cx="360040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5 бронепоездов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320136" y="4005064"/>
            <a:ext cx="432048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2200 полевых кухонь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91344" y="4437112"/>
            <a:ext cx="468052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7,5 млн. гимнастёрок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273532" y="5417459"/>
            <a:ext cx="5182508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 млн. сапог и ботинок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663952" y="4725144"/>
            <a:ext cx="612068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2,5 млн. ватных телогреек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375920" y="6165304"/>
            <a:ext cx="6336704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18 военно-санитарных поездов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0336" y="836712"/>
            <a:ext cx="292176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63352" y="836712"/>
            <a:ext cx="8784976" cy="20882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Узбекский народ писал много писем. На эти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письма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узбекского народа откликнулись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тысячи воинов всех национальностей, которые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давали клятвенные обещания еще отважнее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сражаться и разгромить ненавистного врага.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1344" y="3356992"/>
            <a:ext cx="11809312" cy="32403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Таким образом, безграничная помощь трудящихся фронту,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их материальная и моральная поддержка вызывали в сердцах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воинов чувство благодарности к своему народу и жажду мести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 врагу. А постоянная крепкая связь между тылом и фронтом,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установившаяся взаимная переписка были залогом Победы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войне. Эта была великая Победа наших дедов, отцов,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старших братьев и сестер над немецкими захватчиками.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77349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114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4000" dirty="0" smtClean="0"/>
              <a:t>  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868" y="33724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551384" y="3212976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§41.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131 – 133.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151784" y="2996952"/>
            <a:ext cx="3888432" cy="27921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вы думаете о  деятельности детей, привлечённых к труду в годы войны?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184232" y="3356992"/>
            <a:ext cx="3744416" cy="14994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Подумайте над вопросом № 2      Стр. 136.</a:t>
            </a: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8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08" y="1340768"/>
            <a:ext cx="1008112" cy="148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1340768"/>
            <a:ext cx="1008112" cy="148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124744"/>
            <a:ext cx="11103024" cy="11521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Узбекистан обеспечивал фронт оружием, боеприпасами, продовольствием и одеждой.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Содержимое 3" descr="http://exhibitions.poklonnayagora.ru/4/images/1235.jpg?crc=23750979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2852936"/>
            <a:ext cx="5380856" cy="337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44" y="2852936"/>
            <a:ext cx="4913338" cy="334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384800" cy="5001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endParaRPr lang="ru-RU" dirty="0" smtClean="0"/>
          </a:p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Во Второй мировой войне участвовало более 1 миллиона 500 тысяч воинов из Узбекистана. Денежные пожертвования, собираемые у населения, сдавались в фонд обороны страны.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exhibitions.poklonnayagora.ru/4/images/1234.jpg?crc=408853663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1052736"/>
            <a:ext cx="5256584" cy="252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Ð° Ð¡ÑÐ°Ð»Ð¸Ð½Ð³ÑÐ°Ð´ Ð² Ð´Ð¾Ð»Ð¸Ð½Ðµ ÐÑÑÑÐº-ÐÑÐ»Ñ. ÐÐ¸ÑÐ³Ð¸Ð·Ð¸Ñ Ð²Ð¾ ÐÑÐ¾ÑÐ¾Ð¹ Ð¼Ð¸ÑÐ¾Ð²Ð¾Ð¹ Ð²Ð¾Ð¹Ð½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4" y="3789040"/>
            <a:ext cx="3312368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80729"/>
            <a:ext cx="11449272" cy="20882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По решению руководства бывшего Советского Союза в Узбекистан было эвакуировало более ста промышленных предприятий из зон, которые могли быть оккупированы Германией.</a:t>
            </a:r>
          </a:p>
          <a:p>
            <a:endParaRPr lang="ru-RU" dirty="0"/>
          </a:p>
        </p:txBody>
      </p:sp>
      <p:pic>
        <p:nvPicPr>
          <p:cNvPr id="6" name="Рисунок 5" descr="ÐÐµÑÐµÐ²Ð¾Ð´ ÑÐºÐ¾Ð½Ð¾Ð¼Ð¸ÐºÐ¸ Ð¡Ð¡Ð¡Ð  Ð½Ð° Ð½ÑÐ¶Ð½Ñ ÐÐµÐ»Ð¸ÐºÐ¾Ð¹ ÐÑÐµÑÐµÑÑÐ²ÐµÐ½Ð½Ð¾Ð¹ Ð²Ð¾Ð¹Ð½Ñ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0" y="3501008"/>
            <a:ext cx="36004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&amp;Pcy;&amp;ucy;&amp;bcy;&amp;lcy;&amp;icy;&amp;kcy;&amp;acy;&amp;tscy;&amp;icy;&amp;icy; &amp;zhcy;&amp;ucy;&amp;rcy;&amp;ncy;&amp;acy;&amp;lcy;&amp;acy; &quot;&amp;ZHcy;&amp;iecy;&amp;lcy;&amp;iecy;&amp;zcy;&amp;ncy;&amp;ocy;&amp;dcy;&amp;ocy;&amp;rcy;&amp;ocy;&amp;zhcy;&amp;ncy;&amp;ycy;&amp;jcy; &amp;tcy;&amp;rcy;&amp;acy;&amp;ncy;&amp;scy;&amp;pcy;&amp;ocy;&amp;rcy;&amp;tcy;&quot; 2008 &amp;gcy;&amp;ocy;&amp;d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472442"/>
            <a:ext cx="3096344" cy="2959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7650" name="Picture 2" descr="https://i04.fotocdn.net/s119/034eacbd1ac756c7/public_pin_l/2721575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0216" y="3501008"/>
            <a:ext cx="3600400" cy="29389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7368" y="4077072"/>
            <a:ext cx="7920880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0" dirty="0" smtClean="0">
                <a:effectLst/>
                <a:latin typeface="Arial" pitchFamily="34" charset="0"/>
                <a:cs typeface="Arial" pitchFamily="34" charset="0"/>
              </a:rPr>
              <a:t>     Было эвакуировано более 100 предприятий, так в Ташкенте и Ташкентской области было размещено 55 предприятий, в Самарканде 14, Ферганской долине 22, в Бухаре 2, а также были эвакуированы тысячи рабочих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6626" name="Picture 2" descr="http://b1.vestifinance.ru/c/17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980728"/>
            <a:ext cx="5616624" cy="2952328"/>
          </a:xfrm>
          <a:prstGeom prst="rect">
            <a:avLst/>
          </a:prstGeom>
          <a:noFill/>
        </p:spPr>
      </p:pic>
      <p:pic>
        <p:nvPicPr>
          <p:cNvPr id="26628" name="Picture 4" descr="https://waralbum.ru/wp-content/uploads/2018/01/b966_50121b3a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980728"/>
            <a:ext cx="5472608" cy="2921970"/>
          </a:xfrm>
          <a:prstGeom prst="rect">
            <a:avLst/>
          </a:prstGeom>
          <a:noFill/>
        </p:spPr>
      </p:pic>
      <p:pic>
        <p:nvPicPr>
          <p:cNvPr id="26630" name="Picture 6" descr="http://penzasmi.ru/images/uploads/b35b7802f45ff7f996f7838e3aa9f1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4272" y="4149080"/>
            <a:ext cx="3102840" cy="2363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439294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3392" y="980728"/>
            <a:ext cx="5384800" cy="521744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Благодаря самоотверженному труду рабочих Узбекистана, эвакуированные предприятия за короткий срок были восстановлены и начали производить всё необходимое для фронта. Было также построено 280 новых предприятий.</a:t>
            </a:r>
          </a:p>
          <a:p>
            <a:endParaRPr lang="ru-RU" dirty="0"/>
          </a:p>
        </p:txBody>
      </p:sp>
      <p:pic>
        <p:nvPicPr>
          <p:cNvPr id="6" name="Рисунок 5" descr="Ð¡Ð°Ð¼Ð°Ñ Ð¸Ð·Ð²ÐµÑÑÐ½Ð°Ñ Ð¸ ÑÐ°Ð¸Ð½ÑÑÐ²ÐµÐ½Ð½Ð°Ñ Ð¾Ð¿ÐµÑÐ°ÑÐ¸Ñ Ð² Ð¡Ð¡Ð¡Ð  Ð²ÑÐµÐ¼ÐµÐ½ II ÐÐ¸ÑÐ¾Ð²Ð¾Ð¹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3933056"/>
            <a:ext cx="4824536" cy="240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052736"/>
            <a:ext cx="4851440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412776"/>
            <a:ext cx="6624736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Тысячи женщин добровольно шли на производство и успешно осваивали профессии, считавшиеся прежде мужскими. Только в Ташкенте в первые месяцы войны на заводах и фабриках стало работать более 20 тысяч женщин.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ДОБЛЕСТЬ УЗБЕКСКОГО НАРОДА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ds05.infourok.ru/uploads/ex/1377/00166e1e-a2cd1d66/img5.jpg"/>
          <p:cNvPicPr/>
          <p:nvPr/>
        </p:nvPicPr>
        <p:blipFill>
          <a:blip r:embed="rId2" cstate="print"/>
          <a:srcRect l="61242" t="51693"/>
          <a:stretch>
            <a:fillRect/>
          </a:stretch>
        </p:blipFill>
        <p:spPr bwMode="auto">
          <a:xfrm>
            <a:off x="7824192" y="836712"/>
            <a:ext cx="32403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t0.gstatic.com/images?q=tbn:ANd9GcQxUfqNDZM_DL_L98oujI7Fexg1Hs7b4EARQWLK70y6OW9FuUZoK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005064"/>
            <a:ext cx="4104456" cy="26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10280</TotalTime>
  <Words>957</Words>
  <Application>Microsoft Office PowerPoint</Application>
  <PresentationFormat>Произвольный</PresentationFormat>
  <Paragraphs>117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СБОРОЧНЫЙ ЦЕХ НА ОДНОМ ИЗ АВИАСТРОИТЕЛЬНЫХ ПРЕДПРИЯТИЙ ЭВАКУИРОВАННЫХ В УЗБЕКИСТАН. 1943 Г.</vt:lpstr>
      <vt:lpstr>Слайд 14</vt:lpstr>
      <vt:lpstr>Слайд 15</vt:lpstr>
      <vt:lpstr>Слайд 16</vt:lpstr>
      <vt:lpstr>Слайд 17</vt:lpstr>
      <vt:lpstr>Слайд 18</vt:lpstr>
      <vt:lpstr>Слайд 19</vt:lpstr>
      <vt:lpstr>Концерты, также помогали фронту.</vt:lpstr>
      <vt:lpstr>Слайд 21</vt:lpstr>
      <vt:lpstr>Слайд 22</vt:lpstr>
      <vt:lpstr>Слайд 23</vt:lpstr>
      <vt:lpstr>Слайд 24</vt:lpstr>
      <vt:lpstr> ЗАПОМНИТЕ ! </vt:lpstr>
      <vt:lpstr>Слайд 26</vt:lpstr>
      <vt:lpstr>Слайд 27</vt:lpstr>
      <vt:lpstr>Слайд 28</vt:lpstr>
      <vt:lpstr>Слайд 29</vt:lpstr>
      <vt:lpstr>Слайд 30</vt:lpstr>
      <vt:lpstr>Слайд 31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2083</cp:revision>
  <dcterms:created xsi:type="dcterms:W3CDTF">2020-04-27T10:05:42Z</dcterms:created>
  <dcterms:modified xsi:type="dcterms:W3CDTF">2021-02-11T03:14:48Z</dcterms:modified>
</cp:coreProperties>
</file>