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64" r:id="rId2"/>
    <p:sldId id="951" r:id="rId3"/>
    <p:sldId id="1204" r:id="rId4"/>
    <p:sldId id="1168" r:id="rId5"/>
    <p:sldId id="1169" r:id="rId6"/>
    <p:sldId id="1135" r:id="rId7"/>
    <p:sldId id="1170" r:id="rId8"/>
    <p:sldId id="1171" r:id="rId9"/>
    <p:sldId id="1172" r:id="rId10"/>
    <p:sldId id="1173" r:id="rId11"/>
    <p:sldId id="1141" r:id="rId12"/>
    <p:sldId id="1174" r:id="rId13"/>
    <p:sldId id="1175" r:id="rId14"/>
    <p:sldId id="1179" r:id="rId15"/>
    <p:sldId id="1176" r:id="rId16"/>
    <p:sldId id="1180" r:id="rId17"/>
    <p:sldId id="1181" r:id="rId18"/>
    <p:sldId id="1182" r:id="rId19"/>
    <p:sldId id="1183" r:id="rId20"/>
    <p:sldId id="1184" r:id="rId21"/>
    <p:sldId id="1185" r:id="rId22"/>
    <p:sldId id="1186" r:id="rId23"/>
    <p:sldId id="1187" r:id="rId24"/>
    <p:sldId id="1198" r:id="rId25"/>
    <p:sldId id="1188" r:id="rId26"/>
    <p:sldId id="1199" r:id="rId27"/>
    <p:sldId id="1194" r:id="rId28"/>
    <p:sldId id="1200" r:id="rId29"/>
    <p:sldId id="1201" r:id="rId30"/>
    <p:sldId id="1202" r:id="rId31"/>
    <p:sldId id="1203" r:id="rId32"/>
    <p:sldId id="1131" r:id="rId33"/>
    <p:sldId id="996" r:id="rId34"/>
  </p:sldIdLst>
  <p:sldSz cx="12192000" cy="6858000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9D0ED-6FA9-453C-B6DD-92E159F9FDF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EEF03-1EAB-4C9A-8648-EAE449DE185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Самый крупный и кровопролитный военный конфликт в истории – 2194 дня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5DD44C-C45F-4151-8B41-C606131AA455}" type="parTrans" cxnId="{F730900E-AE5D-46E3-A72B-FE739010C998}">
      <dgm:prSet/>
      <dgm:spPr/>
      <dgm:t>
        <a:bodyPr/>
        <a:lstStyle/>
        <a:p>
          <a:endParaRPr lang="ru-RU"/>
        </a:p>
      </dgm:t>
    </dgm:pt>
    <dgm:pt modelId="{F161E6D1-0F4D-4F9A-AB31-64D3962408ED}" type="sibTrans" cxnId="{F730900E-AE5D-46E3-A72B-FE739010C998}">
      <dgm:prSet/>
      <dgm:spPr/>
      <dgm:t>
        <a:bodyPr/>
        <a:lstStyle/>
        <a:p>
          <a:endParaRPr lang="ru-RU"/>
        </a:p>
      </dgm:t>
    </dgm:pt>
    <dgm:pt modelId="{2692F9CD-C920-40C7-B090-A3A53A832C6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Участвовали 72 государства                с населением               1700 млн. человек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3091B6-F63E-4E4B-B4DE-48CE9BE428D1}" type="parTrans" cxnId="{0E838A5F-EDBB-4650-8986-2B90E8ED0AA2}">
      <dgm:prSet/>
      <dgm:spPr/>
      <dgm:t>
        <a:bodyPr/>
        <a:lstStyle/>
        <a:p>
          <a:endParaRPr lang="ru-RU"/>
        </a:p>
      </dgm:t>
    </dgm:pt>
    <dgm:pt modelId="{9967A60D-17E1-4A5E-A479-076068E76D10}" type="sibTrans" cxnId="{0E838A5F-EDBB-4650-8986-2B90E8ED0AA2}">
      <dgm:prSet/>
      <dgm:spPr/>
      <dgm:t>
        <a:bodyPr/>
        <a:lstStyle/>
        <a:p>
          <a:endParaRPr lang="ru-RU"/>
        </a:p>
      </dgm:t>
    </dgm:pt>
    <dgm:pt modelId="{D2FCE770-57BF-4082-82C4-F232A591D8B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Боевые действия велись на территории 40 государств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7C2939-6245-47FC-B611-1FBC314FF6C1}" type="parTrans" cxnId="{4CEB9ACD-D241-41C1-8F3B-DE8D95094779}">
      <dgm:prSet/>
      <dgm:spPr/>
      <dgm:t>
        <a:bodyPr/>
        <a:lstStyle/>
        <a:p>
          <a:endParaRPr lang="ru-RU"/>
        </a:p>
      </dgm:t>
    </dgm:pt>
    <dgm:pt modelId="{C713ABB7-4F66-42A7-8594-EDC7D086F62F}" type="sibTrans" cxnId="{4CEB9ACD-D241-41C1-8F3B-DE8D95094779}">
      <dgm:prSet/>
      <dgm:spPr/>
      <dgm:t>
        <a:bodyPr/>
        <a:lstStyle/>
        <a:p>
          <a:endParaRPr lang="ru-RU"/>
        </a:p>
      </dgm:t>
    </dgm:pt>
    <dgm:pt modelId="{3E4991B1-A829-4363-B185-4681FF9C7A1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Мобилизовано        110 млн. человек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7EB46B-3B57-486D-9166-887B63096F56}" type="parTrans" cxnId="{365D142A-5CF2-46D7-BDDF-D9932EA88B2C}">
      <dgm:prSet/>
      <dgm:spPr/>
      <dgm:t>
        <a:bodyPr/>
        <a:lstStyle/>
        <a:p>
          <a:endParaRPr lang="ru-RU"/>
        </a:p>
      </dgm:t>
    </dgm:pt>
    <dgm:pt modelId="{9436E0BA-C068-4B11-92A0-4F74D8F98EB6}" type="sibTrans" cxnId="{365D142A-5CF2-46D7-BDDF-D9932EA88B2C}">
      <dgm:prSet/>
      <dgm:spPr/>
      <dgm:t>
        <a:bodyPr/>
        <a:lstStyle/>
        <a:p>
          <a:endParaRPr lang="ru-RU"/>
        </a:p>
      </dgm:t>
    </dgm:pt>
    <dgm:pt modelId="{54213583-17E0-4EFD-9CB2-DA154B95743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Погибли более        60 млн. человек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095590-6F8F-4503-8C11-F1791F781930}" type="parTrans" cxnId="{86FB4F30-75CE-4A38-880E-8DB7CA789B0B}">
      <dgm:prSet/>
      <dgm:spPr/>
      <dgm:t>
        <a:bodyPr/>
        <a:lstStyle/>
        <a:p>
          <a:endParaRPr lang="ru-RU"/>
        </a:p>
      </dgm:t>
    </dgm:pt>
    <dgm:pt modelId="{8420A032-BA49-4FE0-95D5-4A9C9743BF01}" type="sibTrans" cxnId="{86FB4F30-75CE-4A38-880E-8DB7CA789B0B}">
      <dgm:prSet/>
      <dgm:spPr/>
      <dgm:t>
        <a:bodyPr/>
        <a:lstStyle/>
        <a:p>
          <a:endParaRPr lang="ru-RU"/>
        </a:p>
      </dgm:t>
    </dgm:pt>
    <dgm:pt modelId="{1A610963-8B26-45FF-94EA-1705F21E92D7}" type="pres">
      <dgm:prSet presAssocID="{7E49D0ED-6FA9-453C-B6DD-92E159F9FD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59BF9-8D7B-4CEF-94A6-F9BC2C131BF4}" type="pres">
      <dgm:prSet presAssocID="{71BEEF03-1EAB-4C9A-8648-EAE449DE18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DD188-C607-4A2A-87E1-6E9FA01A53E0}" type="pres">
      <dgm:prSet presAssocID="{F161E6D1-0F4D-4F9A-AB31-64D3962408ED}" presName="sibTrans" presStyleCnt="0"/>
      <dgm:spPr/>
    </dgm:pt>
    <dgm:pt modelId="{77ED9BAB-E19D-4CAC-924A-934763D9B3BF}" type="pres">
      <dgm:prSet presAssocID="{2692F9CD-C920-40C7-B090-A3A53A832C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B2386-9180-4A24-BC19-1DC355997968}" type="pres">
      <dgm:prSet presAssocID="{9967A60D-17E1-4A5E-A479-076068E76D10}" presName="sibTrans" presStyleCnt="0"/>
      <dgm:spPr/>
    </dgm:pt>
    <dgm:pt modelId="{B856C560-61F0-4F9D-85E0-A5A7FCA82ED3}" type="pres">
      <dgm:prSet presAssocID="{D2FCE770-57BF-4082-82C4-F232A591D8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928DE-E929-46F2-BA81-32BF89D81DA1}" type="pres">
      <dgm:prSet presAssocID="{C713ABB7-4F66-42A7-8594-EDC7D086F62F}" presName="sibTrans" presStyleCnt="0"/>
      <dgm:spPr/>
    </dgm:pt>
    <dgm:pt modelId="{B0522D1A-9DA9-419F-A241-602758B36FFC}" type="pres">
      <dgm:prSet presAssocID="{3E4991B1-A829-4363-B185-4681FF9C7A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447CA-A3B7-488F-958B-423AF82FCA3C}" type="pres">
      <dgm:prSet presAssocID="{9436E0BA-C068-4B11-92A0-4F74D8F98EB6}" presName="sibTrans" presStyleCnt="0"/>
      <dgm:spPr/>
    </dgm:pt>
    <dgm:pt modelId="{44B8AA62-3E0F-475F-8C4B-B11F790A8CD9}" type="pres">
      <dgm:prSet presAssocID="{54213583-17E0-4EFD-9CB2-DA154B9574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8546E8-8596-4758-B158-4629CCBCEF10}" type="presOf" srcId="{3E4991B1-A829-4363-B185-4681FF9C7A1A}" destId="{B0522D1A-9DA9-419F-A241-602758B36FFC}" srcOrd="0" destOrd="0" presId="urn:microsoft.com/office/officeart/2005/8/layout/default#1"/>
    <dgm:cxn modelId="{F730900E-AE5D-46E3-A72B-FE739010C998}" srcId="{7E49D0ED-6FA9-453C-B6DD-92E159F9FDF0}" destId="{71BEEF03-1EAB-4C9A-8648-EAE449DE1855}" srcOrd="0" destOrd="0" parTransId="{325DD44C-C45F-4151-8B41-C606131AA455}" sibTransId="{F161E6D1-0F4D-4F9A-AB31-64D3962408ED}"/>
    <dgm:cxn modelId="{75F7E02C-7D41-4D68-BB2F-93733556AD9C}" type="presOf" srcId="{7E49D0ED-6FA9-453C-B6DD-92E159F9FDF0}" destId="{1A610963-8B26-45FF-94EA-1705F21E92D7}" srcOrd="0" destOrd="0" presId="urn:microsoft.com/office/officeart/2005/8/layout/default#1"/>
    <dgm:cxn modelId="{4CEB9ACD-D241-41C1-8F3B-DE8D95094779}" srcId="{7E49D0ED-6FA9-453C-B6DD-92E159F9FDF0}" destId="{D2FCE770-57BF-4082-82C4-F232A591D8BD}" srcOrd="2" destOrd="0" parTransId="{CF7C2939-6245-47FC-B611-1FBC314FF6C1}" sibTransId="{C713ABB7-4F66-42A7-8594-EDC7D086F62F}"/>
    <dgm:cxn modelId="{365D142A-5CF2-46D7-BDDF-D9932EA88B2C}" srcId="{7E49D0ED-6FA9-453C-B6DD-92E159F9FDF0}" destId="{3E4991B1-A829-4363-B185-4681FF9C7A1A}" srcOrd="3" destOrd="0" parTransId="{C87EB46B-3B57-486D-9166-887B63096F56}" sibTransId="{9436E0BA-C068-4B11-92A0-4F74D8F98EB6}"/>
    <dgm:cxn modelId="{8459DD45-19DF-4C79-BB5C-635D219B12A9}" type="presOf" srcId="{54213583-17E0-4EFD-9CB2-DA154B957432}" destId="{44B8AA62-3E0F-475F-8C4B-B11F790A8CD9}" srcOrd="0" destOrd="0" presId="urn:microsoft.com/office/officeart/2005/8/layout/default#1"/>
    <dgm:cxn modelId="{A9D8F894-99D5-40B6-A2EE-BAF1A8652C12}" type="presOf" srcId="{2692F9CD-C920-40C7-B090-A3A53A832C67}" destId="{77ED9BAB-E19D-4CAC-924A-934763D9B3BF}" srcOrd="0" destOrd="0" presId="urn:microsoft.com/office/officeart/2005/8/layout/default#1"/>
    <dgm:cxn modelId="{364A9122-5204-40E3-924E-9F3B9E4CA4D1}" type="presOf" srcId="{71BEEF03-1EAB-4C9A-8648-EAE449DE1855}" destId="{17759BF9-8D7B-4CEF-94A6-F9BC2C131BF4}" srcOrd="0" destOrd="0" presId="urn:microsoft.com/office/officeart/2005/8/layout/default#1"/>
    <dgm:cxn modelId="{0E838A5F-EDBB-4650-8986-2B90E8ED0AA2}" srcId="{7E49D0ED-6FA9-453C-B6DD-92E159F9FDF0}" destId="{2692F9CD-C920-40C7-B090-A3A53A832C67}" srcOrd="1" destOrd="0" parTransId="{4A3091B6-F63E-4E4B-B4DE-48CE9BE428D1}" sibTransId="{9967A60D-17E1-4A5E-A479-076068E76D10}"/>
    <dgm:cxn modelId="{767636FF-3A1A-4C99-8405-A2A1CE975C6D}" type="presOf" srcId="{D2FCE770-57BF-4082-82C4-F232A591D8BD}" destId="{B856C560-61F0-4F9D-85E0-A5A7FCA82ED3}" srcOrd="0" destOrd="0" presId="urn:microsoft.com/office/officeart/2005/8/layout/default#1"/>
    <dgm:cxn modelId="{86FB4F30-75CE-4A38-880E-8DB7CA789B0B}" srcId="{7E49D0ED-6FA9-453C-B6DD-92E159F9FDF0}" destId="{54213583-17E0-4EFD-9CB2-DA154B957432}" srcOrd="4" destOrd="0" parTransId="{B3095590-6F8F-4503-8C11-F1791F781930}" sibTransId="{8420A032-BA49-4FE0-95D5-4A9C9743BF01}"/>
    <dgm:cxn modelId="{958DC167-334D-4055-8C06-806A313743D5}" type="presParOf" srcId="{1A610963-8B26-45FF-94EA-1705F21E92D7}" destId="{17759BF9-8D7B-4CEF-94A6-F9BC2C131BF4}" srcOrd="0" destOrd="0" presId="urn:microsoft.com/office/officeart/2005/8/layout/default#1"/>
    <dgm:cxn modelId="{FE632B4D-1138-41A5-903C-2E32D81EBD4F}" type="presParOf" srcId="{1A610963-8B26-45FF-94EA-1705F21E92D7}" destId="{AC3DD188-C607-4A2A-87E1-6E9FA01A53E0}" srcOrd="1" destOrd="0" presId="urn:microsoft.com/office/officeart/2005/8/layout/default#1"/>
    <dgm:cxn modelId="{E9FC6CCE-C3DD-4C53-9EB2-F93591A04EE2}" type="presParOf" srcId="{1A610963-8B26-45FF-94EA-1705F21E92D7}" destId="{77ED9BAB-E19D-4CAC-924A-934763D9B3BF}" srcOrd="2" destOrd="0" presId="urn:microsoft.com/office/officeart/2005/8/layout/default#1"/>
    <dgm:cxn modelId="{37AF8328-3C3E-4F3A-AFC2-32A6E2B3B25C}" type="presParOf" srcId="{1A610963-8B26-45FF-94EA-1705F21E92D7}" destId="{868B2386-9180-4A24-BC19-1DC355997968}" srcOrd="3" destOrd="0" presId="urn:microsoft.com/office/officeart/2005/8/layout/default#1"/>
    <dgm:cxn modelId="{574019D3-3F15-4E3A-B25B-124EDEBE4CAC}" type="presParOf" srcId="{1A610963-8B26-45FF-94EA-1705F21E92D7}" destId="{B856C560-61F0-4F9D-85E0-A5A7FCA82ED3}" srcOrd="4" destOrd="0" presId="urn:microsoft.com/office/officeart/2005/8/layout/default#1"/>
    <dgm:cxn modelId="{92DBBDD6-EF59-4EFD-86D6-3F3C119BBD23}" type="presParOf" srcId="{1A610963-8B26-45FF-94EA-1705F21E92D7}" destId="{26A928DE-E929-46F2-BA81-32BF89D81DA1}" srcOrd="5" destOrd="0" presId="urn:microsoft.com/office/officeart/2005/8/layout/default#1"/>
    <dgm:cxn modelId="{3C9870E9-FE4F-4B71-B52B-D577B0CB9EF1}" type="presParOf" srcId="{1A610963-8B26-45FF-94EA-1705F21E92D7}" destId="{B0522D1A-9DA9-419F-A241-602758B36FFC}" srcOrd="6" destOrd="0" presId="urn:microsoft.com/office/officeart/2005/8/layout/default#1"/>
    <dgm:cxn modelId="{C35A292E-E46B-43BF-8CF0-7529620C8993}" type="presParOf" srcId="{1A610963-8B26-45FF-94EA-1705F21E92D7}" destId="{7C6447CA-A3B7-488F-958B-423AF82FCA3C}" srcOrd="7" destOrd="0" presId="urn:microsoft.com/office/officeart/2005/8/layout/default#1"/>
    <dgm:cxn modelId="{29D3C8B5-B13C-4254-856F-02FB9B3AEFEF}" type="presParOf" srcId="{1A610963-8B26-45FF-94EA-1705F21E92D7}" destId="{44B8AA62-3E0F-475F-8C4B-B11F790A8CD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618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2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.i.ua/photo/images/pic/1/3/2583731_ea903313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likt590.ru/project/podvig/img1/1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photofile.ru/photo/vilija/3366572/xlarge/72735508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.foto.radikal.ru/0706/89/75fab084dae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01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385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055440" y="2996952"/>
            <a:ext cx="6624736" cy="2476995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«ВТОРАЯ МИРОВАЯ ВОЙНА»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ctr" defTabSz="1023886" eaLnBrk="1" fontAlgn="auto" hangingPunct="1">
              <a:spcBef>
                <a:spcPts val="196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41984" y="461963"/>
            <a:ext cx="1276349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767122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ctr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48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9984432" y="1176284"/>
            <a:ext cx="1143000" cy="452516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ctr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800" b="1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35360" y="2996952"/>
            <a:ext cx="576064" cy="26642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8674" name="AutoShape 2" descr="https://tepka.ru/geografiya_5/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https://avatars.mds.yandex.net/get-zen_doc/127081/pub_5c4b1324a91e8c00ac344731_5c4b1ba7fff27d00ae1a4cb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2708920"/>
            <a:ext cx="4072452" cy="306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d/dXKaNm9Ihbu1s0TrRlfAP2OF7wxUvS5gM6HLCJD4n/slide-8.jpg"/>
          <p:cNvPicPr>
            <a:picLocks noChangeAspect="1" noChangeArrowheads="1"/>
          </p:cNvPicPr>
          <p:nvPr/>
        </p:nvPicPr>
        <p:blipFill>
          <a:blip r:embed="rId2" cstate="print"/>
          <a:srcRect b="2405"/>
          <a:stretch>
            <a:fillRect/>
          </a:stretch>
        </p:blipFill>
        <p:spPr bwMode="auto">
          <a:xfrm>
            <a:off x="0" y="764704"/>
            <a:ext cx="12192000" cy="5976664"/>
          </a:xfrm>
          <a:prstGeom prst="rect">
            <a:avLst/>
          </a:prstGeom>
          <a:noFill/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8720"/>
            <a:ext cx="11521280" cy="16561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Англия и Франция не предприняли решительных мер, чтобы отстоять Польшу. В результате Польша была разгромлена за короткий срок.</a:t>
            </a: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7" descr="Горящая Варша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2708920"/>
            <a:ext cx="48965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аразделполь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7408" y="2708920"/>
            <a:ext cx="5328592" cy="3941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5" descr="Картинка 2 из 2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983432" y="2276872"/>
            <a:ext cx="10657184" cy="428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67408" y="836712"/>
            <a:ext cx="1094521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После начала войны Германия за короткий срок захватила почти всю Западную Европу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052736"/>
            <a:ext cx="7128792" cy="54726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1940 году была покорена даже Франция. Следующей задачей Германия ставила завоевание Англии и Советского Союза.  Однако Германия не решилась вторгнуться в Англию, поскольку она обладала сильным                        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военно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- морским флотом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военно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- воздушными силами. </a:t>
            </a:r>
            <a:endParaRPr lang="ru-RU" sz="3200" b="1" dirty="0"/>
          </a:p>
        </p:txBody>
      </p:sp>
      <p:pic>
        <p:nvPicPr>
          <p:cNvPr id="4" name="Picture 4" descr="CCF11022009_00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7608168" y="1412776"/>
            <a:ext cx="3744416" cy="3384376"/>
          </a:xfrm>
          <a:ln w="762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320136" y="5229200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Генерал Шарль де Голль                                                        выступает с обращением по радио</a:t>
            </a: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68" y="4869160"/>
            <a:ext cx="11334751" cy="17145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ЗАХВАТ ГЕРМАНИЕЙ ЕВРОПЕЙСКИХ ГОСУДАРСТВ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43472" y="836712"/>
            <a:ext cx="9429751" cy="503238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ГЕРМАНИЯ РАЗГРОМИЛА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83432" y="1556792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ПОЛЬШУ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83432" y="2204864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БЕЛЬГИЮ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983432" y="2924944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НОРВЕГИЮ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983432" y="3645024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ДАНИЮ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983432" y="4365104"/>
            <a:ext cx="3456517" cy="4318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ФРАНЦИЮ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857751" y="1928813"/>
            <a:ext cx="24765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752184" y="1556792"/>
            <a:ext cx="3456516" cy="431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35 ДНЕЙ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752184" y="2204864"/>
            <a:ext cx="3456516" cy="431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19 ДНЕЙ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752184" y="2924944"/>
            <a:ext cx="3456516" cy="431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63 ДНЯ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752184" y="3645024"/>
            <a:ext cx="3456516" cy="431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1 ДЕНЬ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752184" y="4437112"/>
            <a:ext cx="3456516" cy="431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44 ДНЯ</a:t>
            </a:r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0" y="3699"/>
            <a:ext cx="12192000" cy="61698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980729"/>
            <a:ext cx="11188824" cy="15841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Поэтому Гитлер решил сначала захватить Советский Союз и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июня 1941 года начал вероломное наступление.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Picture 6" descr="00немецкие чсамолёты бомбят сов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11824" y="2924944"/>
            <a:ext cx="2736304" cy="3562280"/>
          </a:xfrm>
          <a:prstGeom prst="rect">
            <a:avLst/>
          </a:prstGeom>
          <a:noFill/>
        </p:spPr>
      </p:pic>
      <p:pic>
        <p:nvPicPr>
          <p:cNvPr id="6" name="Picture 6" descr="абре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64152" y="2924944"/>
            <a:ext cx="4032448" cy="3600400"/>
          </a:xfrm>
          <a:prstGeom prst="rect">
            <a:avLst/>
          </a:prstGeom>
          <a:noFill/>
        </p:spPr>
      </p:pic>
      <p:pic>
        <p:nvPicPr>
          <p:cNvPr id="7" name="Picture 6" descr="абарб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7368" y="2996952"/>
            <a:ext cx="3810000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" descr="Картинка 32 из 4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263352" y="2996952"/>
            <a:ext cx="5688632" cy="3600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12" descr="Картинка 66 из 4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229"/>
          <a:stretch>
            <a:fillRect/>
          </a:stretch>
        </p:blipFill>
        <p:spPr bwMode="auto">
          <a:xfrm>
            <a:off x="6528048" y="2924944"/>
            <a:ext cx="2880320" cy="133201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8861" name="Text Box 13"/>
          <p:cNvSpPr txBox="1">
            <a:spLocks noChangeArrowheads="1"/>
          </p:cNvSpPr>
          <p:nvPr/>
        </p:nvSpPr>
        <p:spPr bwMode="auto">
          <a:xfrm>
            <a:off x="191344" y="980728"/>
            <a:ext cx="11737304" cy="1815882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Гитлер планировал сокрушить Советский Союз за очень короткие сроки. План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«Барбаросса», составленный с учетом опыта войны в Европе, предусматривал «молниеносную войну».</a:t>
            </a:r>
          </a:p>
        </p:txBody>
      </p:sp>
      <p:sp>
        <p:nvSpPr>
          <p:cNvPr id="718864" name="Text Box 16"/>
          <p:cNvSpPr txBox="1">
            <a:spLocks noChangeArrowheads="1"/>
          </p:cNvSpPr>
          <p:nvPr/>
        </p:nvSpPr>
        <p:spPr bwMode="auto">
          <a:xfrm>
            <a:off x="6168008" y="4365104"/>
            <a:ext cx="5592621" cy="23083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Север»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Ленинград,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Центр»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Москву,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Юг»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- на Украину. </a:t>
            </a:r>
          </a:p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За 6 недель разгромить Красную армию и выйти на линию Архангельск - Астрахань.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ГЕРМАНИИ К ВОЙНЕ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68408" y="3140968"/>
            <a:ext cx="207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группами: </a:t>
            </a:r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35360" y="980728"/>
            <a:ext cx="11624301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Германская армия вначале продвигалась по территории Советского Союза быстрыми темпами, захватывая города один за другим, и довольно быстро подошла к подступам Москвы - столицы Советского Союза. Но тут советская армия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оказала упорное сопротивление. </a:t>
            </a:r>
          </a:p>
        </p:txBody>
      </p:sp>
      <p:pic>
        <p:nvPicPr>
          <p:cNvPr id="3" name="Picture 7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 l="7875" t="7132" r="7470" b="7196"/>
          <a:stretch>
            <a:fillRect/>
          </a:stretch>
        </p:blipFill>
        <p:spPr bwMode="auto">
          <a:xfrm>
            <a:off x="6600056" y="3429000"/>
            <a:ext cx="4824536" cy="295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1\Desktop\1.jpg"/>
          <p:cNvPicPr>
            <a:picLocks noChangeAspect="1" noChangeArrowheads="1"/>
          </p:cNvPicPr>
          <p:nvPr/>
        </p:nvPicPr>
        <p:blipFill>
          <a:blip r:embed="rId3" cstate="print"/>
          <a:srcRect l="7875" t="9494" r="7470" b="7430"/>
          <a:stretch>
            <a:fillRect/>
          </a:stretch>
        </p:blipFill>
        <p:spPr bwMode="auto">
          <a:xfrm>
            <a:off x="695400" y="3429000"/>
            <a:ext cx="51845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368" y="908720"/>
            <a:ext cx="11408277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гитлеровский план молниеносного захвата Советского Союза не осуществился. После сокрушительного удара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советских войск, в составе которого были и узбекские бойцы, германская армия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вынуждена была отступить.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2" descr="Картинка 6 из 3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7824192" y="4005064"/>
            <a:ext cx="3936437" cy="207126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0" descr="CCF14022009_00013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r="7460"/>
          <a:stretch>
            <a:fillRect/>
          </a:stretch>
        </p:blipFill>
        <p:spPr bwMode="auto">
          <a:xfrm>
            <a:off x="263352" y="3717032"/>
            <a:ext cx="3945697" cy="224604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6" descr="Рисунок15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 bwMode="auto">
          <a:xfrm>
            <a:off x="4439816" y="3284984"/>
            <a:ext cx="3156545" cy="324008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908720"/>
            <a:ext cx="11593288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ходе войны Советский Союз, США и Англия достигли соглашения о сотрудничестве в войне против Германии. Так был создан союз против гитлеровской Германии.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6" descr="170024649_tonne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3429000"/>
            <a:ext cx="5141383" cy="299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8" descr="im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1384" y="3429000"/>
            <a:ext cx="5288467" cy="3012901"/>
          </a:xfrm>
          <a:prstGeom prst="rect">
            <a:avLst/>
          </a:prstGeo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07368" y="1052736"/>
            <a:ext cx="11305256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РАЗВЯЗЫВАНИЯ ВТОРОЙ МИРОВОЙ ВОЙНЫ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07368" y="2852936"/>
            <a:ext cx="11233247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 ВОЙНЫ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0121" y="4006226"/>
            <a:ext cx="11233248" cy="83099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ТРАГИЧЕСКИЕ ПОСЛЕДСТВИЯ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5085184"/>
            <a:ext cx="11233248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ПРЕСТУПЛЕНИЕ НЕ ОСТАНЕТСЯ БЕЗНАКАЗАННЫМ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7368" y="1340768"/>
            <a:ext cx="5688632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Объединённые войска США и Англии заставили союзницу Германии Италию сдаться.  В 1944 году немецкие войска были изгнаны   с территории Советского Союза. Победа союзников  над Германией стала неизбежной.</a:t>
            </a:r>
            <a:endParaRPr lang="ru-RU" sz="2800" b="1" dirty="0"/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6" descr="war2_03-ziz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88088" y="1268760"/>
            <a:ext cx="4824536" cy="2619375"/>
          </a:xfrm>
          <a:prstGeom prst="rect">
            <a:avLst/>
          </a:prstGeom>
          <a:noFill/>
        </p:spPr>
      </p:pic>
      <p:pic>
        <p:nvPicPr>
          <p:cNvPr id="5" name="Picture 6" descr="ав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20136" y="4149080"/>
            <a:ext cx="3810000" cy="21961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9376" y="898268"/>
            <a:ext cx="11137237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мая 1945 года  Германия безоговорочно  капитулировала перед  союзническими  государствами, о чем были подписаны  документы. А подписаны они были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пригороде Берлина.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ds05.infourok.ru/uploads/ex/1338/00023617-17d62a09/640/img38.jpg"/>
          <p:cNvPicPr/>
          <p:nvPr/>
        </p:nvPicPr>
        <p:blipFill>
          <a:blip r:embed="rId2" cstate="print"/>
          <a:srcRect l="4009" t="35065" r="61163" b="16401"/>
          <a:stretch>
            <a:fillRect/>
          </a:stretch>
        </p:blipFill>
        <p:spPr bwMode="auto">
          <a:xfrm>
            <a:off x="1055440" y="3068960"/>
            <a:ext cx="4248472" cy="35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5.infourok.ru/uploads/ex/1338/00023617-17d62a09/640/img38.jpg"/>
          <p:cNvPicPr/>
          <p:nvPr/>
        </p:nvPicPr>
        <p:blipFill>
          <a:blip r:embed="rId2" cstate="print"/>
          <a:srcRect l="48904" t="35065" r="8756" b="16979"/>
          <a:stretch>
            <a:fillRect/>
          </a:stretch>
        </p:blipFill>
        <p:spPr bwMode="auto">
          <a:xfrm>
            <a:off x="6528048" y="3140968"/>
            <a:ext cx="4608512" cy="32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51384" y="980728"/>
            <a:ext cx="10849205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Правительство Советского Союза в честь победы над фашистской Германией объявило 9 мая Днём победы.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Pob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00" y="2780928"/>
            <a:ext cx="10561173" cy="3672408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63352" y="940079"/>
            <a:ext cx="1173730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сентября того же года был подписан Пакт (документ)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капитуляции Японии.  Вторая мировая война завершилась  поражением государств развязавших её.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 ÑÐµÐ½ÑÑÐ±ÑÑ 1945Ð³. â ÐºÐ°Ð¿Ð¸ÑÑÐ»ÑÑÐ¸Ñ Ð¯Ð¿Ð¾Ð½Ð¸Ð¸. ÐÑ Ð¡Ð¡Ð¡Ð  ÐºÐ°Ð¿Ð¸ÑÑÐ»ÑÑÐ¸Ñ Ð¯Ð¿Ð¾Ð½Ð¸Ð¸ Ð½Ð° Ð±Ð¾ÑÑÑ Ð°Ð¼ÐµÑÐ¸ÐºÐ°Ð½ÑÐºÐ¾Ð³Ð¾ Ð»Ð¸Ð½ÐºÐ¾ÑÐ° Â«ÐÐ¸ÑÑÑÑÐ¸Â» Ð¿ÑÐ¸Ð½Ð¸Ð¼Ð°ÐµÑ Ð³ÐµÐ½ÐµÑÐ°Ð»-Ð»ÐµÐ¹ÑÐµÐ½Ð°Ð½Ñ Ð.ÐÐµÑÐµÐ²ÑÐ½ÐºÐ¾.ÐÑÐ¾ÑÐ°Ñ Ð¼Ð¸ÑÐ¾Ð²Ð°Ñ Ð²Ð¾Ð¹Ð½Ð° Ð·Ð°ÐºÐ¾Ð½ÑÐ¸Ð»Ð°ÑÑ"/>
          <p:cNvPicPr/>
          <p:nvPr/>
        </p:nvPicPr>
        <p:blipFill>
          <a:blip r:embed="rId2" cstate="print"/>
          <a:srcRect l="6574" t="27991" b="25641"/>
          <a:stretch>
            <a:fillRect/>
          </a:stretch>
        </p:blipFill>
        <p:spPr bwMode="auto">
          <a:xfrm>
            <a:off x="4439816" y="2852936"/>
            <a:ext cx="72008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1175/0001f9bc-c7a376b1/img3.jpg"/>
          <p:cNvPicPr/>
          <p:nvPr/>
        </p:nvPicPr>
        <p:blipFill>
          <a:blip r:embed="rId3" cstate="print"/>
          <a:srcRect r="40834"/>
          <a:stretch>
            <a:fillRect/>
          </a:stretch>
        </p:blipFill>
        <p:spPr bwMode="auto">
          <a:xfrm>
            <a:off x="551384" y="2852936"/>
            <a:ext cx="3578633" cy="34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ХОД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4892" name="Group 76"/>
          <p:cNvGraphicFramePr>
            <a:graphicFrameLocks noGrp="1"/>
          </p:cNvGraphicFramePr>
          <p:nvPr>
            <p:ph sz="half" idx="2"/>
          </p:nvPr>
        </p:nvGraphicFramePr>
        <p:xfrm>
          <a:off x="527051" y="1035050"/>
          <a:ext cx="11330516" cy="55604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3600"/>
                <a:gridCol w="4129616"/>
                <a:gridCol w="6337300"/>
              </a:tblGrid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сентября 1939 – июнь 1942 г.г.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Начало войны.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Расширяющийся масштаб войны. Начало Великой Отечественной войны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188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Июнь 1942 –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 1944 г.г.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Перелом в ходе войны.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  <a:tr h="202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 1944 – </a:t>
                      </a:r>
                      <a:endParaRPr kumimoji="0" lang="en-US" sz="3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сентября 1945г.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Превосходство стран. Разгром армий противника.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Окончание второй мировой войны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ПЕРИОДИЗАЦИЯ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1103445" y="980729"/>
            <a:ext cx="10081683" cy="52322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ПРИНИМАЛО УЧАСТИЕ БОЛЕЕ  60 ГОСУДАРСТВ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1199457" y="1916832"/>
            <a:ext cx="9984316" cy="4370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80% НАСЕЛЕНИЯ ЗЕМЛИ  БЫЛО ОХВАЧЕНО ВОЙНОЙ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1199457" y="2708921"/>
            <a:ext cx="10080327" cy="52322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БОЛЕЕ 90 МЛН. ЧЕЛОВЕК БЫЛИ РАНЕНЫ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1199456" y="3573016"/>
            <a:ext cx="10081120" cy="4370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ПОГИБЛО БОЛЕЕ 60 МИЛЛИОНОВ ЧЕЛОВЕК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1199456" y="5517232"/>
            <a:ext cx="9984316" cy="4370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ПРОДОЛЖИТЕЛЬНОСТЬ – 6 ЛЕТ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99456" y="4365104"/>
            <a:ext cx="10081088" cy="78175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БОЛЕЕ 16 МИЛЛИОНОВ ЧЕЛОВЕК ПОГИБЛИ В ЛАГЕРЯХ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МАСШТАБЫ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76871" grpId="0" animBg="1" autoUpdateAnimBg="0"/>
      <p:bldP spid="676872" grpId="0" animBg="1" autoUpdateAnimBg="0"/>
      <p:bldP spid="1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ДАННЫЕ СЕГОДНЯШНЕГО ДНЯ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63352" y="1484784"/>
          <a:ext cx="1166529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МАСШТАБЫ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196752"/>
            <a:ext cx="53848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Людей в концлагерях убивали в газовых камерах, трупы сжигали в крематориях, а их пеплом удобряли поля. Вот ответ на вопрос, почему человечество должно бороться за прочный мир на земле.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МАСШТАБЫ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Холок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124744"/>
            <a:ext cx="4896544" cy="2369460"/>
          </a:xfrm>
          <a:prstGeom prst="rect">
            <a:avLst/>
          </a:prstGeom>
          <a:noFill/>
        </p:spPr>
      </p:pic>
      <p:pic>
        <p:nvPicPr>
          <p:cNvPr id="8196" name="Picture 4" descr="Холоко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3717032"/>
            <a:ext cx="4968552" cy="2193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35360" y="1124744"/>
            <a:ext cx="1142576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3200" b="1" i="0" dirty="0">
                <a:latin typeface="Arial" pitchFamily="34" charset="0"/>
                <a:cs typeface="Arial" pitchFamily="34" charset="0"/>
              </a:rPr>
              <a:t>ноября 1945 г. – 1 октября 1946 г. 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международный судебный трибунал (суд) над оставшимися в живых гитлеровскими преступниками.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Содержимое 8" descr="16437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61" y="3356993"/>
            <a:ext cx="5524500" cy="3071813"/>
          </a:xfrm>
        </p:spPr>
      </p:pic>
      <p:pic>
        <p:nvPicPr>
          <p:cNvPr id="44036" name="Рисунок 9" descr="299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3356993"/>
            <a:ext cx="5524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ПРЕСТУПЛЕНИЕ НЕ ОСТАНЕТСЯ БЕЗНАКАЗАННЫМ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908720"/>
            <a:ext cx="109728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НАЦИСТЫ ОБВИНЯЛИСЬ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layer.myshared.ru/27/1295401/slides/slide_10.jpg"/>
          <p:cNvPicPr/>
          <p:nvPr/>
        </p:nvPicPr>
        <p:blipFill>
          <a:blip r:embed="rId2" cstate="print"/>
          <a:srcRect l="4009" t="46581" r="8760" b="9829"/>
          <a:stretch>
            <a:fillRect/>
          </a:stretch>
        </p:blipFill>
        <p:spPr bwMode="auto">
          <a:xfrm>
            <a:off x="2279576" y="4365104"/>
            <a:ext cx="7489097" cy="215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ПРЕСТУПЛЕНИЕ НЕ ОСТАНЕТСЯ БЕЗНАКАЗАННЫМ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63752" y="1844824"/>
            <a:ext cx="7200800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Преступлениях против мира;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5360" y="2708920"/>
            <a:ext cx="6120680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Военных преступлениях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75520" y="3573016"/>
            <a:ext cx="8928992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-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Преступлениях против человечности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340768"/>
            <a:ext cx="10959008" cy="25202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«Войну начинают не военные. Войну начинают политики».</a:t>
            </a:r>
            <a:endParaRPr lang="ru-RU" sz="6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РАЗВЯЗЫВАНИЯ ВОЙНЫ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745" y="4077072"/>
            <a:ext cx="3044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У.Уэстморланд</a:t>
            </a:r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get-zen_doc/119454/pub_5c9f1e6e8f7b6100b3fcd065_5c9f1ffa5c7f3a00b45cdf2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3861048"/>
            <a:ext cx="3455368" cy="24259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124744"/>
            <a:ext cx="5616624" cy="51125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решению этого суда 12 преступников из числа подсудимых были приговорены к смертной казни. Остальные были приговорены к длительному или пожизненному тюремному заключению.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layer.myshared.ru/27/1295401/slides/slide_30.jpg"/>
          <p:cNvPicPr/>
          <p:nvPr/>
        </p:nvPicPr>
        <p:blipFill>
          <a:blip r:embed="rId2" cstate="print"/>
          <a:srcRect l="6734" t="21795" r="7803" b="10897"/>
          <a:stretch>
            <a:fillRect/>
          </a:stretch>
        </p:blipFill>
        <p:spPr bwMode="auto">
          <a:xfrm>
            <a:off x="6528048" y="1628800"/>
            <a:ext cx="506456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ПРЕСТУПЛЕНИЕ НЕ ОСТАНЕТСЯ БЕЗНАКАЗАННЫМ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980728"/>
            <a:ext cx="7200800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Преступления против человечества не имеют срока давности. В 2009 году в Америке был найден один из пособников фашистов, Иван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Демьянюк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Заведено дело, по которому его осудили за преступления, совершенные в годы Второй Мировой Войны.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Демьянюку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 тот  день было  89 лет. Но его преступления доказаны, и он осужден. 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3" descr="http://player.myshared.ru/27/1295401/slides/slide_34.jpg"/>
          <p:cNvPicPr/>
          <p:nvPr/>
        </p:nvPicPr>
        <p:blipFill>
          <a:blip r:embed="rId2" cstate="print"/>
          <a:srcRect l="58364" t="7479" r="2031" b="13675"/>
          <a:stretch>
            <a:fillRect/>
          </a:stretch>
        </p:blipFill>
        <p:spPr bwMode="auto">
          <a:xfrm>
            <a:off x="8184232" y="1124744"/>
            <a:ext cx="34249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28248" y="5949280"/>
            <a:ext cx="343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Иван </a:t>
            </a:r>
            <a:r>
              <a:rPr lang="ru-RU" sz="2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Демьянюк</a:t>
            </a:r>
            <a:endParaRPr lang="ru-RU" sz="2800" b="1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ПРЕСТУПЛЕНИЕ НЕ ОСТАНЕТСЯ БЕЗНАКАЗАННЫМ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/>
          </p:cNvSpPr>
          <p:nvPr/>
        </p:nvSpPr>
        <p:spPr bwMode="auto">
          <a:xfrm>
            <a:off x="0" y="3685"/>
            <a:ext cx="12192000" cy="689012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9336" y="836712"/>
            <a:ext cx="11881320" cy="12241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Вторая мировая война показала, что вся тяжесть войны ложится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плечи народов. Они несли все ее тяготы и лишения, трагедии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утраты человеческих жизней, горе и страдания.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9336" y="2276872"/>
            <a:ext cx="11809312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Войну значительно легче начать, чем кончить. Война, далее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развивается  по своим собственным законам, и ее исход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запланировать практически невозможно.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9336" y="3933056"/>
            <a:ext cx="11809312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Войну нельзя спланировать ни по масштабам, ни по характеру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применяемых средств.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1344" y="5157192"/>
            <a:ext cx="11809312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Предупреждение войны нуждается в единстве действий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миролюбивых сил.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77349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17114"/>
            <a:ext cx="7439655" cy="645151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4000" dirty="0" smtClean="0"/>
              <a:t>  ЗАДАНИЯ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10897868" y="33724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§40.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127 – 130.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079776" y="2348880"/>
            <a:ext cx="3888432" cy="23612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«Что вы думаете о возможностях предотвращения Второй мировой войны».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184232" y="3429000"/>
            <a:ext cx="3744416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таблицу на               Стр. 136.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8" y="119675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591944" y="141277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4725144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268760"/>
            <a:ext cx="636070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1933 году  в Германии к власти пришли те, кто хотел установить господство немцев над другими народами. Их вождь Адольф Гитлер установил в стране свою диктатуру.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it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1916832"/>
            <a:ext cx="3954244" cy="3096344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РАЗВЯЗЫВАНИЯ ВОЙНЫ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344" y="1196752"/>
            <a:ext cx="7056784" cy="538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поставил перед собой цель  отомстить за проигрыш Германии  в Первой мировой войне, добиться нового раздела мира, подчинить себе Европу и затем править всем миром.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Для осуществления этого чудовищного замысла он начал  усиленно готовиться к новой войне.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РАЗВЯЗЫВАНИЯ ВОЙНЫ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Picture 6" descr="фашистский режим"/>
          <p:cNvPicPr>
            <a:picLocks noChangeAspect="1" noChangeArrowheads="1"/>
          </p:cNvPicPr>
          <p:nvPr/>
        </p:nvPicPr>
        <p:blipFill>
          <a:blip r:embed="rId2" cstate="print"/>
          <a:srcRect t="25847"/>
          <a:stretch>
            <a:fillRect/>
          </a:stretch>
        </p:blipFill>
        <p:spPr>
          <a:xfrm>
            <a:off x="7536160" y="2060848"/>
            <a:ext cx="4176464" cy="3406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1384" y="1052737"/>
            <a:ext cx="11175032" cy="12241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Заключил союз с Италией и Японией.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очень скоро приступил к реализации своих идей.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РАЗВЯЗЫВАНИЯ ВОЙНЫ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Picture 7" descr="http://www.factroom.ru/facts/wp-content/uploads/2011/05/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2852936"/>
            <a:ext cx="60486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s://encrypted-tbn0.gstatic.com/images?q=tbn:ANd9GcRWlFGeD9_0dHSJah6K9iFaFtmctbRJp0WgHOENX31E16i6EB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2564904"/>
            <a:ext cx="4176464" cy="361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335360" y="1052736"/>
            <a:ext cx="11449272" cy="135421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ОТОМСТИТЬ ЗА ПРОИГРЫШ ГЕРМАНИИ В ПЕРВОЙ МИРОВОЙ ВОЙНЕ</a:t>
            </a:r>
          </a:p>
          <a:p>
            <a:pPr algn="ctr">
              <a:defRPr/>
            </a:pPr>
            <a:endParaRPr lang="ru-RU" b="1" dirty="0">
              <a:cs typeface="+mn-cs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335360" y="2636912"/>
            <a:ext cx="11449272" cy="58477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МЕЧТА ГИТЛЕРА О МИРОВОМ ГОСПОДСТВЕ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335360" y="3645024"/>
            <a:ext cx="11449272" cy="58477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ДОБИТЬСЯ НОВОГО РАЗДЕЛА МИРА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335360" y="4797152"/>
            <a:ext cx="11377264" cy="48628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ПОДЧИНИТЬ СЕБЕ ВСЮ ЕВРОПУ 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407368" y="5877272"/>
            <a:ext cx="11377264" cy="486287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МИРОВОЙ ЭКОНОМИЧЕСКИЙ КРИЗИС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ВТОРОЙ МИРОВОЙ ВОЙНЫ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76871" grpId="0" animBg="1" autoUpdateAnimBg="0"/>
      <p:bldP spid="67687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менение размера к 1939 Розгром Польш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03E26"/>
              </a:clrFrom>
              <a:clrTo>
                <a:srgbClr val="503E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133" y="908721"/>
            <a:ext cx="10320867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239185" y="1341438"/>
            <a:ext cx="4032249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normalizeH="1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Захват </a:t>
            </a:r>
          </a:p>
          <a:p>
            <a:pPr algn="ctr"/>
            <a:r>
              <a:rPr lang="ru-RU" sz="3600" b="1" kern="10" normalizeH="1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Польши</a:t>
            </a:r>
          </a:p>
        </p:txBody>
      </p:sp>
      <p:sp>
        <p:nvSpPr>
          <p:cNvPr id="679943" name="Text Box 7"/>
          <p:cNvSpPr txBox="1">
            <a:spLocks noChangeArrowheads="1"/>
          </p:cNvSpPr>
          <p:nvPr/>
        </p:nvSpPr>
        <p:spPr bwMode="auto">
          <a:xfrm>
            <a:off x="239350" y="3861048"/>
            <a:ext cx="2736519" cy="2246769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сентября 1939 года Германия напала на Польшу.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Изменение размера 1940 г Разгром Франци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980728"/>
            <a:ext cx="5040560" cy="258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6" descr="CCF11022009_00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24000"/>
          </a:blip>
          <a:srcRect l="5788"/>
          <a:stretch>
            <a:fillRect/>
          </a:stretch>
        </p:blipFill>
        <p:spPr bwMode="auto">
          <a:xfrm>
            <a:off x="6528048" y="4077072"/>
            <a:ext cx="5184576" cy="229872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98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НАЧАЛО ВТОРОЙ МИРОВОЙ ВОЙНЫ</a:t>
            </a:r>
          </a:p>
          <a:p>
            <a:pPr algn="ctr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3352" y="1052736"/>
            <a:ext cx="6048672" cy="2376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dirty="0" smtClean="0"/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ответ на это Англия 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 Франция объявили 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Германии войну.  Таким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образом началась Вторая 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мировая   война.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63352" y="4293096"/>
            <a:ext cx="6048672" cy="2376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Англия, Франция  и СССР  в   </a:t>
            </a:r>
          </a:p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силу взаимных противоречий </a:t>
            </a:r>
          </a:p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и недоверия, не  смогли</a:t>
            </a:r>
          </a:p>
          <a:p>
            <a:pPr algn="ctr"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предотвратить  войну.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921a3ccc6e3272c479ebc64d68ff1fa5f5531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10416</TotalTime>
  <Words>1097</Words>
  <Application>Microsoft Office PowerPoint</Application>
  <PresentationFormat>Произвольный</PresentationFormat>
  <Paragraphs>157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1940 году была покорена даже Франция. Следующей задачей Германия ставила завоевание Англии и Советского Союза.  Однако Германия не решилась вторгнуться в Англию, поскольку она обладала сильным                          военно - морским флотом и военно - воздушными силами. </vt:lpstr>
      <vt:lpstr>ЗАХВАТ ГЕРМАНИЕЙ ЕВРОПЕЙСКИХ ГОСУДАРСТВ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ДАННЫЕ СЕГОДНЯШНЕГО ДНЯ</vt:lpstr>
      <vt:lpstr>Слайд 27</vt:lpstr>
      <vt:lpstr>Слайд 28</vt:lpstr>
      <vt:lpstr> НАЦИСТЫ ОБВИНЯЛИСЬ   </vt:lpstr>
      <vt:lpstr>Слайд 30</vt:lpstr>
      <vt:lpstr>Слайд 31</vt:lpstr>
      <vt:lpstr>Слайд 32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2115</cp:revision>
  <dcterms:created xsi:type="dcterms:W3CDTF">2020-04-27T10:05:42Z</dcterms:created>
  <dcterms:modified xsi:type="dcterms:W3CDTF">2021-02-11T02:32:53Z</dcterms:modified>
</cp:coreProperties>
</file>