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564" r:id="rId2"/>
    <p:sldId id="840" r:id="rId3"/>
    <p:sldId id="863" r:id="rId4"/>
    <p:sldId id="923" r:id="rId5"/>
    <p:sldId id="864" r:id="rId6"/>
    <p:sldId id="865" r:id="rId7"/>
    <p:sldId id="866" r:id="rId8"/>
    <p:sldId id="867" r:id="rId9"/>
    <p:sldId id="868" r:id="rId10"/>
    <p:sldId id="869" r:id="rId11"/>
    <p:sldId id="870" r:id="rId12"/>
    <p:sldId id="871" r:id="rId13"/>
    <p:sldId id="872" r:id="rId14"/>
    <p:sldId id="873" r:id="rId15"/>
    <p:sldId id="874" r:id="rId16"/>
    <p:sldId id="875" r:id="rId17"/>
    <p:sldId id="876" r:id="rId18"/>
    <p:sldId id="877" r:id="rId19"/>
    <p:sldId id="878" r:id="rId20"/>
    <p:sldId id="879" r:id="rId21"/>
    <p:sldId id="880" r:id="rId22"/>
    <p:sldId id="898" r:id="rId23"/>
    <p:sldId id="899" r:id="rId24"/>
    <p:sldId id="900" r:id="rId25"/>
    <p:sldId id="901" r:id="rId26"/>
    <p:sldId id="902" r:id="rId27"/>
    <p:sldId id="903" r:id="rId28"/>
    <p:sldId id="904" r:id="rId29"/>
    <p:sldId id="905" r:id="rId30"/>
    <p:sldId id="906" r:id="rId31"/>
    <p:sldId id="907" r:id="rId32"/>
    <p:sldId id="908" r:id="rId33"/>
    <p:sldId id="909" r:id="rId34"/>
    <p:sldId id="917" r:id="rId35"/>
    <p:sldId id="910" r:id="rId36"/>
    <p:sldId id="911" r:id="rId37"/>
    <p:sldId id="912" r:id="rId38"/>
    <p:sldId id="913" r:id="rId39"/>
    <p:sldId id="921" r:id="rId40"/>
    <p:sldId id="919" r:id="rId41"/>
    <p:sldId id="701" r:id="rId4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86" d="100"/>
          <a:sy n="86" d="100"/>
        </p:scale>
        <p:origin x="-870" y="-5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D7A6E6-2BEB-4289-8C48-E149BD835215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6E32F52-5376-4195-AFB7-B4B9DCBDA9A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137984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381000" y="685800"/>
            <a:ext cx="6096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2C72E7AF-91A9-446D-AA87-71BED35D8DCF}" type="slidenum">
              <a:rPr lang="ru-RU" smtClean="0"/>
              <a:pPr/>
              <a:t>19</a:t>
            </a:fld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870"/>
            <a:ext cx="103632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16252783"/>
      </p:ext>
    </p:extLst>
  </p:cSld>
  <p:clrMapOvr>
    <a:masterClrMapping/>
  </p:clrMapOvr>
  <p:transition spd="slow">
    <p:cover dir="r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01177842"/>
      </p:ext>
    </p:extLst>
  </p:cSld>
  <p:clrMapOvr>
    <a:masterClrMapping/>
  </p:clrMapOvr>
  <p:transition spd="slow">
    <p:cover dir="r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5083"/>
            <a:ext cx="27432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5083"/>
            <a:ext cx="80264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5588630"/>
      </p:ext>
    </p:extLst>
  </p:cSld>
  <p:clrMapOvr>
    <a:masterClrMapping/>
  </p:clrMapOvr>
  <p:transition spd="slow">
    <p:cover dir="r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51" y="280407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1"/>
            <a:ext cx="3328416" cy="3407438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anchor="ctr"/>
          <a:lstStyle>
            <a:lvl1pPr marL="0" indent="0" algn="ctr">
              <a:buNone/>
              <a:defRPr lang="en-US" sz="1200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101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101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1014"/>
            <a:ext cx="3328416" cy="958851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  <a:lvl2pPr marL="128002" indent="-128002">
              <a:buFont typeface="Arial" panose="020B0604020202020204" pitchFamily="34" charset="0"/>
              <a:buChar char="•"/>
              <a:defRPr sz="1200"/>
            </a:lvl2pPr>
            <a:lvl3pPr marL="256004" indent="-128002">
              <a:defRPr sz="1200"/>
            </a:lvl3pPr>
            <a:lvl4pPr marL="448006" indent="-192003">
              <a:defRPr sz="1200"/>
            </a:lvl4pPr>
            <a:lvl5pPr marL="640009" indent="-192003"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51" y="933453"/>
            <a:ext cx="10363201" cy="406400"/>
          </a:xfrm>
        </p:spPr>
        <p:txBody>
          <a:bodyPr/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500" baseline="0"/>
            </a:lvl1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="" xmlns:p14="http://schemas.microsoft.com/office/powerpoint/2010/main" val="4232179796"/>
      </p:ext>
    </p:extLst>
  </p:cSld>
  <p:clrMapOvr>
    <a:masterClrMapping/>
  </p:clrMapOvr>
  <p:transition spd="slow">
    <p:cover dir="r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00"/>
            <a:ext cx="53848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9033"/>
            <a:ext cx="53848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BC2D1E6-B69E-491B-93FC-43A69A894A4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88564509"/>
      </p:ext>
    </p:extLst>
  </p:cSld>
  <p:clrMapOvr>
    <a:masterClrMapping/>
  </p:clrMapOvr>
  <p:transition spd="slow">
    <p:cover dir="rd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Two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141352" y="1133192"/>
            <a:ext cx="11948967" cy="5599134"/>
          </a:xfrm>
          <a:custGeom>
            <a:avLst/>
            <a:gdLst/>
            <a:ahLst/>
            <a:cxnLst/>
            <a:rect l="l" t="t" r="r" b="b"/>
            <a:pathLst>
              <a:path w="5650865" h="2649220">
                <a:moveTo>
                  <a:pt x="5650712" y="24434"/>
                </a:moveTo>
                <a:lnTo>
                  <a:pt x="5626341" y="24434"/>
                </a:lnTo>
                <a:lnTo>
                  <a:pt x="5626341" y="2624975"/>
                </a:lnTo>
                <a:lnTo>
                  <a:pt x="5650712" y="2624975"/>
                </a:lnTo>
                <a:lnTo>
                  <a:pt x="5650712" y="24434"/>
                </a:lnTo>
                <a:close/>
              </a:path>
              <a:path w="5650865" h="2649220">
                <a:moveTo>
                  <a:pt x="5650712" y="0"/>
                </a:moveTo>
                <a:lnTo>
                  <a:pt x="0" y="0"/>
                </a:lnTo>
                <a:lnTo>
                  <a:pt x="0" y="24130"/>
                </a:lnTo>
                <a:lnTo>
                  <a:pt x="0" y="2625090"/>
                </a:lnTo>
                <a:lnTo>
                  <a:pt x="0" y="2649220"/>
                </a:lnTo>
                <a:lnTo>
                  <a:pt x="5650712" y="2649220"/>
                </a:lnTo>
                <a:lnTo>
                  <a:pt x="5650712" y="2625090"/>
                </a:lnTo>
                <a:lnTo>
                  <a:pt x="24384" y="2625090"/>
                </a:lnTo>
                <a:lnTo>
                  <a:pt x="24384" y="24130"/>
                </a:lnTo>
                <a:lnTo>
                  <a:pt x="5650712" y="24130"/>
                </a:lnTo>
                <a:lnTo>
                  <a:pt x="5650712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17" name="bg object 17"/>
          <p:cNvSpPr/>
          <p:nvPr/>
        </p:nvSpPr>
        <p:spPr>
          <a:xfrm>
            <a:off x="141396" y="150395"/>
            <a:ext cx="11948967" cy="907240"/>
          </a:xfrm>
          <a:custGeom>
            <a:avLst/>
            <a:gdLst/>
            <a:ahLst/>
            <a:cxnLst/>
            <a:rect l="l" t="t" r="r" b="b"/>
            <a:pathLst>
              <a:path w="5650865" h="429259">
                <a:moveTo>
                  <a:pt x="5650703" y="0"/>
                </a:moveTo>
                <a:lnTo>
                  <a:pt x="0" y="0"/>
                </a:lnTo>
                <a:lnTo>
                  <a:pt x="0" y="428878"/>
                </a:lnTo>
                <a:lnTo>
                  <a:pt x="5650703" y="428878"/>
                </a:lnTo>
                <a:lnTo>
                  <a:pt x="5650703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700" b="1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24643" y="1523336"/>
            <a:ext cx="3857668" cy="38472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500" b="0" i="0">
                <a:solidFill>
                  <a:srgbClr val="FEFEFE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1" y="1577340"/>
            <a:ext cx="5303520" cy="49244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9/14/2020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="" xmlns:p14="http://schemas.microsoft.com/office/powerpoint/2010/main" val="370735107"/>
      </p:ext>
    </p:extLst>
  </p:cSld>
  <p:clrMapOvr>
    <a:masterClrMapping/>
  </p:clrMapOvr>
  <p:transition spd="slow">
    <p:cover dir="rd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Заголовок, клип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476250"/>
            <a:ext cx="9448800" cy="12763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Клип 2"/>
          <p:cNvSpPr>
            <a:spLocks noGrp="1"/>
          </p:cNvSpPr>
          <p:nvPr>
            <p:ph type="clipArt"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18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19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6E0B307-071E-4CE3-90F1-B362668BE9A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22451309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Заголовок, объект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6BFD6DE-3EEC-4163-A776-68D107EE3B63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390658651"/>
      </p:ext>
    </p:extLst>
  </p:cSld>
  <p:clrMapOvr>
    <a:masterClrMapping/>
  </p:clrMapOvr>
  <p:transition spd="slow">
    <p:cover dir="r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734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868445619"/>
      </p:ext>
    </p:extLst>
  </p:cSld>
  <p:clrMapOvr>
    <a:masterClrMapping/>
  </p:clrMapOvr>
  <p:transition spd="slow">
    <p:cover dir="r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62334245"/>
      </p:ext>
    </p:extLst>
  </p:cSld>
  <p:clrMapOvr>
    <a:masterClrMapping/>
  </p:clrMapOvr>
  <p:transition spd="slow">
    <p:cover dir="r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664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93664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22193573"/>
      </p:ext>
    </p:extLst>
  </p:cSld>
  <p:clrMapOvr>
    <a:masterClrMapping/>
  </p:clrMapOvr>
  <p:transition spd="slow">
    <p:cover dir="r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078209228"/>
      </p:ext>
    </p:extLst>
  </p:cSld>
  <p:clrMapOvr>
    <a:masterClrMapping/>
  </p:clrMapOvr>
  <p:transition spd="slow">
    <p:cover dir="r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3120167"/>
      </p:ext>
    </p:extLst>
  </p:cSld>
  <p:clrMapOvr>
    <a:masterClrMapping/>
  </p:clrMapOvr>
  <p:transition spd="slow">
    <p:cover dir="r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6733" y="27349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53202629"/>
      </p:ext>
    </p:extLst>
  </p:cSld>
  <p:clrMapOvr>
    <a:masterClrMapping/>
  </p:clrMapOvr>
  <p:transition spd="slow">
    <p:cover dir="r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279346977"/>
      </p:ext>
    </p:extLst>
  </p:cSld>
  <p:clrMapOvr>
    <a:masterClrMapping/>
  </p:clrMapOvr>
  <p:transition spd="slow">
    <p:cover dir="r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F5A1CB-DE4E-4E95-B4AD-60ED9AE334D2}" type="datetimeFigureOut">
              <a:rPr lang="ru-RU" smtClean="0"/>
              <a:pPr/>
              <a:t>14.09.2020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795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795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264BD3-4974-47EF-8189-791A9CFC54D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213041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7" r:id="rId14"/>
    <p:sldLayoutId id="2147483668" r:id="rId15"/>
    <p:sldLayoutId id="2147483669" r:id="rId16"/>
  </p:sldLayoutIdLst>
  <p:transition spd="slow">
    <p:cover dir="rd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7" Type="http://schemas.openxmlformats.org/officeDocument/2006/relationships/image" Target="../media/image32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2.jpe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3.jpeg"/><Relationship Id="rId4" Type="http://schemas.openxmlformats.org/officeDocument/2006/relationships/image" Target="../media/image52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gif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3/4.htm" TargetMode="Externa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4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gif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6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73.jpe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jpe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object 2"/>
          <p:cNvSpPr>
            <a:spLocks/>
          </p:cNvSpPr>
          <p:nvPr/>
        </p:nvSpPr>
        <p:spPr bwMode="auto">
          <a:xfrm>
            <a:off x="2117" y="3490"/>
            <a:ext cx="12175067" cy="2157413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14" name="object 3">
            <a:extLst/>
          </p:cNvPr>
          <p:cNvSpPr txBox="1">
            <a:spLocks noGrp="1"/>
          </p:cNvSpPr>
          <p:nvPr>
            <p:ph type="title"/>
          </p:nvPr>
        </p:nvSpPr>
        <p:spPr>
          <a:xfrm>
            <a:off x="2087243" y="73960"/>
            <a:ext cx="6853767" cy="1919006"/>
          </a:xfrm>
        </p:spPr>
        <p:txBody>
          <a:bodyPr wrap="square" tIns="25927">
            <a:spAutoFit/>
          </a:bodyPr>
          <a:lstStyle/>
          <a:p>
            <a:pPr marL="22545" defTabSz="1024014" eaLnBrk="1" fontAlgn="auto" hangingPunct="1">
              <a:lnSpc>
                <a:spcPct val="100000"/>
              </a:lnSpc>
              <a:spcBef>
                <a:spcPts val="203"/>
              </a:spcBef>
              <a:spcAft>
                <a:spcPts val="0"/>
              </a:spcAft>
              <a:defRPr/>
            </a:pPr>
            <a:r>
              <a:rPr lang="ru-RU" sz="6000" b="1" spc="9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ВСЕМИРНАЯ ИСТОРИЯ</a:t>
            </a:r>
            <a:endParaRPr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object 4">
            <a:extLst/>
          </p:cNvPr>
          <p:cNvSpPr txBox="1"/>
          <p:nvPr/>
        </p:nvSpPr>
        <p:spPr>
          <a:xfrm>
            <a:off x="1583498" y="2492952"/>
            <a:ext cx="10177131" cy="2371838"/>
          </a:xfrm>
          <a:prstGeom prst="rect">
            <a:avLst/>
          </a:prstGeom>
        </p:spPr>
        <p:txBody>
          <a:bodyPr wrap="square" lIns="0" tIns="24800" rIns="0" bIns="0">
            <a:spAutoFit/>
          </a:bodyPr>
          <a:lstStyle/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800" b="1" dirty="0" smtClean="0">
                <a:solidFill>
                  <a:srgbClr val="002060"/>
                </a:solidFill>
                <a:latin typeface="Arial"/>
                <a:cs typeface="Arial"/>
              </a:rPr>
              <a:t>Тема урока: «</a:t>
            </a: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СЛАВЯНЕ И</a:t>
            </a: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endParaRPr lang="ru-RU" sz="4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ВОЗНИКНОВЕНИЕ </a:t>
            </a: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endParaRPr lang="ru-RU" sz="4400" b="1" dirty="0" smtClean="0">
              <a:solidFill>
                <a:srgbClr val="002060"/>
              </a:solidFill>
              <a:latin typeface="Arial"/>
              <a:cs typeface="Arial"/>
            </a:endParaRPr>
          </a:p>
          <a:p>
            <a:pPr marL="32690" algn="l" defTabSz="1023886" eaLnBrk="1" fontAlgn="auto" hangingPunct="1">
              <a:lnSpc>
                <a:spcPts val="3471"/>
              </a:lnSpc>
              <a:spcBef>
                <a:spcPts val="196"/>
              </a:spcBef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rgbClr val="002060"/>
                </a:solidFill>
                <a:latin typeface="Arial"/>
                <a:cs typeface="Arial"/>
              </a:rPr>
              <a:t>У НИХ  ГОСУДАРСТВ».</a:t>
            </a:r>
          </a:p>
        </p:txBody>
      </p:sp>
      <p:sp>
        <p:nvSpPr>
          <p:cNvPr id="6152" name="object 9"/>
          <p:cNvSpPr>
            <a:spLocks/>
          </p:cNvSpPr>
          <p:nvPr/>
        </p:nvSpPr>
        <p:spPr bwMode="auto">
          <a:xfrm>
            <a:off x="9846736" y="461963"/>
            <a:ext cx="1439333" cy="1276350"/>
          </a:xfrm>
          <a:custGeom>
            <a:avLst/>
            <a:gdLst>
              <a:gd name="T0" fmla="*/ 1078999 w 603885"/>
              <a:gd name="T1" fmla="*/ 0 h 603885"/>
              <a:gd name="T2" fmla="*/ 0 w 603885"/>
              <a:gd name="T3" fmla="*/ 0 h 603885"/>
              <a:gd name="T4" fmla="*/ 0 w 603885"/>
              <a:gd name="T5" fmla="*/ 1275786 h 603885"/>
              <a:gd name="T6" fmla="*/ 1078999 w 603885"/>
              <a:gd name="T7" fmla="*/ 1275786 h 603885"/>
              <a:gd name="T8" fmla="*/ 1078999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6153" name="object 10"/>
          <p:cNvSpPr>
            <a:spLocks/>
          </p:cNvSpPr>
          <p:nvPr/>
        </p:nvSpPr>
        <p:spPr bwMode="auto">
          <a:xfrm>
            <a:off x="9941984" y="482600"/>
            <a:ext cx="1276349" cy="1276350"/>
          </a:xfrm>
          <a:custGeom>
            <a:avLst/>
            <a:gdLst>
              <a:gd name="T0" fmla="*/ 0 w 603885"/>
              <a:gd name="T1" fmla="*/ 0 h 603885"/>
              <a:gd name="T2" fmla="*/ 956818 w 603885"/>
              <a:gd name="T3" fmla="*/ 0 h 603885"/>
              <a:gd name="T4" fmla="*/ 956818 w 603885"/>
              <a:gd name="T5" fmla="*/ 1275786 h 603885"/>
              <a:gd name="T6" fmla="*/ 0 w 603885"/>
              <a:gd name="T7" fmla="*/ 1275786 h 603885"/>
              <a:gd name="T8" fmla="*/ 0 w 603885"/>
              <a:gd name="T9" fmla="*/ 0 h 603885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noFill/>
          <a:ln w="30481">
            <a:solidFill>
              <a:srgbClr val="FEFEFE"/>
            </a:solidFill>
            <a:round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ru-RU"/>
          </a:p>
        </p:txBody>
      </p:sp>
      <p:sp>
        <p:nvSpPr>
          <p:cNvPr id="22" name="object 12">
            <a:extLst/>
          </p:cNvPr>
          <p:cNvSpPr txBox="1"/>
          <p:nvPr/>
        </p:nvSpPr>
        <p:spPr>
          <a:xfrm>
            <a:off x="10416480" y="548685"/>
            <a:ext cx="361587" cy="628623"/>
          </a:xfrm>
          <a:prstGeom prst="rect">
            <a:avLst/>
          </a:prstGeom>
        </p:spPr>
        <p:txBody>
          <a:bodyPr wrap="square" lIns="0" tIns="28183" rIns="0" bIns="0">
            <a:spAutoFit/>
          </a:bodyPr>
          <a:lstStyle/>
          <a:p>
            <a:pPr algn="l" defTabSz="1023886" eaLnBrk="1" fontAlgn="auto" hangingPunct="1">
              <a:spcBef>
                <a:spcPts val="222"/>
              </a:spcBef>
              <a:spcAft>
                <a:spcPts val="0"/>
              </a:spcAft>
              <a:defRPr/>
            </a:pPr>
            <a:r>
              <a:rPr lang="ru-RU" sz="3900" b="1" spc="18" dirty="0" smtClean="0">
                <a:solidFill>
                  <a:srgbClr val="FEFEFE"/>
                </a:solidFill>
                <a:latin typeface="Arial"/>
                <a:cs typeface="Arial"/>
              </a:rPr>
              <a:t>7</a:t>
            </a:r>
            <a:endParaRPr sz="39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23" name="object 13">
            <a:extLst/>
          </p:cNvPr>
          <p:cNvSpPr txBox="1"/>
          <p:nvPr/>
        </p:nvSpPr>
        <p:spPr>
          <a:xfrm>
            <a:off x="10134600" y="1146175"/>
            <a:ext cx="1143000" cy="374650"/>
          </a:xfrm>
          <a:prstGeom prst="rect">
            <a:avLst/>
          </a:prstGeom>
        </p:spPr>
        <p:txBody>
          <a:bodyPr lIns="0" tIns="21420" rIns="0" bIns="0">
            <a:spAutoFit/>
          </a:bodyPr>
          <a:lstStyle/>
          <a:p>
            <a:pPr algn="l" defTabSz="1023886" eaLnBrk="1" fontAlgn="auto" hangingPunct="1">
              <a:spcBef>
                <a:spcPts val="169"/>
              </a:spcBef>
              <a:spcAft>
                <a:spcPts val="0"/>
              </a:spcAft>
              <a:defRPr/>
            </a:pPr>
            <a:r>
              <a:rPr lang="ru-RU" sz="2300" spc="-9" dirty="0">
                <a:solidFill>
                  <a:srgbClr val="FEFEFE"/>
                </a:solidFill>
                <a:latin typeface="Arial"/>
                <a:cs typeface="Arial"/>
              </a:rPr>
              <a:t>класс</a:t>
            </a:r>
            <a:endParaRPr sz="2300" dirty="0">
              <a:solidFill>
                <a:srgbClr val="57565A"/>
              </a:solidFill>
              <a:latin typeface="Arial"/>
              <a:cs typeface="Arial"/>
            </a:endParaRPr>
          </a:p>
        </p:txBody>
      </p:sp>
      <p:sp>
        <p:nvSpPr>
          <p:cNvPr id="9" name="object 13">
            <a:extLst>
              <a:ext uri="{FF2B5EF4-FFF2-40B4-BE49-F238E27FC236}">
                <a16:creationId xmlns="" xmlns:a16="http://schemas.microsoft.com/office/drawing/2014/main" id="{FBDC4668-53F8-453D-BAE8-6EC39154C51F}"/>
              </a:ext>
            </a:extLst>
          </p:cNvPr>
          <p:cNvSpPr/>
          <p:nvPr/>
        </p:nvSpPr>
        <p:spPr>
          <a:xfrm>
            <a:off x="694721" y="550691"/>
            <a:ext cx="775611" cy="967714"/>
          </a:xfrm>
          <a:custGeom>
            <a:avLst/>
            <a:gdLst/>
            <a:ahLst/>
            <a:cxnLst/>
            <a:rect l="l" t="t" r="r" b="b"/>
            <a:pathLst>
              <a:path w="366395" h="457200">
                <a:moveTo>
                  <a:pt x="312120" y="352529"/>
                </a:moveTo>
                <a:lnTo>
                  <a:pt x="54277" y="352529"/>
                </a:lnTo>
                <a:lnTo>
                  <a:pt x="50478" y="354811"/>
                </a:lnTo>
                <a:lnTo>
                  <a:pt x="30485" y="400232"/>
                </a:lnTo>
                <a:lnTo>
                  <a:pt x="18556" y="402934"/>
                </a:lnTo>
                <a:lnTo>
                  <a:pt x="8873" y="409123"/>
                </a:lnTo>
                <a:lnTo>
                  <a:pt x="2374" y="417978"/>
                </a:lnTo>
                <a:lnTo>
                  <a:pt x="0" y="428677"/>
                </a:lnTo>
                <a:lnTo>
                  <a:pt x="2556" y="439759"/>
                </a:lnTo>
                <a:lnTo>
                  <a:pt x="9524" y="448820"/>
                </a:lnTo>
                <a:lnTo>
                  <a:pt x="19851" y="454934"/>
                </a:lnTo>
                <a:lnTo>
                  <a:pt x="32486" y="457178"/>
                </a:lnTo>
                <a:lnTo>
                  <a:pt x="333910" y="457178"/>
                </a:lnTo>
                <a:lnTo>
                  <a:pt x="346543" y="454934"/>
                </a:lnTo>
                <a:lnTo>
                  <a:pt x="356869" y="448820"/>
                </a:lnTo>
                <a:lnTo>
                  <a:pt x="363837" y="439759"/>
                </a:lnTo>
                <a:lnTo>
                  <a:pt x="363968" y="439192"/>
                </a:lnTo>
                <a:lnTo>
                  <a:pt x="25866" y="439192"/>
                </a:lnTo>
                <a:lnTo>
                  <a:pt x="20480" y="434472"/>
                </a:lnTo>
                <a:lnTo>
                  <a:pt x="20480" y="422876"/>
                </a:lnTo>
                <a:lnTo>
                  <a:pt x="25866" y="418161"/>
                </a:lnTo>
                <a:lnTo>
                  <a:pt x="364058" y="418161"/>
                </a:lnTo>
                <a:lnTo>
                  <a:pt x="364018" y="417978"/>
                </a:lnTo>
                <a:lnTo>
                  <a:pt x="357518" y="409123"/>
                </a:lnTo>
                <a:lnTo>
                  <a:pt x="347834" y="402934"/>
                </a:lnTo>
                <a:lnTo>
                  <a:pt x="335904" y="400232"/>
                </a:lnTo>
                <a:lnTo>
                  <a:pt x="52470" y="400175"/>
                </a:lnTo>
                <a:lnTo>
                  <a:pt x="65526" y="370514"/>
                </a:lnTo>
                <a:lnTo>
                  <a:pt x="322825" y="370514"/>
                </a:lnTo>
                <a:lnTo>
                  <a:pt x="315913" y="354811"/>
                </a:lnTo>
                <a:lnTo>
                  <a:pt x="312120" y="352529"/>
                </a:lnTo>
                <a:close/>
              </a:path>
              <a:path w="366395" h="457200">
                <a:moveTo>
                  <a:pt x="364058" y="418161"/>
                </a:moveTo>
                <a:lnTo>
                  <a:pt x="340523" y="418161"/>
                </a:lnTo>
                <a:lnTo>
                  <a:pt x="345913" y="422876"/>
                </a:lnTo>
                <a:lnTo>
                  <a:pt x="345913" y="434472"/>
                </a:lnTo>
                <a:lnTo>
                  <a:pt x="340523" y="439192"/>
                </a:lnTo>
                <a:lnTo>
                  <a:pt x="363968" y="439192"/>
                </a:lnTo>
                <a:lnTo>
                  <a:pt x="366393" y="428677"/>
                </a:lnTo>
                <a:lnTo>
                  <a:pt x="364058" y="418161"/>
                </a:lnTo>
                <a:close/>
              </a:path>
              <a:path w="366395" h="457200">
                <a:moveTo>
                  <a:pt x="322825" y="370514"/>
                </a:moveTo>
                <a:lnTo>
                  <a:pt x="300866" y="370514"/>
                </a:lnTo>
                <a:lnTo>
                  <a:pt x="313923" y="400175"/>
                </a:lnTo>
                <a:lnTo>
                  <a:pt x="335879" y="400175"/>
                </a:lnTo>
                <a:lnTo>
                  <a:pt x="322825" y="370514"/>
                </a:lnTo>
                <a:close/>
              </a:path>
              <a:path w="366395" h="457200">
                <a:moveTo>
                  <a:pt x="79060" y="55737"/>
                </a:moveTo>
                <a:lnTo>
                  <a:pt x="58578" y="55737"/>
                </a:lnTo>
                <a:lnTo>
                  <a:pt x="58578" y="86197"/>
                </a:lnTo>
                <a:lnTo>
                  <a:pt x="35981" y="92473"/>
                </a:lnTo>
                <a:lnTo>
                  <a:pt x="19300" y="104158"/>
                </a:lnTo>
                <a:lnTo>
                  <a:pt x="8766" y="119416"/>
                </a:lnTo>
                <a:lnTo>
                  <a:pt x="4803" y="135611"/>
                </a:lnTo>
                <a:lnTo>
                  <a:pt x="4711" y="137166"/>
                </a:lnTo>
                <a:lnTo>
                  <a:pt x="6871" y="152836"/>
                </a:lnTo>
                <a:lnTo>
                  <a:pt x="54251" y="185633"/>
                </a:lnTo>
                <a:lnTo>
                  <a:pt x="59663" y="185856"/>
                </a:lnTo>
                <a:lnTo>
                  <a:pt x="59663" y="352529"/>
                </a:lnTo>
                <a:lnTo>
                  <a:pt x="80143" y="352529"/>
                </a:lnTo>
                <a:lnTo>
                  <a:pt x="80153" y="182523"/>
                </a:lnTo>
                <a:lnTo>
                  <a:pt x="85780" y="180503"/>
                </a:lnTo>
                <a:lnTo>
                  <a:pt x="90788" y="177605"/>
                </a:lnTo>
                <a:lnTo>
                  <a:pt x="99759" y="169423"/>
                </a:lnTo>
                <a:lnTo>
                  <a:pt x="100414" y="168526"/>
                </a:lnTo>
                <a:lnTo>
                  <a:pt x="65901" y="168522"/>
                </a:lnTo>
                <a:lnTo>
                  <a:pt x="56122" y="167723"/>
                </a:lnTo>
                <a:lnTo>
                  <a:pt x="25145" y="137868"/>
                </a:lnTo>
                <a:lnTo>
                  <a:pt x="25082" y="137166"/>
                </a:lnTo>
                <a:lnTo>
                  <a:pt x="28124" y="125432"/>
                </a:lnTo>
                <a:lnTo>
                  <a:pt x="28240" y="125092"/>
                </a:lnTo>
                <a:lnTo>
                  <a:pt x="36433" y="114351"/>
                </a:lnTo>
                <a:lnTo>
                  <a:pt x="49922" y="106582"/>
                </a:lnTo>
                <a:lnTo>
                  <a:pt x="68813" y="103586"/>
                </a:lnTo>
                <a:lnTo>
                  <a:pt x="142642" y="103586"/>
                </a:lnTo>
                <a:lnTo>
                  <a:pt x="147226" y="99561"/>
                </a:lnTo>
                <a:lnTo>
                  <a:pt x="147226" y="89628"/>
                </a:lnTo>
                <a:lnTo>
                  <a:pt x="142642" y="85604"/>
                </a:lnTo>
                <a:lnTo>
                  <a:pt x="79060" y="85604"/>
                </a:lnTo>
                <a:lnTo>
                  <a:pt x="79060" y="55737"/>
                </a:lnTo>
                <a:close/>
              </a:path>
              <a:path w="366395" h="457200">
                <a:moveTo>
                  <a:pt x="279956" y="151210"/>
                </a:moveTo>
                <a:lnTo>
                  <a:pt x="260405" y="151210"/>
                </a:lnTo>
                <a:lnTo>
                  <a:pt x="261327" y="162154"/>
                </a:lnTo>
                <a:lnTo>
                  <a:pt x="266647" y="169433"/>
                </a:lnTo>
                <a:lnTo>
                  <a:pt x="275623" y="177609"/>
                </a:lnTo>
                <a:lnTo>
                  <a:pt x="280623" y="180503"/>
                </a:lnTo>
                <a:lnTo>
                  <a:pt x="286250" y="182523"/>
                </a:lnTo>
                <a:lnTo>
                  <a:pt x="286250" y="352529"/>
                </a:lnTo>
                <a:lnTo>
                  <a:pt x="306734" y="352529"/>
                </a:lnTo>
                <a:lnTo>
                  <a:pt x="306734" y="185860"/>
                </a:lnTo>
                <a:lnTo>
                  <a:pt x="308599" y="185853"/>
                </a:lnTo>
                <a:lnTo>
                  <a:pt x="310309" y="185780"/>
                </a:lnTo>
                <a:lnTo>
                  <a:pt x="312126" y="185633"/>
                </a:lnTo>
                <a:lnTo>
                  <a:pt x="335125" y="179759"/>
                </a:lnTo>
                <a:lnTo>
                  <a:pt x="350139" y="168522"/>
                </a:lnTo>
                <a:lnTo>
                  <a:pt x="300462" y="168522"/>
                </a:lnTo>
                <a:lnTo>
                  <a:pt x="291506" y="166164"/>
                </a:lnTo>
                <a:lnTo>
                  <a:pt x="281692" y="157222"/>
                </a:lnTo>
                <a:lnTo>
                  <a:pt x="279956" y="151210"/>
                </a:lnTo>
                <a:close/>
              </a:path>
              <a:path w="366395" h="457200">
                <a:moveTo>
                  <a:pt x="287356" y="135611"/>
                </a:moveTo>
                <a:lnTo>
                  <a:pt x="77231" y="135611"/>
                </a:lnTo>
                <a:lnTo>
                  <a:pt x="84038" y="137425"/>
                </a:lnTo>
                <a:lnTo>
                  <a:pt x="85359" y="143920"/>
                </a:lnTo>
                <a:lnTo>
                  <a:pt x="86235" y="150501"/>
                </a:lnTo>
                <a:lnTo>
                  <a:pt x="86304" y="151620"/>
                </a:lnTo>
                <a:lnTo>
                  <a:pt x="84599" y="157319"/>
                </a:lnTo>
                <a:lnTo>
                  <a:pt x="74902" y="166164"/>
                </a:lnTo>
                <a:lnTo>
                  <a:pt x="65948" y="168526"/>
                </a:lnTo>
                <a:lnTo>
                  <a:pt x="100417" y="168522"/>
                </a:lnTo>
                <a:lnTo>
                  <a:pt x="105073" y="162143"/>
                </a:lnTo>
                <a:lnTo>
                  <a:pt x="105984" y="151210"/>
                </a:lnTo>
                <a:lnTo>
                  <a:pt x="279956" y="151210"/>
                </a:lnTo>
                <a:lnTo>
                  <a:pt x="280036" y="150501"/>
                </a:lnTo>
                <a:lnTo>
                  <a:pt x="281076" y="143502"/>
                </a:lnTo>
                <a:lnTo>
                  <a:pt x="281256" y="139701"/>
                </a:lnTo>
                <a:lnTo>
                  <a:pt x="282682" y="137868"/>
                </a:lnTo>
                <a:lnTo>
                  <a:pt x="287356" y="135611"/>
                </a:lnTo>
                <a:close/>
              </a:path>
              <a:path w="366395" h="457200">
                <a:moveTo>
                  <a:pt x="307814" y="55737"/>
                </a:moveTo>
                <a:lnTo>
                  <a:pt x="287333" y="55737"/>
                </a:lnTo>
                <a:lnTo>
                  <a:pt x="287333" y="85604"/>
                </a:lnTo>
                <a:lnTo>
                  <a:pt x="223768" y="85604"/>
                </a:lnTo>
                <a:lnTo>
                  <a:pt x="219182" y="89628"/>
                </a:lnTo>
                <a:lnTo>
                  <a:pt x="219182" y="99561"/>
                </a:lnTo>
                <a:lnTo>
                  <a:pt x="223765" y="103586"/>
                </a:lnTo>
                <a:lnTo>
                  <a:pt x="297564" y="103586"/>
                </a:lnTo>
                <a:lnTo>
                  <a:pt x="316453" y="106559"/>
                </a:lnTo>
                <a:lnTo>
                  <a:pt x="329943" y="114312"/>
                </a:lnTo>
                <a:lnTo>
                  <a:pt x="338179" y="125092"/>
                </a:lnTo>
                <a:lnTo>
                  <a:pt x="341123" y="136410"/>
                </a:lnTo>
                <a:lnTo>
                  <a:pt x="341235" y="137868"/>
                </a:lnTo>
                <a:lnTo>
                  <a:pt x="340203" y="146476"/>
                </a:lnTo>
                <a:lnTo>
                  <a:pt x="300462" y="168522"/>
                </a:lnTo>
                <a:lnTo>
                  <a:pt x="350139" y="168522"/>
                </a:lnTo>
                <a:lnTo>
                  <a:pt x="350786" y="168038"/>
                </a:lnTo>
                <a:lnTo>
                  <a:pt x="359531" y="152790"/>
                </a:lnTo>
                <a:lnTo>
                  <a:pt x="361782" y="136338"/>
                </a:lnTo>
                <a:lnTo>
                  <a:pt x="357613" y="119353"/>
                </a:lnTo>
                <a:lnTo>
                  <a:pt x="347074" y="104110"/>
                </a:lnTo>
                <a:lnTo>
                  <a:pt x="330398" y="92443"/>
                </a:lnTo>
                <a:lnTo>
                  <a:pt x="307851" y="86197"/>
                </a:lnTo>
                <a:lnTo>
                  <a:pt x="307814" y="55737"/>
                </a:lnTo>
                <a:close/>
              </a:path>
              <a:path w="366395" h="457200">
                <a:moveTo>
                  <a:pt x="319022" y="134556"/>
                </a:moveTo>
                <a:lnTo>
                  <a:pt x="294250" y="134556"/>
                </a:lnTo>
                <a:lnTo>
                  <a:pt x="300042" y="137774"/>
                </a:lnTo>
                <a:lnTo>
                  <a:pt x="299368" y="147354"/>
                </a:lnTo>
                <a:lnTo>
                  <a:pt x="303663" y="151620"/>
                </a:lnTo>
                <a:lnTo>
                  <a:pt x="309736" y="151944"/>
                </a:lnTo>
                <a:lnTo>
                  <a:pt x="315313" y="151944"/>
                </a:lnTo>
                <a:lnTo>
                  <a:pt x="319827" y="148272"/>
                </a:lnTo>
                <a:lnTo>
                  <a:pt x="320130" y="143920"/>
                </a:lnTo>
                <a:lnTo>
                  <a:pt x="320037" y="141508"/>
                </a:lnTo>
                <a:lnTo>
                  <a:pt x="319810" y="137774"/>
                </a:lnTo>
                <a:lnTo>
                  <a:pt x="319685" y="136410"/>
                </a:lnTo>
                <a:lnTo>
                  <a:pt x="319022" y="134556"/>
                </a:lnTo>
                <a:close/>
              </a:path>
              <a:path w="366395" h="457200">
                <a:moveTo>
                  <a:pt x="71172" y="118022"/>
                </a:moveTo>
                <a:lnTo>
                  <a:pt x="61050" y="120387"/>
                </a:lnTo>
                <a:lnTo>
                  <a:pt x="53144" y="125432"/>
                </a:lnTo>
                <a:lnTo>
                  <a:pt x="47999" y="132645"/>
                </a:lnTo>
                <a:lnTo>
                  <a:pt x="46163" y="141508"/>
                </a:lnTo>
                <a:lnTo>
                  <a:pt x="46163" y="146476"/>
                </a:lnTo>
                <a:lnTo>
                  <a:pt x="50745" y="150501"/>
                </a:lnTo>
                <a:lnTo>
                  <a:pt x="62057" y="150501"/>
                </a:lnTo>
                <a:lnTo>
                  <a:pt x="66647" y="146476"/>
                </a:lnTo>
                <a:lnTo>
                  <a:pt x="66647" y="136424"/>
                </a:lnTo>
                <a:lnTo>
                  <a:pt x="77231" y="135611"/>
                </a:lnTo>
                <a:lnTo>
                  <a:pt x="287356" y="135611"/>
                </a:lnTo>
                <a:lnTo>
                  <a:pt x="289213" y="134715"/>
                </a:lnTo>
                <a:lnTo>
                  <a:pt x="294250" y="134556"/>
                </a:lnTo>
                <a:lnTo>
                  <a:pt x="319022" y="134556"/>
                </a:lnTo>
                <a:lnTo>
                  <a:pt x="318545" y="133224"/>
                </a:lnTo>
                <a:lnTo>
                  <a:pt x="102758" y="133224"/>
                </a:lnTo>
                <a:lnTo>
                  <a:pt x="96891" y="126064"/>
                </a:lnTo>
                <a:lnTo>
                  <a:pt x="89087" y="121143"/>
                </a:lnTo>
                <a:lnTo>
                  <a:pt x="80222" y="118462"/>
                </a:lnTo>
                <a:lnTo>
                  <a:pt x="71172" y="118022"/>
                </a:lnTo>
                <a:close/>
              </a:path>
              <a:path w="366395" h="457200">
                <a:moveTo>
                  <a:pt x="292265" y="117100"/>
                </a:moveTo>
                <a:lnTo>
                  <a:pt x="262630" y="133224"/>
                </a:lnTo>
                <a:lnTo>
                  <a:pt x="318545" y="133224"/>
                </a:lnTo>
                <a:lnTo>
                  <a:pt x="292265" y="117100"/>
                </a:lnTo>
                <a:close/>
              </a:path>
              <a:path w="366395" h="457200">
                <a:moveTo>
                  <a:pt x="333695" y="0"/>
                </a:moveTo>
                <a:lnTo>
                  <a:pt x="32698" y="0"/>
                </a:lnTo>
                <a:lnTo>
                  <a:pt x="20347" y="2193"/>
                </a:lnTo>
                <a:lnTo>
                  <a:pt x="10249" y="8171"/>
                </a:lnTo>
                <a:lnTo>
                  <a:pt x="3436" y="17031"/>
                </a:lnTo>
                <a:lnTo>
                  <a:pt x="935" y="27870"/>
                </a:lnTo>
                <a:lnTo>
                  <a:pt x="3436" y="38708"/>
                </a:lnTo>
                <a:lnTo>
                  <a:pt x="10249" y="47567"/>
                </a:lnTo>
                <a:lnTo>
                  <a:pt x="20347" y="53544"/>
                </a:lnTo>
                <a:lnTo>
                  <a:pt x="32698" y="55737"/>
                </a:lnTo>
                <a:lnTo>
                  <a:pt x="333695" y="55737"/>
                </a:lnTo>
                <a:lnTo>
                  <a:pt x="346046" y="53544"/>
                </a:lnTo>
                <a:lnTo>
                  <a:pt x="356145" y="47567"/>
                </a:lnTo>
                <a:lnTo>
                  <a:pt x="362960" y="38708"/>
                </a:lnTo>
                <a:lnTo>
                  <a:pt x="363180" y="37755"/>
                </a:lnTo>
                <a:lnTo>
                  <a:pt x="26478" y="37755"/>
                </a:lnTo>
                <a:lnTo>
                  <a:pt x="21416" y="33317"/>
                </a:lnTo>
                <a:lnTo>
                  <a:pt x="21416" y="22420"/>
                </a:lnTo>
                <a:lnTo>
                  <a:pt x="26478" y="17984"/>
                </a:lnTo>
                <a:lnTo>
                  <a:pt x="363180" y="17984"/>
                </a:lnTo>
                <a:lnTo>
                  <a:pt x="362960" y="17031"/>
                </a:lnTo>
                <a:lnTo>
                  <a:pt x="356145" y="8171"/>
                </a:lnTo>
                <a:lnTo>
                  <a:pt x="346046" y="2193"/>
                </a:lnTo>
                <a:lnTo>
                  <a:pt x="333695" y="0"/>
                </a:lnTo>
                <a:close/>
              </a:path>
              <a:path w="366395" h="457200">
                <a:moveTo>
                  <a:pt x="363180" y="17984"/>
                </a:moveTo>
                <a:lnTo>
                  <a:pt x="339915" y="17984"/>
                </a:lnTo>
                <a:lnTo>
                  <a:pt x="344973" y="22420"/>
                </a:lnTo>
                <a:lnTo>
                  <a:pt x="344973" y="33317"/>
                </a:lnTo>
                <a:lnTo>
                  <a:pt x="339915" y="37755"/>
                </a:lnTo>
                <a:lnTo>
                  <a:pt x="363180" y="37755"/>
                </a:lnTo>
                <a:lnTo>
                  <a:pt x="365461" y="27870"/>
                </a:lnTo>
                <a:lnTo>
                  <a:pt x="363180" y="17984"/>
                </a:lnTo>
                <a:close/>
              </a:path>
            </a:pathLst>
          </a:custGeom>
          <a:solidFill>
            <a:srgbClr val="00AEEF"/>
          </a:solidFill>
        </p:spPr>
        <p:txBody>
          <a:bodyPr wrap="square" lIns="0" tIns="0" rIns="0" bIns="0" rtlCol="0"/>
          <a:lstStyle/>
          <a:p>
            <a:pPr defTabSz="1625803"/>
            <a:endParaRPr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object 5">
            <a:extLst>
              <a:ext uri="{FF2B5EF4-FFF2-40B4-BE49-F238E27FC236}">
                <a16:creationId xmlns="" xmlns:a16="http://schemas.microsoft.com/office/drawing/2014/main" id="{A8BAE388-D6D2-40E9-8208-E39C1E0E7029}"/>
              </a:ext>
            </a:extLst>
          </p:cNvPr>
          <p:cNvSpPr/>
          <p:nvPr/>
        </p:nvSpPr>
        <p:spPr>
          <a:xfrm>
            <a:off x="623392" y="2493067"/>
            <a:ext cx="768629" cy="252011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pic>
        <p:nvPicPr>
          <p:cNvPr id="13" name="Picture 2" descr="http://content.foto.mail.ru/mail/sanchad1978/_blogs/i-2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68208" y="2924944"/>
            <a:ext cx="3744416" cy="3633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2823452628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Прямоугольник 3"/>
          <p:cNvSpPr>
            <a:spLocks noChangeArrowheads="1"/>
          </p:cNvSpPr>
          <p:nvPr/>
        </p:nvSpPr>
        <p:spPr bwMode="auto">
          <a:xfrm>
            <a:off x="381038" y="1000125"/>
            <a:ext cx="7011143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algn="just">
              <a:buClr>
                <a:schemeClr val="bg2"/>
              </a:buClr>
            </a:pPr>
            <a:r>
              <a:rPr lang="ru-RU" sz="28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Основными занятиями славян были:</a:t>
            </a:r>
          </a:p>
          <a:p>
            <a:pPr algn="just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земледелие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(пшеница, рожь),</a:t>
            </a:r>
          </a:p>
          <a:p>
            <a:pPr algn="just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скотоводство (разведение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свиней), </a:t>
            </a:r>
          </a:p>
          <a:p>
            <a:pPr algn="just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ремесла 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бортничество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(сбор меда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algn="just">
              <a:buClr>
                <a:schemeClr val="bg2"/>
              </a:buClr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диких </a:t>
            </a:r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пчел и воска</a:t>
            </a:r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</a:t>
            </a:r>
            <a:endParaRPr lang="ru-RU" sz="28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30" name="Picture 9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1" y="4214870"/>
            <a:ext cx="3818467" cy="2338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1" name="Picture 10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95789" y="4214870"/>
            <a:ext cx="390736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32" name="Picture 1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096253" y="4214870"/>
            <a:ext cx="3818467" cy="2357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C:\Documents and Settings\Admin\Рабочий стол\охотник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936427" y="1052736"/>
            <a:ext cx="19050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Picture 7" descr="C:\Documents and Settings\Admin\Рабочий стол\slav_right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152119" y="1052793"/>
            <a:ext cx="2207684" cy="2928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object 2"/>
          <p:cNvSpPr>
            <a:spLocks/>
          </p:cNvSpPr>
          <p:nvPr/>
        </p:nvSpPr>
        <p:spPr bwMode="auto">
          <a:xfrm>
            <a:off x="0" y="3487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ЗАНЯТИЯ СЛАВЯН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G:\восточные славяне 6 класс\фролов дима\zhatv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31704" y="1196806"/>
            <a:ext cx="3452581" cy="2371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59" name="Picture 4" descr="G:\восточные славяне 6 класс\фролов дима\1271920116_1440x900_cows-ki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8211" y="1196806"/>
            <a:ext cx="3875220" cy="2427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407703" y="260675"/>
            <a:ext cx="36195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Собирательство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887755" y="3573023"/>
            <a:ext cx="30480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Земледелие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477251" y="214317"/>
            <a:ext cx="3238500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Скотоводство</a:t>
            </a:r>
          </a:p>
        </p:txBody>
      </p:sp>
      <p:sp>
        <p:nvSpPr>
          <p:cNvPr id="10" name="Стрелка вниз 9"/>
          <p:cNvSpPr/>
          <p:nvPr/>
        </p:nvSpPr>
        <p:spPr>
          <a:xfrm>
            <a:off x="4799893" y="836766"/>
            <a:ext cx="645583" cy="6429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9480376" y="836712"/>
            <a:ext cx="645584" cy="64350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5" name="Picture 1" descr="C:\Documents and Settings\Admin\Рабочий стол\жизнь древних сл картинки\рыболовство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56276" y="4509120"/>
            <a:ext cx="3412265" cy="2236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TextBox 13"/>
          <p:cNvSpPr txBox="1"/>
          <p:nvPr/>
        </p:nvSpPr>
        <p:spPr>
          <a:xfrm>
            <a:off x="8688324" y="3645028"/>
            <a:ext cx="3143249" cy="5847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Рыболовство</a:t>
            </a:r>
          </a:p>
        </p:txBody>
      </p:sp>
      <p:sp>
        <p:nvSpPr>
          <p:cNvPr id="15" name="Стрелка вниз 14"/>
          <p:cNvSpPr/>
          <p:nvPr/>
        </p:nvSpPr>
        <p:spPr>
          <a:xfrm>
            <a:off x="9696437" y="4221088"/>
            <a:ext cx="645583" cy="857250"/>
          </a:xfrm>
          <a:prstGeom prst="downArrow">
            <a:avLst>
              <a:gd name="adj1" fmla="val 50000"/>
              <a:gd name="adj2" fmla="val 39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9468" name="Picture 2" descr="C:\Users\Александр\Desktop\тома\76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03713" y="4509120"/>
            <a:ext cx="3676915" cy="2212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Стрелка вниз 10"/>
          <p:cNvSpPr/>
          <p:nvPr/>
        </p:nvSpPr>
        <p:spPr>
          <a:xfrm>
            <a:off x="4943872" y="4221142"/>
            <a:ext cx="645584" cy="687387"/>
          </a:xfrm>
          <a:prstGeom prst="downArrow">
            <a:avLst>
              <a:gd name="adj1" fmla="val 50000"/>
              <a:gd name="adj2" fmla="val 3937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9470" name="Номер слайда 1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842040F-2E12-401E-9155-7EB543FAFA57}" type="slidenum">
              <a:rPr lang="ru-RU" smtClean="0"/>
              <a:pPr/>
              <a:t>11</a:t>
            </a:fld>
            <a:endParaRPr lang="ru-RU" smtClean="0"/>
          </a:p>
        </p:txBody>
      </p:sp>
      <p:sp>
        <p:nvSpPr>
          <p:cNvPr id="16" name="TextBox 15"/>
          <p:cNvSpPr txBox="1"/>
          <p:nvPr/>
        </p:nvSpPr>
        <p:spPr>
          <a:xfrm>
            <a:off x="407369" y="548707"/>
            <a:ext cx="240026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Ремесло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7" name="Picture 4" descr="C:\Users\Александр\Desktop\тома\gonchar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1384" y="2492896"/>
            <a:ext cx="2254853" cy="280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Стрелка вниз 17"/>
          <p:cNvSpPr/>
          <p:nvPr/>
        </p:nvSpPr>
        <p:spPr>
          <a:xfrm>
            <a:off x="1199493" y="1412776"/>
            <a:ext cx="645583" cy="100811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Александр\Desktop\тома\0013-005-Zanjatija-slavja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1124748"/>
            <a:ext cx="10971584" cy="5405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487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ТРУД В СЕЛЬСКОЙ МЕСТНОСТИ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Александр\Desktop\тома\766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23792" y="1628850"/>
            <a:ext cx="6305551" cy="354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119336" y="1052736"/>
            <a:ext cx="3960440" cy="201622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На полях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выращивали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рожь, пшеницу, </a:t>
            </a:r>
            <a:b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</a:br>
            <a:r>
              <a:rPr lang="ru-RU" sz="3200" b="1" dirty="0" smtClean="0">
                <a:solidFill>
                  <a:schemeClr val="tx2">
                    <a:lumMod val="50000"/>
                  </a:schemeClr>
                </a:solidFill>
                <a:latin typeface="Arial" pitchFamily="34" charset="0"/>
                <a:cs typeface="Arial" pitchFamily="34" charset="0"/>
              </a:rPr>
              <a:t>овёс.</a:t>
            </a:r>
            <a:endParaRPr lang="ru-RU" sz="3200" b="1" dirty="0">
              <a:solidFill>
                <a:schemeClr val="tx2">
                  <a:lumMod val="50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Александр\Desktop\тома\рожь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9184" y="3716389"/>
            <a:ext cx="3672416" cy="206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Александр\Desktop\тома\пшеница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59300" y="4508551"/>
            <a:ext cx="3744384" cy="2106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 descr="C:\Users\Александр\Desktop\тома\овёс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64651" y="3716338"/>
            <a:ext cx="2616200" cy="2578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0" y="3487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ЗЕМЛЕДЕЛИЕ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000"/>
                            </p:stCondLst>
                            <p:childTnLst>
                              <p:par>
                                <p:cTn id="16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35361" y="980769"/>
            <a:ext cx="7584843" cy="206210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Славяне занимались сбором мёда – </a:t>
            </a:r>
            <a:r>
              <a:rPr lang="ru-RU" sz="3200" b="1" u="sng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бортничеством, </a:t>
            </a:r>
            <a:r>
              <a:rPr lang="ru-RU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от слова </a:t>
            </a:r>
            <a:r>
              <a:rPr lang="ru-RU" sz="3200" b="1" i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борть – </a:t>
            </a:r>
            <a:r>
              <a:rPr lang="ru-RU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дупло дерева, где жили дикие пчёлы.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84232" y="1052736"/>
            <a:ext cx="3351808" cy="18099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3" cstate="print"/>
          <a:srcRect b="5790"/>
          <a:stretch>
            <a:fillRect/>
          </a:stretch>
        </p:blipFill>
        <p:spPr bwMode="auto">
          <a:xfrm>
            <a:off x="263352" y="3789040"/>
            <a:ext cx="3816424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4223793" y="3212999"/>
            <a:ext cx="7632171" cy="3431709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100" b="1" u="sng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Собирательство</a:t>
            </a:r>
            <a:r>
              <a:rPr lang="ru-RU" sz="31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- одна из </a:t>
            </a:r>
          </a:p>
          <a:p>
            <a:pPr algn="ctr"/>
            <a:r>
              <a:rPr lang="ru-RU" sz="31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древнейших форм хозяйственной деятельности человека, состоящая </a:t>
            </a:r>
          </a:p>
          <a:p>
            <a:pPr algn="ctr"/>
            <a:r>
              <a:rPr lang="ru-RU" sz="31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в собирании готовых видов пищи:  дикорастущих съедобных плодов, ягод, мёда, а также  моллюсков, насекомых .</a:t>
            </a:r>
            <a:endParaRPr lang="ru-RU" sz="3100" b="1" dirty="0">
              <a:solidFill>
                <a:srgbClr val="99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487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СОБИРАТЕЛЬСТВО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нутый угол 2"/>
          <p:cNvSpPr/>
          <p:nvPr/>
        </p:nvSpPr>
        <p:spPr>
          <a:xfrm>
            <a:off x="551384" y="2204870"/>
            <a:ext cx="11233248" cy="3000375"/>
          </a:xfrm>
          <a:prstGeom prst="foldedCorner">
            <a:avLst>
              <a:gd name="adj" fmla="val 38949"/>
            </a:avLst>
          </a:prstGeom>
          <a:ln>
            <a:solidFill>
              <a:srgbClr val="FF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defRPr/>
            </a:pPr>
            <a:endParaRPr lang="ru-RU" b="1" dirty="0">
              <a:solidFill>
                <a:schemeClr val="tx2"/>
              </a:solidFill>
            </a:endParaRPr>
          </a:p>
          <a:p>
            <a:pPr>
              <a:defRPr/>
            </a:pPr>
            <a:endParaRPr lang="ru-RU" dirty="0">
              <a:solidFill>
                <a:schemeClr val="tx2"/>
              </a:solidFill>
            </a:endParaRPr>
          </a:p>
          <a:p>
            <a:pPr>
              <a:defRPr/>
            </a:pPr>
            <a:endParaRPr lang="ru-RU" sz="2400" dirty="0">
              <a:solidFill>
                <a:schemeClr val="tx2"/>
              </a:solidFill>
            </a:endParaRPr>
          </a:p>
          <a:p>
            <a:pPr>
              <a:defRPr/>
            </a:pPr>
            <a:r>
              <a:rPr lang="ru-RU" sz="3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Собирательство </a:t>
            </a:r>
            <a:r>
              <a:rPr lang="ru-RU" sz="30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–</a:t>
            </a:r>
            <a:r>
              <a:rPr lang="ru-RU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играло </a:t>
            </a:r>
            <a:r>
              <a:rPr lang="ru-RU" sz="30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в жизни людей большую роль. Занимались этим промыслом в основном женщины и дети. Весной, когда кончались припасы, собирали молодые побеги и листья лебеды, крапивы, заготавливали берёзовый сок.</a:t>
            </a:r>
          </a:p>
        </p:txBody>
      </p:sp>
      <p:pic>
        <p:nvPicPr>
          <p:cNvPr id="13316" name="Picture 5" descr="C:\Documents and Settings\Admin\Рабочий стол\image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15415" y="5085231"/>
            <a:ext cx="2781300" cy="157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7" name="Picture 3" descr="C:\Documents and Settings\Admin\Рабочий стол\im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5841" y="5307015"/>
            <a:ext cx="2762251" cy="1362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18" name="Picture 2" descr="C:\Documents and Settings\Admin\Рабочий стол\крапива.jpeg"/>
          <p:cNvPicPr>
            <a:picLocks noChangeAspect="1" noChangeArrowheads="1"/>
          </p:cNvPicPr>
          <p:nvPr/>
        </p:nvPicPr>
        <p:blipFill>
          <a:blip r:embed="rId4" cstate="print"/>
          <a:srcRect b="10429"/>
          <a:stretch>
            <a:fillRect/>
          </a:stretch>
        </p:blipFill>
        <p:spPr bwMode="auto">
          <a:xfrm>
            <a:off x="8208237" y="5286377"/>
            <a:ext cx="2381251" cy="1382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Стрелка вниз 8"/>
          <p:cNvSpPr/>
          <p:nvPr/>
        </p:nvSpPr>
        <p:spPr>
          <a:xfrm rot="2060917">
            <a:off x="3279521" y="4665267"/>
            <a:ext cx="546915" cy="10681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0" name="Стрелка вниз 9"/>
          <p:cNvSpPr/>
          <p:nvPr/>
        </p:nvSpPr>
        <p:spPr>
          <a:xfrm rot="20667067">
            <a:off x="6588095" y="4359986"/>
            <a:ext cx="645583" cy="107318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481306" flipH="1">
            <a:off x="8425879" y="4086736"/>
            <a:ext cx="548490" cy="217408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13322" name="Picture 12" descr="C:\Documents and Settings\Admin\Рабочий стол\грибы и ягоды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16311" y="908766"/>
            <a:ext cx="3102951" cy="146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323" name="Picture 14" descr="C:\Documents and Settings\Admin\Рабочий стол\грибы и ягоды1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79376" y="908766"/>
            <a:ext cx="2376264" cy="1486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5"/>
          <p:cNvPicPr>
            <a:picLocks noChangeAspect="1" noChangeArrowheads="1"/>
          </p:cNvPicPr>
          <p:nvPr/>
        </p:nvPicPr>
        <p:blipFill>
          <a:blip r:embed="rId7" cstate="print"/>
          <a:srcRect b="5790"/>
          <a:stretch>
            <a:fillRect/>
          </a:stretch>
        </p:blipFill>
        <p:spPr bwMode="auto">
          <a:xfrm>
            <a:off x="3983797" y="836712"/>
            <a:ext cx="3432807" cy="14401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object 2"/>
          <p:cNvSpPr>
            <a:spLocks/>
          </p:cNvSpPr>
          <p:nvPr/>
        </p:nvSpPr>
        <p:spPr bwMode="auto">
          <a:xfrm>
            <a:off x="0" y="3487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СОБИРАТЕЛЬСТВО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Рисунок 2" descr="Земледельнические орудия труда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32171" y="2880841"/>
            <a:ext cx="4288896" cy="2691329"/>
          </a:xfrm>
          <a:prstGeom prst="rect">
            <a:avLst/>
          </a:prstGeom>
          <a:noFill/>
          <a:ln w="2857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14340" name="Rectangle 1"/>
          <p:cNvSpPr>
            <a:spLocks noChangeArrowheads="1"/>
          </p:cNvSpPr>
          <p:nvPr/>
        </p:nvSpPr>
        <p:spPr bwMode="auto">
          <a:xfrm>
            <a:off x="1524003" y="5654945"/>
            <a:ext cx="104775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ru-RU" sz="2400" b="1">
                <a:solidFill>
                  <a:srgbClr val="4D3319"/>
                </a:solidFill>
                <a:cs typeface="Times New Roman" pitchFamily="18" charset="0"/>
              </a:rPr>
              <a:t/>
            </a:r>
            <a:br>
              <a:rPr lang="ru-RU" sz="2400" b="1">
                <a:solidFill>
                  <a:srgbClr val="4D3319"/>
                </a:solidFill>
                <a:cs typeface="Times New Roman" pitchFamily="18" charset="0"/>
              </a:rPr>
            </a:br>
            <a:r>
              <a:rPr lang="ru-RU" sz="2000" b="1">
                <a:solidFill>
                  <a:srgbClr val="4D3319"/>
                </a:solidFill>
                <a:cs typeface="Times New Roman" pitchFamily="18" charset="0"/>
              </a:rPr>
              <a:t>1. Соха; 2. Цеп; 3. Рало; 4. Палка; 5. Серп; 6. Коса; 7. Борона-суковатка.</a:t>
            </a:r>
            <a:endParaRPr lang="ru-RU" sz="2000">
              <a:solidFill>
                <a:srgbClr val="4D3319"/>
              </a:solidFill>
            </a:endParaRPr>
          </a:p>
        </p:txBody>
      </p:sp>
      <p:pic>
        <p:nvPicPr>
          <p:cNvPr id="5" name="Picture 2" descr="C:\Documents and Settings\Admin\Рабочий стол\жизнь древних сл картинки\вилы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5363" y="2924989"/>
            <a:ext cx="3796308" cy="2652293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8" name="Picture 3" descr="C:\Documents and Settings\Admin\Рабочий стол\SSA40826_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75787" y="2924989"/>
            <a:ext cx="3302000" cy="25774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2" descr="C:\Documents and Settings\Admin\Рабочий стол\плуг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1347" y="980728"/>
            <a:ext cx="4000500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8" descr="C:\Documents and Settings\Admin\Рабочий стол\древняя.jpeg"/>
          <p:cNvPicPr>
            <a:picLocks noChangeAspect="1" noChangeArrowheads="1"/>
          </p:cNvPicPr>
          <p:nvPr/>
        </p:nvPicPr>
        <p:blipFill>
          <a:blip r:embed="rId6" cstate="print"/>
          <a:srcRect l="6696" r="2901" b="9999"/>
          <a:stretch>
            <a:fillRect/>
          </a:stretch>
        </p:blipFill>
        <p:spPr bwMode="auto">
          <a:xfrm>
            <a:off x="8760297" y="980729"/>
            <a:ext cx="2787776" cy="17127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Заголовок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object 2"/>
          <p:cNvSpPr>
            <a:spLocks/>
          </p:cNvSpPr>
          <p:nvPr/>
        </p:nvSpPr>
        <p:spPr bwMode="auto">
          <a:xfrm>
            <a:off x="0" y="3487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ОРУДИЯ ТРУДА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3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dirty="0" smtClean="0"/>
          </a:p>
        </p:txBody>
      </p:sp>
      <p:pic>
        <p:nvPicPr>
          <p:cNvPr id="12291" name="Содержимое 3" descr="славяне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63380" y="908720"/>
            <a:ext cx="11525249" cy="5115844"/>
          </a:xfrm>
        </p:spPr>
      </p:pic>
      <p:sp>
        <p:nvSpPr>
          <p:cNvPr id="5" name="Прямоугольник 4"/>
          <p:cNvSpPr/>
          <p:nvPr/>
        </p:nvSpPr>
        <p:spPr>
          <a:xfrm>
            <a:off x="263352" y="6072231"/>
            <a:ext cx="11593288" cy="64293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4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Большое хозяйственное значение </a:t>
            </a:r>
            <a:r>
              <a:rPr lang="ru-RU" sz="3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имела торговля</a:t>
            </a:r>
            <a:endParaRPr lang="ru-RU" sz="34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487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ТОРГОВЛЯ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829733" y="76200"/>
            <a:ext cx="10363200" cy="704850"/>
          </a:xfr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defRPr/>
            </a:pPr>
            <a:r>
              <a:rPr lang="ru-RU" sz="4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УПРАВЛЕНИЕ</a:t>
            </a:r>
          </a:p>
        </p:txBody>
      </p:sp>
      <p:sp>
        <p:nvSpPr>
          <p:cNvPr id="36871" name="Text Box 7"/>
          <p:cNvSpPr txBox="1">
            <a:spLocks noChangeArrowheads="1"/>
          </p:cNvSpPr>
          <p:nvPr/>
        </p:nvSpPr>
        <p:spPr bwMode="auto">
          <a:xfrm>
            <a:off x="736629" y="5713414"/>
            <a:ext cx="3678767" cy="70788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племя</a:t>
            </a:r>
            <a:endParaRPr lang="ru-RU" alt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2" name="Text Box 8"/>
          <p:cNvSpPr txBox="1">
            <a:spLocks noChangeArrowheads="1"/>
          </p:cNvSpPr>
          <p:nvPr/>
        </p:nvSpPr>
        <p:spPr bwMode="auto">
          <a:xfrm>
            <a:off x="1559523" y="3429000"/>
            <a:ext cx="1349793" cy="707886"/>
          </a:xfrm>
          <a:prstGeom prst="rect">
            <a:avLst/>
          </a:prstGeom>
          <a:solidFill>
            <a:srgbClr val="CCFFCC"/>
          </a:solidFill>
          <a:ln w="76200">
            <a:solidFill>
              <a:schemeClr val="accent2"/>
            </a:solidFill>
            <a:miter lim="800000"/>
            <a:headEnd type="none" w="sm" len="sm"/>
            <a:tailEnd type="none" w="sm" len="sm"/>
          </a:ln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вече</a:t>
            </a:r>
            <a:endParaRPr lang="ru-RU" alt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3" name="Text Box 9"/>
          <p:cNvSpPr txBox="1">
            <a:spLocks noChangeArrowheads="1"/>
          </p:cNvSpPr>
          <p:nvPr/>
        </p:nvSpPr>
        <p:spPr bwMode="auto">
          <a:xfrm>
            <a:off x="1343501" y="1144589"/>
            <a:ext cx="1790903" cy="707886"/>
          </a:xfrm>
          <a:prstGeom prst="rect">
            <a:avLst/>
          </a:prstGeom>
          <a:solidFill>
            <a:srgbClr val="FFFFCC"/>
          </a:solidFill>
          <a:ln w="76200">
            <a:solidFill>
              <a:schemeClr val="accent1"/>
            </a:solidFill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ru-RU" alt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князь</a:t>
            </a:r>
            <a:endParaRPr lang="ru-RU" alt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6874" name="AutoShape 10"/>
          <p:cNvSpPr>
            <a:spLocks noChangeArrowheads="1"/>
          </p:cNvSpPr>
          <p:nvPr/>
        </p:nvSpPr>
        <p:spPr bwMode="auto">
          <a:xfrm>
            <a:off x="2235203" y="4419643"/>
            <a:ext cx="647700" cy="976313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sp>
        <p:nvSpPr>
          <p:cNvPr id="36875" name="AutoShape 11"/>
          <p:cNvSpPr>
            <a:spLocks noChangeArrowheads="1"/>
          </p:cNvSpPr>
          <p:nvPr/>
        </p:nvSpPr>
        <p:spPr bwMode="auto">
          <a:xfrm>
            <a:off x="2063552" y="2133643"/>
            <a:ext cx="819349" cy="1079375"/>
          </a:xfrm>
          <a:prstGeom prst="upArrow">
            <a:avLst>
              <a:gd name="adj1" fmla="val 50000"/>
              <a:gd name="adj2" fmla="val 50245"/>
            </a:avLst>
          </a:prstGeom>
          <a:solidFill>
            <a:schemeClr val="accent1"/>
          </a:solidFill>
          <a:ln w="57150">
            <a:solidFill>
              <a:schemeClr val="hlink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ru-RU" altLang="ru-RU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647938" y="3068968"/>
            <a:ext cx="7442198" cy="1323975"/>
            <a:chOff x="1654" y="1970"/>
            <a:chExt cx="3516" cy="834"/>
          </a:xfrm>
        </p:grpSpPr>
        <p:sp>
          <p:nvSpPr>
            <p:cNvPr id="8205" name="AutoShape 12"/>
            <p:cNvSpPr>
              <a:spLocks noChangeArrowheads="1"/>
            </p:cNvSpPr>
            <p:nvPr/>
          </p:nvSpPr>
          <p:spPr bwMode="auto">
            <a:xfrm>
              <a:off x="1654" y="2256"/>
              <a:ext cx="785" cy="485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8206" name="Text Box 14"/>
            <p:cNvSpPr txBox="1">
              <a:spLocks noChangeArrowheads="1"/>
            </p:cNvSpPr>
            <p:nvPr/>
          </p:nvSpPr>
          <p:spPr bwMode="auto">
            <a:xfrm>
              <a:off x="2496" y="1970"/>
              <a:ext cx="2674" cy="834"/>
            </a:xfrm>
            <a:prstGeom prst="rect">
              <a:avLst/>
            </a:prstGeom>
            <a:solidFill>
              <a:srgbClr val="CCFFCC"/>
            </a:solidFill>
            <a:ln w="57150">
              <a:solidFill>
                <a:schemeClr val="accent2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r>
                <a:rPr lang="ru-RU" altLang="ru-RU" sz="4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Народное собрание </a:t>
              </a:r>
            </a:p>
            <a:p>
              <a:r>
                <a:rPr lang="ru-RU" altLang="ru-RU" sz="4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всех членов племени</a:t>
              </a:r>
              <a:endParaRPr lang="ru-RU" alt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" name="Group 17"/>
          <p:cNvGrpSpPr>
            <a:grpSpLocks/>
          </p:cNvGrpSpPr>
          <p:nvPr/>
        </p:nvGrpSpPr>
        <p:grpSpPr bwMode="auto">
          <a:xfrm>
            <a:off x="3575747" y="1222418"/>
            <a:ext cx="6687389" cy="708025"/>
            <a:chOff x="2016" y="770"/>
            <a:chExt cx="2621" cy="446"/>
          </a:xfrm>
        </p:grpSpPr>
        <p:sp>
          <p:nvSpPr>
            <p:cNvPr id="8203" name="AutoShape 13"/>
            <p:cNvSpPr>
              <a:spLocks noChangeArrowheads="1"/>
            </p:cNvSpPr>
            <p:nvPr/>
          </p:nvSpPr>
          <p:spPr bwMode="auto">
            <a:xfrm>
              <a:off x="2016" y="816"/>
              <a:ext cx="734" cy="306"/>
            </a:xfrm>
            <a:prstGeom prst="rightArrow">
              <a:avLst>
                <a:gd name="adj1" fmla="val 50000"/>
                <a:gd name="adj2" fmla="val 50245"/>
              </a:avLst>
            </a:prstGeom>
            <a:solidFill>
              <a:schemeClr val="accent1"/>
            </a:solidFill>
            <a:ln w="57150">
              <a:solidFill>
                <a:schemeClr val="hlink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endParaRPr lang="ru-RU" altLang="ru-RU"/>
            </a:p>
          </p:txBody>
        </p:sp>
        <p:sp>
          <p:nvSpPr>
            <p:cNvPr id="8204" name="Text Box 16"/>
            <p:cNvSpPr txBox="1">
              <a:spLocks noChangeArrowheads="1"/>
            </p:cNvSpPr>
            <p:nvPr/>
          </p:nvSpPr>
          <p:spPr bwMode="auto">
            <a:xfrm>
              <a:off x="2957" y="770"/>
              <a:ext cx="1680" cy="446"/>
            </a:xfrm>
            <a:prstGeom prst="rect">
              <a:avLst/>
            </a:prstGeom>
            <a:solidFill>
              <a:srgbClr val="FFFFCC"/>
            </a:solidFill>
            <a:ln w="57150">
              <a:solidFill>
                <a:schemeClr val="accent1"/>
              </a:solidFill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algn="ctr"/>
              <a:r>
                <a:rPr lang="ru-RU" altLang="ru-RU" sz="4000" b="1" dirty="0">
                  <a:solidFill>
                    <a:srgbClr val="002060"/>
                  </a:solidFill>
                  <a:latin typeface="Arial" pitchFamily="34" charset="0"/>
                  <a:cs typeface="Arial" pitchFamily="34" charset="0"/>
                </a:rPr>
                <a:t>Военный вождь</a:t>
              </a:r>
              <a:endParaRPr lang="ru-RU" alt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36882" name="Text Box 18"/>
          <p:cNvSpPr txBox="1">
            <a:spLocks noChangeArrowheads="1"/>
          </p:cNvSpPr>
          <p:nvPr/>
        </p:nvSpPr>
        <p:spPr bwMode="auto">
          <a:xfrm>
            <a:off x="5087888" y="4941168"/>
            <a:ext cx="6745116" cy="1754326"/>
          </a:xfrm>
          <a:prstGeom prst="rect">
            <a:avLst/>
          </a:prstGeom>
          <a:ln>
            <a:headEnd type="none" w="sm" len="sm"/>
            <a:tailEnd type="none" w="sm" len="sm"/>
          </a:ln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r>
              <a:rPr lang="ru-RU" alt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Несколько племен часто </a:t>
            </a:r>
            <a:endParaRPr lang="en-US" alt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alt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объединялись в </a:t>
            </a: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племенные</a:t>
            </a:r>
          </a:p>
          <a:p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союзы.</a:t>
            </a:r>
            <a:endParaRPr lang="ru-RU" altLang="ru-RU" sz="3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68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6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68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68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6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1" grpId="0" animBg="1" autoUpdateAnimBg="0"/>
      <p:bldP spid="36872" grpId="0" animBg="1" autoUpdateAnimBg="0"/>
      <p:bldP spid="36873" grpId="0" animBg="1" autoUpdateAnimBg="0"/>
      <p:bldP spid="36874" grpId="0" animBg="1"/>
      <p:bldP spid="36875" grpId="0" animBg="1"/>
      <p:bldP spid="36882" grpId="0" animBg="1" autoUpdateAnimBg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35763" y="1700808"/>
            <a:ext cx="4000500" cy="92868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4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Князь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476252" y="4714916"/>
            <a:ext cx="3333749" cy="10715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Ополчение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4286252" y="4714916"/>
            <a:ext cx="3333749" cy="107156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Вече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8477278" y="4714916"/>
            <a:ext cx="3143249" cy="1071563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Совет старцев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flipH="1">
            <a:off x="1631530" y="2780928"/>
            <a:ext cx="2592289" cy="165618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 flipV="1">
            <a:off x="5880005" y="3068960"/>
            <a:ext cx="23407" cy="1647504"/>
          </a:xfrm>
          <a:prstGeom prst="straightConnector1">
            <a:avLst/>
          </a:prstGeom>
          <a:ln w="571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/>
          <p:nvPr/>
        </p:nvCxnSpPr>
        <p:spPr>
          <a:xfrm flipH="1" flipV="1">
            <a:off x="7464152" y="2852936"/>
            <a:ext cx="2592288" cy="1656184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object 2"/>
          <p:cNvSpPr>
            <a:spLocks/>
          </p:cNvSpPr>
          <p:nvPr/>
        </p:nvSpPr>
        <p:spPr bwMode="auto">
          <a:xfrm>
            <a:off x="0" y="3487"/>
            <a:ext cx="12192000" cy="133732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УПРАВЛЕНИЕ РОДОВОЙ ОБЩИНОЙ И ПЛЕМЕНЕМ</a:t>
            </a:r>
          </a:p>
          <a:p>
            <a:pPr algn="ctr"/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623392" y="908721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СЛАВЯНЕ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27430" y="1772816"/>
            <a:ext cx="1123324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ЗАНЯТИЯ СЛАВЯН</a:t>
            </a: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23392" y="2708957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СОЦИАЛЬНЫЙ СТРОЙ И РЕЛИГИЯ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623392" y="3717033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БОЛГАРСКОЕ ЦАРСТВО</a:t>
            </a:r>
          </a:p>
        </p:txBody>
      </p:sp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623392" y="4797153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ЧЕШСКОЕ ГОСУДАРСТВО</a:t>
            </a:r>
          </a:p>
        </p:txBody>
      </p:sp>
      <p:sp>
        <p:nvSpPr>
          <p:cNvPr id="9" name="Text Box 6"/>
          <p:cNvSpPr txBox="1">
            <a:spLocks noChangeArrowheads="1"/>
          </p:cNvSpPr>
          <p:nvPr/>
        </p:nvSpPr>
        <p:spPr bwMode="auto">
          <a:xfrm>
            <a:off x="527384" y="5877273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ПОЛЬСКОЕ ГОСУДАРСТВО</a:t>
            </a:r>
          </a:p>
        </p:txBody>
      </p:sp>
      <p:sp>
        <p:nvSpPr>
          <p:cNvPr id="11" name="object 2"/>
          <p:cNvSpPr>
            <a:spLocks/>
          </p:cNvSpPr>
          <p:nvPr/>
        </p:nvSpPr>
        <p:spPr bwMode="auto">
          <a:xfrm>
            <a:off x="0" y="3487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ПЛАН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8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  <p:bldP spid="6" grpId="0" animBg="1" autoUpdateAnimBg="0"/>
      <p:bldP spid="7" grpId="0" animBg="1" autoUpdateAnimBg="0"/>
      <p:bldP spid="9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719403" y="4869160"/>
            <a:ext cx="10874176" cy="1728192"/>
          </a:xfrm>
        </p:spPr>
        <p:txBody>
          <a:bodyPr>
            <a:normAutofit lnSpcReduction="10000"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2400" b="1" dirty="0" smtClean="0"/>
              <a:t>     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Славяне делились на множество племен. </a:t>
            </a:r>
          </a:p>
          <a:p>
            <a:pPr algn="ctr"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ru-RU" alt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Все важные вопросы в племени решало народное собрание — </a:t>
            </a:r>
            <a:r>
              <a:rPr lang="ru-RU" altLang="ru-RU" sz="3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вече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(от слова «вещать» — говорить со знанием дела).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b="1" dirty="0" smtClean="0"/>
          </a:p>
        </p:txBody>
      </p:sp>
      <p:pic>
        <p:nvPicPr>
          <p:cNvPr id="6" name="Picture 2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368" y="692696"/>
            <a:ext cx="11521280" cy="4032448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4" name="object 2"/>
          <p:cNvSpPr>
            <a:spLocks/>
          </p:cNvSpPr>
          <p:nvPr/>
        </p:nvSpPr>
        <p:spPr bwMode="auto">
          <a:xfrm>
            <a:off x="0" y="3487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ВЕЧЕ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263353" y="1124747"/>
            <a:ext cx="4962963" cy="5112567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algn="ctr" eaLnBrk="1" hangingPunct="1">
              <a:buNone/>
            </a:pPr>
            <a:r>
              <a:rPr lang="ru-RU" altLang="ru-RU" sz="2400" b="1" dirty="0" smtClean="0"/>
              <a:t>    </a:t>
            </a:r>
            <a:r>
              <a:rPr lang="ru-RU" alt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главе племен стояли военные вожди  </a:t>
            </a:r>
            <a:r>
              <a:rPr lang="ru-RU" altLang="ru-RU" sz="30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князья. </a:t>
            </a:r>
            <a:r>
              <a:rPr lang="ru-RU" alt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 них в подчинении были конные дружины. Совершая набеги и нападения на соседей, князья и их дружинники захватывали рабов-пленников, скот, различные ценности.</a:t>
            </a:r>
          </a:p>
        </p:txBody>
      </p:sp>
      <p:sp>
        <p:nvSpPr>
          <p:cNvPr id="8196" name="Rectangle 8"/>
          <p:cNvSpPr>
            <a:spLocks noChangeArrowheads="1"/>
          </p:cNvSpPr>
          <p:nvPr/>
        </p:nvSpPr>
        <p:spPr bwMode="auto">
          <a:xfrm>
            <a:off x="7464152" y="5877308"/>
            <a:ext cx="29424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altLang="ru-RU" sz="2400" b="1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Князь с дружиной</a:t>
            </a:r>
          </a:p>
        </p:txBody>
      </p:sp>
      <p:pic>
        <p:nvPicPr>
          <p:cNvPr id="6" name="Picture 4" descr="Картинки по запросу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63952" y="908720"/>
            <a:ext cx="6312701" cy="5057150"/>
          </a:xfrm>
          <a:prstGeom prst="rect">
            <a:avLst/>
          </a:prstGeom>
          <a:noFill/>
          <a:effectLst>
            <a:softEdge rad="635000"/>
          </a:effectLst>
        </p:spPr>
      </p:pic>
      <p:sp>
        <p:nvSpPr>
          <p:cNvPr id="5" name="object 2"/>
          <p:cNvSpPr>
            <a:spLocks/>
          </p:cNvSpPr>
          <p:nvPr/>
        </p:nvSpPr>
        <p:spPr bwMode="auto">
          <a:xfrm>
            <a:off x="0" y="3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КНЯЗЬЯ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6384032" y="1196758"/>
            <a:ext cx="5616624" cy="4806331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19336" y="1052736"/>
            <a:ext cx="6168685" cy="5544616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Славянам казалось, что лес и деревья, речки и ручейки, солнце и ветер – всё это живое, одушевлённое. 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	</a:t>
            </a:r>
            <a:r>
              <a:rPr lang="ru-RU" sz="3500" b="1" dirty="0" smtClean="0">
                <a:solidFill>
                  <a:srgbClr val="008000"/>
                </a:solidFill>
                <a:latin typeface="Arial" pitchFamily="34" charset="0"/>
                <a:cs typeface="Arial" pitchFamily="34" charset="0"/>
              </a:rPr>
              <a:t>Они считали, что всеми явлениями природы повелевают различные боги.</a:t>
            </a:r>
          </a:p>
          <a:p>
            <a:pPr algn="ctr">
              <a:buNone/>
            </a:pPr>
            <a:r>
              <a:rPr lang="ru-RU" sz="3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	Одним из главных богов был </a:t>
            </a:r>
            <a:r>
              <a:rPr lang="ru-RU" sz="35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Перун</a:t>
            </a:r>
            <a:r>
              <a:rPr lang="ru-RU" sz="35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– бог грома и молнии.</a:t>
            </a:r>
          </a:p>
          <a:p>
            <a:pPr>
              <a:buNone/>
            </a:pPr>
            <a:endParaRPr lang="ru-RU" dirty="0">
              <a:solidFill>
                <a:srgbClr val="C00000"/>
              </a:solidFill>
              <a:latin typeface="Comic Sans MS" pitchFamily="66" charset="0"/>
            </a:endParaRPr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ВЕРОВАНИЯ ДРЕВНИХ СЛАВЯН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68" y="1052739"/>
            <a:ext cx="11521280" cy="8679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lnSpc>
                <a:spcPct val="140000"/>
              </a:lnSpc>
            </a:pPr>
            <a:r>
              <a:rPr lang="ru-RU" sz="3200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Поклонение многим богам называется</a:t>
            </a:r>
            <a:r>
              <a:rPr lang="ru-RU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36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язычеством.</a:t>
            </a:r>
            <a:r>
              <a:rPr lang="ru-RU" sz="3200" b="1" dirty="0" smtClean="0">
                <a:solidFill>
                  <a:srgbClr val="99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 </a:t>
            </a:r>
            <a:endParaRPr lang="ru-RU" sz="2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5" descr="макошь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39817" y="2060848"/>
            <a:ext cx="3003483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5309449" y="5733289"/>
            <a:ext cx="18706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Макошь</a:t>
            </a:r>
            <a:r>
              <a:rPr lang="ru-RU" sz="2400" dirty="0" smtClean="0"/>
              <a:t> </a:t>
            </a:r>
            <a:endParaRPr lang="ru-RU" sz="2400" dirty="0"/>
          </a:p>
        </p:txBody>
      </p:sp>
      <p:pic>
        <p:nvPicPr>
          <p:cNvPr id="10" name="Picture 6" descr="dazhdbog_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192033" y="2060848"/>
            <a:ext cx="3262187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1" name="TextBox 10"/>
          <p:cNvSpPr txBox="1"/>
          <p:nvPr/>
        </p:nvSpPr>
        <p:spPr>
          <a:xfrm>
            <a:off x="8976321" y="5733289"/>
            <a:ext cx="225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Даждьбог</a:t>
            </a:r>
            <a:r>
              <a:rPr lang="ru-RU" sz="2400" b="1" dirty="0" smtClean="0">
                <a:solidFill>
                  <a:srgbClr val="990000"/>
                </a:solidFill>
              </a:rPr>
              <a:t> </a:t>
            </a:r>
            <a:endParaRPr lang="ru-RU" sz="2400" b="1" dirty="0">
              <a:solidFill>
                <a:srgbClr val="990000"/>
              </a:solidFill>
            </a:endParaRPr>
          </a:p>
        </p:txBody>
      </p:sp>
      <p:pic>
        <p:nvPicPr>
          <p:cNvPr id="12" name="Picture 4" descr="сварог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1384" y="1916832"/>
            <a:ext cx="3384376" cy="35524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TextBox 12"/>
          <p:cNvSpPr txBox="1"/>
          <p:nvPr/>
        </p:nvSpPr>
        <p:spPr>
          <a:xfrm>
            <a:off x="1127469" y="5589272"/>
            <a:ext cx="174060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Сварог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32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object 2"/>
          <p:cNvSpPr>
            <a:spLocks/>
          </p:cNvSpPr>
          <p:nvPr/>
        </p:nvSpPr>
        <p:spPr bwMode="auto">
          <a:xfrm>
            <a:off x="0" y="3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ВЕРОВАНИЯ ДРЕВНИХ СЛАВЯН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0" y="5200600"/>
            <a:ext cx="12192000" cy="1468760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Славяне верили, что дом охраняет 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домовой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в лесу водится 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леший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в реках и озёрах живёт 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водяной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 </a:t>
            </a:r>
            <a:r>
              <a:rPr lang="ru-RU" sz="3200" b="1" u="sng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русалки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 descr="22.1.jp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3983765" y="260648"/>
            <a:ext cx="4260000" cy="255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9" name="Рисунок 8" descr="23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3983765" y="2780928"/>
            <a:ext cx="4260000" cy="2556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10" name="Рисунок 9" descr="24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8112227" y="692696"/>
            <a:ext cx="3829132" cy="3780000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Содержимое 6" descr="21.jpg"/>
          <p:cNvPicPr>
            <a:picLocks noGrp="1" noChangeAspect="1"/>
          </p:cNvPicPr>
          <p:nvPr>
            <p:ph sz="half" idx="1"/>
          </p:nvPr>
        </p:nvPicPr>
        <p:blipFill>
          <a:blip r:embed="rId5" cstate="email"/>
          <a:srcRect/>
          <a:stretch>
            <a:fillRect/>
          </a:stretch>
        </p:blipFill>
        <p:spPr>
          <a:xfrm>
            <a:off x="308693" y="692696"/>
            <a:ext cx="3771083" cy="3780000"/>
          </a:xfrm>
          <a:effectLst>
            <a:softEdge rad="1270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95400" y="4365104"/>
            <a:ext cx="10972800" cy="2232248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alt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 второй половине </a:t>
            </a:r>
            <a:r>
              <a:rPr lang="en-US" alt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VII 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века славяне, поселившиеся на землях по нижнему течению Дуная, к северу от Балканского хребта, были завоеваны кочевниками 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</a:t>
            </a:r>
            <a:r>
              <a:rPr lang="ru-RU" altLang="ru-RU" sz="3200" b="1" i="1" dirty="0" smtClean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болгарами,</a:t>
            </a:r>
            <a:r>
              <a:rPr lang="ru-RU" altLang="ru-RU" sz="32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тюрками по   происхождению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.</a:t>
            </a:r>
          </a:p>
        </p:txBody>
      </p:sp>
      <p:pic>
        <p:nvPicPr>
          <p:cNvPr id="8197" name="Picture 7" descr="Рисунок3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360" y="1340796"/>
            <a:ext cx="5689600" cy="2219325"/>
          </a:xfrm>
          <a:noFill/>
          <a:ln w="41275">
            <a:solidFill>
              <a:schemeClr val="tx1"/>
            </a:solidFill>
          </a:ln>
        </p:spPr>
      </p:pic>
      <p:pic>
        <p:nvPicPr>
          <p:cNvPr id="8198" name="Picture 8" descr="1"/>
          <p:cNvPicPr>
            <a:picLocks noChangeAspect="1" noChangeArrowheads="1"/>
          </p:cNvPicPr>
          <p:nvPr/>
        </p:nvPicPr>
        <p:blipFill>
          <a:blip r:embed="rId3" cstate="print">
            <a:lum bright="-6000" contrast="12000"/>
          </a:blip>
          <a:srcRect/>
          <a:stretch>
            <a:fillRect/>
          </a:stretch>
        </p:blipFill>
        <p:spPr bwMode="auto">
          <a:xfrm>
            <a:off x="6312024" y="1340768"/>
            <a:ext cx="5486400" cy="2584450"/>
          </a:xfrm>
          <a:prstGeom prst="rect">
            <a:avLst/>
          </a:prstGeom>
          <a:noFill/>
          <a:ln w="4445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БОЛГАРСКОЕ ЦАРСТВО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479376" y="1052736"/>
            <a:ext cx="5384800" cy="51845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algn="ctr" eaLnBrk="1" hangingPunct="1">
              <a:buFontTx/>
              <a:buNone/>
            </a:pPr>
            <a:r>
              <a:rPr lang="ru-RU" altLang="ru-RU" sz="2400" b="1" dirty="0" smtClean="0"/>
              <a:t>     </a:t>
            </a:r>
            <a:r>
              <a:rPr lang="ru-RU" alt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Выдающимся правителем Болгарии был князь </a:t>
            </a:r>
            <a:r>
              <a:rPr lang="ru-RU" altLang="ru-RU" sz="35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Симеон</a:t>
            </a:r>
            <a:r>
              <a:rPr lang="ru-RU" alt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Он был образованным, энергичным, честолюбивым мечтал о подчинении всего Балканского полуострова, о захвате императорского трона Византии.</a:t>
            </a:r>
          </a:p>
        </p:txBody>
      </p:sp>
      <p:pic>
        <p:nvPicPr>
          <p:cNvPr id="9220" name="Picture 7" descr="File:Simeonipaint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980728"/>
            <a:ext cx="5539317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2" name="Rectangle 9"/>
          <p:cNvSpPr>
            <a:spLocks noChangeArrowheads="1"/>
          </p:cNvSpPr>
          <p:nvPr/>
        </p:nvSpPr>
        <p:spPr bwMode="auto">
          <a:xfrm>
            <a:off x="6023992" y="6021288"/>
            <a:ext cx="54864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2800" b="1" dirty="0" err="1">
                <a:latin typeface="Arial" pitchFamily="34" charset="0"/>
                <a:cs typeface="Arial" pitchFamily="34" charset="0"/>
              </a:rPr>
              <a:t>Симеон</a:t>
            </a: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 I Великий</a:t>
            </a: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БОЛГАРСКОЕ ЦАРСТВО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312024" y="1124768"/>
            <a:ext cx="5384800" cy="452596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b="1" dirty="0" smtClean="0"/>
              <a:t>    </a:t>
            </a: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Ему удалось отвоевать часть земель, населённых славянами, подчинил сербов. Но долгие годы войны истощили страну и разорили население.</a:t>
            </a:r>
            <a:endParaRPr lang="ru-RU" alt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44" name="Picture 7" descr="File:Skylitzeshungarosvencenabulgarosdesime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1348" y="1124744"/>
            <a:ext cx="5888567" cy="386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6" name="Rectangle 9"/>
          <p:cNvSpPr>
            <a:spLocks noChangeArrowheads="1"/>
          </p:cNvSpPr>
          <p:nvPr/>
        </p:nvSpPr>
        <p:spPr bwMode="auto">
          <a:xfrm>
            <a:off x="203200" y="5334000"/>
            <a:ext cx="5892800" cy="12954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Армия </a:t>
            </a:r>
            <a:r>
              <a:rPr lang="ru-RU" altLang="ru-RU" sz="2400" b="1" dirty="0" err="1">
                <a:latin typeface="Arial" pitchFamily="34" charset="0"/>
                <a:cs typeface="Arial" pitchFamily="34" charset="0"/>
              </a:rPr>
              <a:t>Симеона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 побеждает</a:t>
            </a:r>
          </a:p>
          <a:p>
            <a:pPr algn="ctr" eaLnBrk="1" hangingPunct="1"/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византийцев</a:t>
            </a:r>
          </a:p>
        </p:txBody>
      </p:sp>
      <p:sp>
        <p:nvSpPr>
          <p:cNvPr id="6" name="object 2"/>
          <p:cNvSpPr>
            <a:spLocks/>
          </p:cNvSpPr>
          <p:nvPr/>
        </p:nvSpPr>
        <p:spPr bwMode="auto">
          <a:xfrm>
            <a:off x="0" y="3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БОЛГАРСКОЕ ЦАРСТВО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807968" y="836734"/>
            <a:ext cx="5888856" cy="4525963"/>
          </a:xfrm>
        </p:spPr>
        <p:txBody>
          <a:bodyPr>
            <a:normAutofit/>
          </a:bodyPr>
          <a:lstStyle/>
          <a:p>
            <a:pPr algn="ctr" eaLnBrk="1" hangingPunct="1">
              <a:buFontTx/>
              <a:buNone/>
            </a:pPr>
            <a:r>
              <a:rPr lang="ru-RU" altLang="ru-RU" sz="2400" b="1" dirty="0" smtClean="0"/>
              <a:t>     </a:t>
            </a:r>
            <a:r>
              <a:rPr lang="ru-RU" alt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севера на Болгарию и Византию совершала набеги венгерская конница, а затем полтора столетия - </a:t>
            </a:r>
            <a:r>
              <a:rPr lang="ru-RU" altLang="ru-RU" sz="3000" b="1" i="1" u="sng" dirty="0" smtClean="0">
                <a:solidFill>
                  <a:srgbClr val="ED3D0D"/>
                </a:solidFill>
                <a:latin typeface="Arial" pitchFamily="34" charset="0"/>
                <a:cs typeface="Arial" pitchFamily="34" charset="0"/>
              </a:rPr>
              <a:t>кочевники - печенеги</a:t>
            </a:r>
            <a:r>
              <a:rPr lang="ru-RU" altLang="ru-RU" sz="30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оттесненные в Северное Причерноморье из глубин Азии.</a:t>
            </a:r>
          </a:p>
          <a:p>
            <a:pPr eaLnBrk="1" hangingPunct="1"/>
            <a:endParaRPr lang="ru-RU" altLang="ru-RU" sz="2400" b="1" dirty="0" smtClean="0"/>
          </a:p>
        </p:txBody>
      </p:sp>
      <p:pic>
        <p:nvPicPr>
          <p:cNvPr id="11269" name="Picture 7" descr="Рисунок6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35360" y="1124744"/>
            <a:ext cx="5384800" cy="2520280"/>
          </a:xfrm>
          <a:noFill/>
        </p:spPr>
      </p:pic>
      <p:sp>
        <p:nvSpPr>
          <p:cNvPr id="11270" name="Rectangle 8"/>
          <p:cNvSpPr>
            <a:spLocks noChangeArrowheads="1"/>
          </p:cNvSpPr>
          <p:nvPr/>
        </p:nvSpPr>
        <p:spPr bwMode="auto">
          <a:xfrm>
            <a:off x="839416" y="3717033"/>
            <a:ext cx="393332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r>
              <a:rPr lang="ru-RU" altLang="ru-RU" sz="2400" b="1" i="1" dirty="0">
                <a:latin typeface="Arial" pitchFamily="34" charset="0"/>
                <a:cs typeface="Arial" pitchFamily="34" charset="0"/>
              </a:rPr>
              <a:t>Развалины болгарского</a:t>
            </a:r>
          </a:p>
          <a:p>
            <a:pPr algn="ctr"/>
            <a:r>
              <a:rPr lang="ru-RU" altLang="ru-RU" sz="2400" b="1" i="1" dirty="0">
                <a:latin typeface="Arial" pitchFamily="34" charset="0"/>
                <a:cs typeface="Arial" pitchFamily="34" charset="0"/>
              </a:rPr>
              <a:t> города </a:t>
            </a:r>
            <a:r>
              <a:rPr lang="ru-RU" altLang="ru-RU" sz="2400" b="1" i="1" dirty="0" err="1">
                <a:latin typeface="Arial" pitchFamily="34" charset="0"/>
                <a:cs typeface="Arial" pitchFamily="34" charset="0"/>
              </a:rPr>
              <a:t>Плиска</a:t>
            </a:r>
            <a:endParaRPr lang="ru-RU" altLang="ru-RU" sz="2400" b="1" i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4" descr="Картинки по запросу набеги печенегов"/>
          <p:cNvPicPr>
            <a:picLocks noChangeAspect="1" noChangeArrowheads="1"/>
          </p:cNvPicPr>
          <p:nvPr/>
        </p:nvPicPr>
        <p:blipFill>
          <a:blip r:embed="rId3" cstate="print"/>
          <a:srcRect b="175"/>
          <a:stretch>
            <a:fillRect/>
          </a:stretch>
        </p:blipFill>
        <p:spPr bwMode="auto">
          <a:xfrm>
            <a:off x="839431" y="4429108"/>
            <a:ext cx="10657183" cy="24288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  <a:softEdge rad="635000"/>
          </a:effectLst>
        </p:spPr>
      </p:pic>
      <p:sp>
        <p:nvSpPr>
          <p:cNvPr id="9" name="object 2"/>
          <p:cNvSpPr>
            <a:spLocks/>
          </p:cNvSpPr>
          <p:nvPr/>
        </p:nvSpPr>
        <p:spPr bwMode="auto">
          <a:xfrm>
            <a:off x="0" y="3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БОЛГАРСКОЕ ЦАРСТВО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5951984" y="1484789"/>
            <a:ext cx="5774432" cy="4525963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/>
          <a:lstStyle/>
          <a:p>
            <a:pPr algn="ctr" eaLnBrk="1" hangingPunct="1">
              <a:buFontTx/>
              <a:buNone/>
            </a:pPr>
            <a:r>
              <a:rPr lang="ru-RU" altLang="ru-RU" sz="2800" b="1" dirty="0" smtClean="0"/>
              <a:t>    </a:t>
            </a: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начале XI века византийский император Василий II, прозванный </a:t>
            </a:r>
            <a:r>
              <a:rPr lang="ru-RU" altLang="ru-RU" sz="36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Болгаробойцом</a:t>
            </a:r>
            <a:r>
              <a:rPr lang="ru-RU" alt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 почти ежегодно совершал походы в Болгарию.</a:t>
            </a:r>
          </a:p>
        </p:txBody>
      </p:sp>
      <p:sp>
        <p:nvSpPr>
          <p:cNvPr id="12294" name="Rectangle 9"/>
          <p:cNvSpPr>
            <a:spLocks noChangeArrowheads="1"/>
          </p:cNvSpPr>
          <p:nvPr/>
        </p:nvSpPr>
        <p:spPr bwMode="auto">
          <a:xfrm>
            <a:off x="407368" y="5517232"/>
            <a:ext cx="5486400" cy="9144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Василий II </a:t>
            </a:r>
            <a:r>
              <a:rPr lang="ru-RU" altLang="ru-RU" sz="2400" b="1" dirty="0" err="1">
                <a:latin typeface="Arial" pitchFamily="34" charset="0"/>
                <a:cs typeface="Arial" pitchFamily="34" charset="0"/>
              </a:rPr>
              <a:t>Болгаробоец</a:t>
            </a:r>
            <a:endParaRPr lang="ru-RU" altLang="ru-RU" sz="24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7410" name="Picture 2" descr="https://i1.wp.com/videouroki.net/videouroki/conspekty/istvsem6/9-obrazovaniie-slavianskikh-ghosudarstv.files/image009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3392" y="1412796"/>
            <a:ext cx="4826000" cy="3600451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БОЛГАРСКОЕ ЦАРСТВО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Содержимое 9"/>
          <p:cNvSpPr>
            <a:spLocks noGrp="1"/>
          </p:cNvSpPr>
          <p:nvPr>
            <p:ph idx="1"/>
          </p:nvPr>
        </p:nvSpPr>
        <p:spPr>
          <a:xfrm>
            <a:off x="335360" y="4797152"/>
            <a:ext cx="6552728" cy="1584176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sz="2000" dirty="0" smtClean="0">
                <a:solidFill>
                  <a:srgbClr val="FF0000"/>
                </a:solidFill>
                <a:latin typeface="Book Antiqua" pitchFamily="18" charset="0"/>
              </a:rPr>
              <a:t>     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</a:t>
            </a:r>
            <a:r>
              <a:rPr lang="en-US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VI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веке славяне занимали обширные пространства от Балтийского моря на севере до Дуная и Черного моря на юге. </a:t>
            </a:r>
            <a:endParaRPr lang="ru-RU" sz="28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endParaRPr lang="ru-RU" sz="2000" dirty="0" smtClean="0"/>
          </a:p>
        </p:txBody>
      </p:sp>
      <p:pic>
        <p:nvPicPr>
          <p:cNvPr id="11" name="Picture 9" descr="Рисунок1"/>
          <p:cNvPicPr>
            <a:picLocks noChangeAspect="1" noChangeArrowheads="1"/>
          </p:cNvPicPr>
          <p:nvPr/>
        </p:nvPicPr>
        <p:blipFill>
          <a:blip r:embed="rId2" cstate="print"/>
          <a:srcRect b="103"/>
          <a:stretch>
            <a:fillRect/>
          </a:stretch>
        </p:blipFill>
        <p:spPr>
          <a:xfrm>
            <a:off x="7248128" y="1844824"/>
            <a:ext cx="4658163" cy="39362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25608" name="Прямоугольник 14"/>
          <p:cNvSpPr>
            <a:spLocks noChangeArrowheads="1"/>
          </p:cNvSpPr>
          <p:nvPr/>
        </p:nvSpPr>
        <p:spPr bwMode="auto">
          <a:xfrm>
            <a:off x="381000" y="857321"/>
            <a:ext cx="11430000" cy="954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just"/>
            <a:r>
              <a:rPr lang="ru-RU" sz="28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 древнейших времен в Прибалтике, в Центральной и Восточной Европе, к востоку от германцев, жили 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  <a:hlinkClick r:id="rId3" action="ppaction://hlinkfile"/>
              </a:rPr>
              <a:t>славяне</a:t>
            </a:r>
            <a:r>
              <a:rPr lang="ru-RU" sz="28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 </a:t>
            </a:r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487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РАССЕЛЕНИЕ СЛАВЯН</a:t>
            </a:r>
            <a:endParaRPr lang="ru-RU" sz="6000" dirty="0">
              <a:solidFill>
                <a:schemeClr val="bg1"/>
              </a:solidFill>
            </a:endParaRPr>
          </a:p>
        </p:txBody>
      </p:sp>
      <p:pic>
        <p:nvPicPr>
          <p:cNvPr id="12" name="Рисунок 11" descr="3.jpg"/>
          <p:cNvPicPr>
            <a:picLocks noChangeAspect="1"/>
          </p:cNvPicPr>
          <p:nvPr/>
        </p:nvPicPr>
        <p:blipFill>
          <a:blip r:embed="rId4" cstate="email"/>
          <a:stretch>
            <a:fillRect/>
          </a:stretch>
        </p:blipFill>
        <p:spPr>
          <a:xfrm>
            <a:off x="695400" y="1916898"/>
            <a:ext cx="4777704" cy="2549759"/>
          </a:xfrm>
          <a:prstGeom prst="rect">
            <a:avLst/>
          </a:prstGeom>
          <a:effectLst>
            <a:softEdge rad="1270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5"/>
          <p:cNvSpPr>
            <a:spLocks noGrp="1" noChangeArrowheads="1"/>
          </p:cNvSpPr>
          <p:nvPr>
            <p:ph type="body" sz="half" idx="2"/>
          </p:nvPr>
        </p:nvSpPr>
        <p:spPr>
          <a:xfrm>
            <a:off x="6168008" y="1268765"/>
            <a:ext cx="5791200" cy="4525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algn="ctr" eaLnBrk="1" hangingPunct="1">
              <a:lnSpc>
                <a:spcPct val="90000"/>
              </a:lnSpc>
              <a:buClr>
                <a:schemeClr val="bg2"/>
              </a:buClr>
              <a:buFontTx/>
              <a:buNone/>
            </a:pPr>
            <a:r>
              <a:rPr lang="ru-RU" alt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Василий убил ок.100 тыс. болгар, 14 тыс. было  ослеплено и в качестве устрашения отправлено домой. </a:t>
            </a:r>
          </a:p>
          <a:p>
            <a:pPr algn="ctr" eaLnBrk="1" hangingPunct="1">
              <a:lnSpc>
                <a:spcPct val="90000"/>
              </a:lnSpc>
              <a:buClr>
                <a:schemeClr val="bg2"/>
              </a:buClr>
              <a:buFontTx/>
              <a:buNone/>
            </a:pPr>
            <a:r>
              <a:rPr lang="ru-RU" alt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Когда болгарский царь увидел слепых, то он скончался от разрыва сердца.</a:t>
            </a:r>
          </a:p>
          <a:p>
            <a:pPr algn="ctr" eaLnBrk="1" hangingPunct="1">
              <a:lnSpc>
                <a:spcPct val="90000"/>
              </a:lnSpc>
              <a:buClr>
                <a:schemeClr val="bg2"/>
              </a:buClr>
              <a:buFontTx/>
              <a:buNone/>
            </a:pPr>
            <a:r>
              <a:rPr lang="ru-RU" altLang="ru-RU" sz="35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1018 году Византия      полностью подчинила Болгарию.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b="1" dirty="0" smtClean="0"/>
          </a:p>
        </p:txBody>
      </p:sp>
      <p:pic>
        <p:nvPicPr>
          <p:cNvPr id="13317" name="Picture 7" descr="1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9376" y="980728"/>
            <a:ext cx="5105400" cy="4800600"/>
          </a:xfrm>
          <a:noFill/>
          <a:ln w="76200">
            <a:solidFill>
              <a:schemeClr val="tx2"/>
            </a:solidFill>
          </a:ln>
        </p:spPr>
      </p:pic>
      <p:sp>
        <p:nvSpPr>
          <p:cNvPr id="13318" name="Rectangle 8"/>
          <p:cNvSpPr>
            <a:spLocks noChangeArrowheads="1"/>
          </p:cNvSpPr>
          <p:nvPr/>
        </p:nvSpPr>
        <p:spPr bwMode="auto">
          <a:xfrm>
            <a:off x="335360" y="5949280"/>
            <a:ext cx="5486400" cy="685800"/>
          </a:xfrm>
          <a:prstGeom prst="rect">
            <a:avLst/>
          </a:prstGeom>
          <a:solidFill>
            <a:srgbClr val="FFCC99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Ослеплённые болгары.</a:t>
            </a:r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БОЛГАРСКОЕ ЦАРСТВО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479376" y="1196752"/>
            <a:ext cx="5791200" cy="5112568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>
            <a:normAutofit fontScale="85000" lnSpcReduction="10000"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 smtClean="0"/>
              <a:t>     </a:t>
            </a:r>
            <a:r>
              <a:rPr lang="ru-RU" altLang="ru-RU" sz="3900" b="1" dirty="0" smtClean="0">
                <a:latin typeface="Arial" pitchFamily="34" charset="0"/>
                <a:cs typeface="Arial" pitchFamily="34" charset="0"/>
              </a:rPr>
              <a:t>Из распавшейся </a:t>
            </a:r>
            <a:r>
              <a:rPr lang="ru-RU" altLang="ru-RU" sz="3900" b="1" dirty="0" err="1" smtClean="0">
                <a:latin typeface="Arial" pitchFamily="34" charset="0"/>
                <a:cs typeface="Arial" pitchFamily="34" charset="0"/>
              </a:rPr>
              <a:t>Великоморавской</a:t>
            </a:r>
            <a:r>
              <a:rPr lang="ru-RU" altLang="ru-RU" sz="3900" b="1" dirty="0" smtClean="0">
                <a:latin typeface="Arial" pitchFamily="34" charset="0"/>
                <a:cs typeface="Arial" pitchFamily="34" charset="0"/>
              </a:rPr>
              <a:t> державы выделилось </a:t>
            </a:r>
            <a:r>
              <a:rPr lang="ru-RU" altLang="ru-RU" sz="3900" b="1" i="1" dirty="0" smtClean="0">
                <a:solidFill>
                  <a:srgbClr val="ED3D0D"/>
                </a:solidFill>
                <a:latin typeface="Arial" pitchFamily="34" charset="0"/>
                <a:cs typeface="Arial" pitchFamily="34" charset="0"/>
              </a:rPr>
              <a:t>Чешское государство</a:t>
            </a:r>
            <a:r>
              <a:rPr lang="ru-RU" altLang="ru-RU" sz="3900" b="1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ru-RU" altLang="ru-RU" sz="3900" b="1" dirty="0" smtClean="0">
                <a:latin typeface="Arial" pitchFamily="34" charset="0"/>
                <a:cs typeface="Arial" pitchFamily="34" charset="0"/>
              </a:rPr>
              <a:t>В первой половине </a:t>
            </a:r>
            <a:r>
              <a:rPr lang="en-US" altLang="ru-RU" sz="3900" b="1" dirty="0" smtClean="0">
                <a:latin typeface="Arial" pitchFamily="34" charset="0"/>
                <a:cs typeface="Arial" pitchFamily="34" charset="0"/>
              </a:rPr>
              <a:t>X </a:t>
            </a:r>
            <a:r>
              <a:rPr lang="ru-RU" altLang="ru-RU" sz="3900" b="1" dirty="0" smtClean="0">
                <a:latin typeface="Arial" pitchFamily="34" charset="0"/>
                <a:cs typeface="Arial" pitchFamily="34" charset="0"/>
              </a:rPr>
              <a:t>века при поддержке знати князья чешского племени, которое проживало около города </a:t>
            </a:r>
            <a:r>
              <a:rPr lang="ru-RU" altLang="ru-RU" sz="3900" b="1" i="1" dirty="0" smtClean="0">
                <a:solidFill>
                  <a:srgbClr val="ED3D0D"/>
                </a:solidFill>
                <a:latin typeface="Arial" pitchFamily="34" charset="0"/>
                <a:cs typeface="Arial" pitchFamily="34" charset="0"/>
              </a:rPr>
              <a:t>Праги</a:t>
            </a:r>
            <a:r>
              <a:rPr lang="ru-RU" altLang="ru-RU" sz="3900" b="1" i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altLang="ru-RU" sz="3900" b="1" dirty="0" smtClean="0">
                <a:latin typeface="Arial" pitchFamily="34" charset="0"/>
                <a:cs typeface="Arial" pitchFamily="34" charset="0"/>
              </a:rPr>
              <a:t>объединили под своей властью другие племена..</a:t>
            </a:r>
            <a:endParaRPr lang="ru-RU" altLang="ru-RU" sz="2400" b="1" dirty="0" smtClean="0">
              <a:latin typeface="Arial" pitchFamily="34" charset="0"/>
              <a:cs typeface="Arial" pitchFamily="34" charset="0"/>
            </a:endParaRPr>
          </a:p>
          <a:p>
            <a:pPr eaLnBrk="1" hangingPunct="1">
              <a:lnSpc>
                <a:spcPct val="90000"/>
              </a:lnSpc>
            </a:pPr>
            <a:endParaRPr lang="ru-RU" altLang="ru-RU" sz="2400" b="1" dirty="0" smtClean="0"/>
          </a:p>
        </p:txBody>
      </p:sp>
      <p:pic>
        <p:nvPicPr>
          <p:cNvPr id="22533" name="Picture 6" descr="Рисунок7"/>
          <p:cNvPicPr>
            <a:picLocks noGrp="1" noChangeAspect="1" noChangeArrowheads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032104" y="1124744"/>
            <a:ext cx="4464496" cy="5040560"/>
          </a:xfrm>
          <a:noFill/>
        </p:spPr>
      </p:pic>
      <p:sp>
        <p:nvSpPr>
          <p:cNvPr id="6" name="object 2"/>
          <p:cNvSpPr>
            <a:spLocks/>
          </p:cNvSpPr>
          <p:nvPr/>
        </p:nvSpPr>
        <p:spPr bwMode="auto">
          <a:xfrm>
            <a:off x="0" y="3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 ЧЕХИИ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807968" y="1124758"/>
            <a:ext cx="5791200" cy="3133327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ru-RU" altLang="ru-RU" sz="2400" b="1" dirty="0" smtClean="0"/>
              <a:t>   </a:t>
            </a:r>
            <a:r>
              <a:rPr lang="ru-RU" altLang="ru-RU" sz="4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1085 году чешский князь принял титул короля - влияние Чехии в Европе возросло.</a:t>
            </a:r>
          </a:p>
          <a:p>
            <a:pPr eaLnBrk="1" hangingPunct="1">
              <a:lnSpc>
                <a:spcPct val="90000"/>
              </a:lnSpc>
            </a:pPr>
            <a:endParaRPr lang="ru-RU" altLang="ru-RU" sz="2400" b="1" dirty="0" smtClean="0"/>
          </a:p>
        </p:txBody>
      </p:sp>
      <p:pic>
        <p:nvPicPr>
          <p:cNvPr id="22534" name="Picture 7" descr="Рисунок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1384" y="1052736"/>
            <a:ext cx="432048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8" name="Picture 2" descr="https://i1.wp.com/scibook.net/files/uch_group34/uch_pgroup14/uch_uch454/image/228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04112" y="4509134"/>
            <a:ext cx="2664296" cy="1935857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 ЧЕХИИ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519936" y="908720"/>
            <a:ext cx="6514256" cy="5661248"/>
          </a:xfr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>
              <a:buNone/>
            </a:pPr>
            <a:r>
              <a:rPr lang="ru-RU" sz="2800" b="1" dirty="0" smtClean="0"/>
              <a:t>    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Первым известным правителем Польши был князь </a:t>
            </a:r>
            <a:r>
              <a:rPr lang="ru-RU" sz="30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Мешко</a:t>
            </a: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I (960–992 годы).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Во второй половине X века он подчинил племена, обосновавшиеся вдоль реки Вислы.</a:t>
            </a:r>
          </a:p>
          <a:p>
            <a:pPr algn="ctr">
              <a:buNone/>
            </a:pPr>
            <a:r>
              <a:rPr lang="ru-RU" sz="3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  В 966 году вместе с дружиной он принял христианство. Этим укрепил свою власть и повысил авторитет Польши в Европе.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8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8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8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8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8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800" b="1" dirty="0" smtClean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143341" y="5733271"/>
            <a:ext cx="624205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Князь </a:t>
            </a:r>
            <a:r>
              <a:rPr lang="ru-RU" altLang="ru-RU" sz="2800" b="1" dirty="0" err="1">
                <a:latin typeface="Arial" pitchFamily="34" charset="0"/>
                <a:cs typeface="Arial" pitchFamily="34" charset="0"/>
              </a:rPr>
              <a:t>Мешко</a:t>
            </a:r>
            <a:r>
              <a:rPr lang="ru-RU" altLang="ru-RU" sz="28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2800" b="1" dirty="0">
                <a:latin typeface="Arial" pitchFamily="34" charset="0"/>
                <a:cs typeface="Arial" pitchFamily="34" charset="0"/>
              </a:rPr>
              <a:t>I</a:t>
            </a:r>
            <a:endParaRPr lang="ru-RU" altLang="ru-RU" sz="28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3557" name="Picture 9" descr="Мешко 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8000" y="1371600"/>
            <a:ext cx="4741333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 ПОЛЬШИ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447800"/>
            <a:ext cx="6705600" cy="47371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4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4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4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4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4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4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4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4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4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400" b="1" dirty="0" smtClean="0"/>
          </a:p>
          <a:p>
            <a:pPr marL="0" indent="0" eaLnBrk="1" hangingPunct="1">
              <a:lnSpc>
                <a:spcPct val="80000"/>
              </a:lnSpc>
              <a:buFontTx/>
              <a:buNone/>
            </a:pPr>
            <a:endParaRPr lang="ru-RU" altLang="ru-RU" sz="2400" b="1" dirty="0" smtClean="0"/>
          </a:p>
        </p:txBody>
      </p:sp>
      <p:sp>
        <p:nvSpPr>
          <p:cNvPr id="23556" name="Text Box 5"/>
          <p:cNvSpPr txBox="1">
            <a:spLocks noChangeArrowheads="1"/>
          </p:cNvSpPr>
          <p:nvPr/>
        </p:nvSpPr>
        <p:spPr bwMode="auto">
          <a:xfrm>
            <a:off x="711201" y="5715005"/>
            <a:ext cx="6242051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endParaRPr lang="ru-RU" altLang="ru-RU" sz="2800" b="1" dirty="0">
              <a:cs typeface="Arial" charset="0"/>
            </a:endParaRPr>
          </a:p>
        </p:txBody>
      </p:sp>
      <p:pic>
        <p:nvPicPr>
          <p:cNvPr id="7" name="Picture 4" descr="Картинки по запросу мешко 1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35360" y="1124748"/>
            <a:ext cx="4753205" cy="27320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8" name="Picture 2" descr="https://i0.wp.com/videouroki.net/videouroki/conspekty/istvsem6/9-obrazovaniie-slavianskikh-ghosudarstv.files/image015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40018" y="1196756"/>
            <a:ext cx="5219700" cy="3600451"/>
          </a:xfrm>
          <a:prstGeom prst="rect">
            <a:avLst/>
          </a:prstGeom>
          <a:noFill/>
        </p:spPr>
      </p:pic>
      <p:sp>
        <p:nvSpPr>
          <p:cNvPr id="9" name="Text Box 5"/>
          <p:cNvSpPr txBox="1">
            <a:spLocks noChangeArrowheads="1"/>
          </p:cNvSpPr>
          <p:nvPr/>
        </p:nvSpPr>
        <p:spPr bwMode="auto">
          <a:xfrm>
            <a:off x="191344" y="5013178"/>
            <a:ext cx="11713301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Как  пишется в хрониках, легендарным основателем княжеской династии полян был «бедный человек по имени  </a:t>
            </a:r>
            <a:r>
              <a:rPr lang="ru-RU" altLang="ru-RU" sz="3200" b="1" dirty="0" err="1" smtClean="0">
                <a:latin typeface="Arial" pitchFamily="34" charset="0"/>
                <a:cs typeface="Arial" pitchFamily="34" charset="0"/>
              </a:rPr>
              <a:t>Пяст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», или  Князь </a:t>
            </a:r>
            <a:r>
              <a:rPr lang="ru-RU" altLang="ru-RU" sz="3200" b="1" dirty="0" err="1">
                <a:latin typeface="Arial" pitchFamily="34" charset="0"/>
                <a:cs typeface="Arial" pitchFamily="34" charset="0"/>
              </a:rPr>
              <a:t>Мешко</a:t>
            </a:r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200" b="1" dirty="0" smtClean="0">
                <a:latin typeface="Arial" pitchFamily="34" charset="0"/>
                <a:cs typeface="Arial" pitchFamily="34" charset="0"/>
              </a:rPr>
              <a:t>I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.</a:t>
            </a:r>
            <a:endParaRPr lang="ru-RU" alt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object 2"/>
          <p:cNvSpPr>
            <a:spLocks/>
          </p:cNvSpPr>
          <p:nvPr/>
        </p:nvSpPr>
        <p:spPr bwMode="auto">
          <a:xfrm>
            <a:off x="0" y="3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 ПОЛЬШИ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endParaRPr lang="ru-RU" altLang="ru-RU" sz="3600" b="1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endParaRPr lang="ru-RU" altLang="ru-RU" sz="3600" b="1" smtClean="0"/>
          </a:p>
        </p:txBody>
      </p:sp>
      <p:sp>
        <p:nvSpPr>
          <p:cNvPr id="25605" name="Rectangle 6"/>
          <p:cNvSpPr>
            <a:spLocks noChangeArrowheads="1"/>
          </p:cNvSpPr>
          <p:nvPr/>
        </p:nvSpPr>
        <p:spPr bwMode="auto">
          <a:xfrm>
            <a:off x="6384032" y="5445224"/>
            <a:ext cx="5384800" cy="762000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Коронация</a:t>
            </a:r>
          </a:p>
          <a:p>
            <a:pPr algn="ctr" eaLnBrk="1" hangingPunct="1"/>
            <a:r>
              <a:rPr lang="ru-RU" altLang="ru-RU" sz="2400" b="1" dirty="0" err="1">
                <a:latin typeface="Arial" pitchFamily="34" charset="0"/>
                <a:cs typeface="Arial" pitchFamily="34" charset="0"/>
              </a:rPr>
              <a:t>Болеслава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 I Храброго</a:t>
            </a:r>
          </a:p>
        </p:txBody>
      </p:sp>
      <p:pic>
        <p:nvPicPr>
          <p:cNvPr id="25606" name="Picture 8" descr="300px-Koronacja_Chrobrego_Matejk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0" y="1196752"/>
            <a:ext cx="5791200" cy="38164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335360" y="1124750"/>
            <a:ext cx="5040560" cy="5509200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Болеслав</a:t>
            </a:r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ходил походом на Киев, пытаясь посадить на престол своего зятя, но безуспешно. На западе он вел долгие войны со Священной Римской империей. Незадолго до смерти </a:t>
            </a:r>
            <a:r>
              <a:rPr lang="ru-RU" altLang="ru-RU" sz="3200" b="1" dirty="0" err="1">
                <a:solidFill>
                  <a:srgbClr val="002060"/>
                </a:solidFill>
                <a:latin typeface="Arial" panose="020B0604020202020204" pitchFamily="34" charset="0"/>
              </a:rPr>
              <a:t>Болеслав</a:t>
            </a:r>
            <a:r>
              <a:rPr lang="ru-RU" altLang="ru-RU" sz="3200" b="1" dirty="0">
                <a:solidFill>
                  <a:srgbClr val="002060"/>
                </a:solidFill>
                <a:latin typeface="Arial" panose="020B0604020202020204" pitchFamily="34" charset="0"/>
              </a:rPr>
              <a:t> был провозглашен королем Польши</a:t>
            </a:r>
            <a:r>
              <a:rPr lang="ru-RU" altLang="ru-RU" sz="3200" b="1" dirty="0" smtClean="0">
                <a:solidFill>
                  <a:srgbClr val="002060"/>
                </a:solidFill>
                <a:latin typeface="Arial" panose="020B0604020202020204" pitchFamily="34" charset="0"/>
              </a:rPr>
              <a:t>.</a:t>
            </a:r>
            <a:endParaRPr lang="ru-RU" altLang="ru-RU" sz="3200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object 2"/>
          <p:cNvSpPr>
            <a:spLocks/>
          </p:cNvSpPr>
          <p:nvPr/>
        </p:nvSpPr>
        <p:spPr bwMode="auto">
          <a:xfrm>
            <a:off x="0" y="3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 ПОЛЬШИ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335360" y="3933056"/>
            <a:ext cx="11167797" cy="2448272"/>
          </a:xfr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normAutofit fontScale="92500" lnSpcReduction="20000"/>
          </a:bodyPr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altLang="ru-RU" sz="3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город </a:t>
            </a:r>
            <a:r>
              <a:rPr lang="ru-RU" altLang="ru-RU" sz="39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Краков </a:t>
            </a:r>
            <a:r>
              <a:rPr lang="ru-RU" altLang="ru-RU" sz="3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- крупный торговый центр на пути из Киева в Прагу - была перенесена столица Польши.  </a:t>
            </a:r>
            <a:r>
              <a:rPr lang="ru-RU" altLang="ru-RU" sz="39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Болеславу</a:t>
            </a:r>
            <a:r>
              <a:rPr lang="ru-RU" altLang="ru-RU" sz="3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sz="3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altLang="ru-RU" sz="39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на время удалось захватить Чехию с Прагой, но вскоре Чехия освободилась от его власти.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400" b="1" dirty="0" smtClean="0"/>
          </a:p>
        </p:txBody>
      </p:sp>
      <p:pic>
        <p:nvPicPr>
          <p:cNvPr id="62466" name="Picture 2" descr="ÐÑÐ°ÐºÐ¾Ð²: ÑÐ°Ð¼ÑÐµ Ð¿Ð¾Ð¿ÑÐ»ÑÑÐ½ÑÐµ Ð´Ð¾ÑÑÐ¾Ð¿ÑÐ¸Ð¼ÐµÑÐ°ÑÐµÐ»ÑÐ½Ð¾ÑÑÐ¸ ÐºÑÐ»ÑÑÑÑÐ½Ð¾Ð¹ ÑÑÐ¾Ð»Ð¸ÑÑ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358" y="980738"/>
            <a:ext cx="5548817" cy="2664295"/>
          </a:xfrm>
          <a:prstGeom prst="rect">
            <a:avLst/>
          </a:prstGeom>
          <a:noFill/>
        </p:spPr>
      </p:pic>
      <p:pic>
        <p:nvPicPr>
          <p:cNvPr id="62468" name="Picture 4" descr="ÐÐ¾Ð»ÑÑÐ°, ÐÑÐ°ÐºÐ¾Ð². ÐÐ°Ð¼ÑÑÐ½ÑÐ¹ ÐºÑÐµÑÑ Ð¿Ð¾Ð³Ð¸Ð±ÑÐ¸Ð¼ Ð² ÐÐ°ÑÑÐ½Ð¸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68014" y="980728"/>
            <a:ext cx="5535577" cy="2736304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object 2"/>
          <p:cNvSpPr>
            <a:spLocks/>
          </p:cNvSpPr>
          <p:nvPr/>
        </p:nvSpPr>
        <p:spPr bwMode="auto">
          <a:xfrm>
            <a:off x="0" y="3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 ПОЛЬШИ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Rectangle 3"/>
          <p:cNvSpPr>
            <a:spLocks noGrp="1" noChangeArrowheads="1"/>
          </p:cNvSpPr>
          <p:nvPr>
            <p:ph type="body" sz="half" idx="2"/>
          </p:nvPr>
        </p:nvSpPr>
        <p:spPr>
          <a:xfrm>
            <a:off x="5486400" y="1447800"/>
            <a:ext cx="6400800" cy="4737100"/>
          </a:xfrm>
        </p:spPr>
        <p:txBody>
          <a:bodyPr/>
          <a:lstStyle/>
          <a:p>
            <a:pPr marL="0" indent="0" algn="ctr">
              <a:spcBef>
                <a:spcPct val="0"/>
              </a:spcBef>
              <a:buFontTx/>
              <a:buNone/>
              <a:defRPr/>
            </a:pP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Объединение Польши завершилось в годы правления </a:t>
            </a:r>
            <a:r>
              <a:rPr lang="ru-RU" altLang="ru-RU" b="1" dirty="0" err="1" smtClean="0">
                <a:solidFill>
                  <a:srgbClr val="ED3D0D"/>
                </a:solidFill>
                <a:latin typeface="Arial" pitchFamily="34" charset="0"/>
                <a:cs typeface="Arial" pitchFamily="34" charset="0"/>
              </a:rPr>
              <a:t>Болеслава</a:t>
            </a:r>
            <a:r>
              <a:rPr lang="ru-RU" altLang="ru-RU" b="1" dirty="0" smtClean="0">
                <a:solidFill>
                  <a:srgbClr val="ED3D0D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altLang="ru-RU" b="1" dirty="0" smtClean="0">
                <a:solidFill>
                  <a:srgbClr val="ED3D0D"/>
                </a:solidFill>
                <a:latin typeface="Arial" pitchFamily="34" charset="0"/>
                <a:cs typeface="Arial" pitchFamily="34" charset="0"/>
              </a:rPr>
              <a:t>I </a:t>
            </a:r>
            <a:r>
              <a:rPr lang="ru-RU" altLang="ru-RU" b="1" dirty="0" smtClean="0">
                <a:solidFill>
                  <a:srgbClr val="ED3D0D"/>
                </a:solidFill>
                <a:latin typeface="Arial" pitchFamily="34" charset="0"/>
                <a:cs typeface="Arial" pitchFamily="34" charset="0"/>
              </a:rPr>
              <a:t>Храброго</a:t>
            </a:r>
            <a:r>
              <a:rPr lang="ru-RU" altLang="ru-RU" b="1" dirty="0" smtClean="0">
                <a:latin typeface="Arial" pitchFamily="34" charset="0"/>
                <a:cs typeface="Arial" pitchFamily="34" charset="0"/>
              </a:rPr>
              <a:t> (992—1025). Ему удалось присоединить южные польские земли. 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endParaRPr lang="ru-RU" altLang="ru-RU" sz="2400" b="1" dirty="0" smtClean="0"/>
          </a:p>
        </p:txBody>
      </p:sp>
      <p:sp>
        <p:nvSpPr>
          <p:cNvPr id="24582" name="Rectangle 9"/>
          <p:cNvSpPr>
            <a:spLocks noChangeArrowheads="1"/>
          </p:cNvSpPr>
          <p:nvPr/>
        </p:nvSpPr>
        <p:spPr bwMode="auto">
          <a:xfrm>
            <a:off x="335360" y="5949280"/>
            <a:ext cx="4775200" cy="609600"/>
          </a:xfrm>
          <a:prstGeom prst="rect">
            <a:avLst/>
          </a:prstGeom>
          <a:solidFill>
            <a:srgbClr val="FFCC99"/>
          </a:solidFill>
          <a:ln w="2857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hangingPunct="1"/>
            <a:r>
              <a:rPr lang="ru-RU" altLang="ru-RU" sz="2400" b="1" dirty="0" err="1">
                <a:latin typeface="Arial" pitchFamily="34" charset="0"/>
                <a:cs typeface="Arial" pitchFamily="34" charset="0"/>
              </a:rPr>
              <a:t>Болеслав</a:t>
            </a:r>
            <a:r>
              <a:rPr lang="ru-RU" altLang="ru-RU" sz="2400" b="1" dirty="0">
                <a:latin typeface="Arial" pitchFamily="34" charset="0"/>
                <a:cs typeface="Arial" pitchFamily="34" charset="0"/>
              </a:rPr>
              <a:t> I Храбрый</a:t>
            </a:r>
          </a:p>
        </p:txBody>
      </p:sp>
      <p:pic>
        <p:nvPicPr>
          <p:cNvPr id="7" name="Picture 8" descr="File:Jan Bogumił Jacobi - Bolesław Chrobry.jpg"/>
          <p:cNvPicPr>
            <a:picLocks noChangeAspect="1" noChangeArrowheads="1"/>
          </p:cNvPicPr>
          <p:nvPr/>
        </p:nvPicPr>
        <p:blipFill>
          <a:blip r:embed="rId2" cstate="print"/>
          <a:srcRect r="170"/>
          <a:stretch>
            <a:fillRect/>
          </a:stretch>
        </p:blipFill>
        <p:spPr bwMode="auto">
          <a:xfrm>
            <a:off x="191344" y="908728"/>
            <a:ext cx="5520208" cy="4670945"/>
          </a:xfrm>
          <a:prstGeom prst="rect">
            <a:avLst/>
          </a:prstGeom>
          <a:noFill/>
          <a:effectLst>
            <a:softEdge rad="635000"/>
          </a:effectLst>
        </p:spPr>
      </p:pic>
      <p:pic>
        <p:nvPicPr>
          <p:cNvPr id="2052" name="Picture 4" descr="https://upload.wikimedia.org/wikipedia/commons/thumb/1/16/Biskupin.jpg/220px-Biskupi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400257" y="4725144"/>
            <a:ext cx="3264363" cy="1440160"/>
          </a:xfrm>
          <a:prstGeom prst="rect">
            <a:avLst/>
          </a:prstGeom>
          <a:noFill/>
        </p:spPr>
      </p:pic>
      <p:pic>
        <p:nvPicPr>
          <p:cNvPr id="2054" name="Picture 6" descr="https://upload.wikimedia.org/wikipedia/commons/thumb/3/3b/Giecz_grodzisko.jpg/220px-Giecz_grodzisk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47928" y="4653136"/>
            <a:ext cx="2794000" cy="1571626"/>
          </a:xfrm>
          <a:prstGeom prst="rect">
            <a:avLst/>
          </a:prstGeom>
          <a:noFill/>
        </p:spPr>
      </p:pic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0" y="3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 ПОЛЬШИ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Rectangle 3"/>
          <p:cNvSpPr>
            <a:spLocks noGrp="1" noChangeArrowheads="1"/>
          </p:cNvSpPr>
          <p:nvPr>
            <p:ph type="body" sz="half" idx="2"/>
          </p:nvPr>
        </p:nvSpPr>
        <p:spPr/>
        <p:txBody>
          <a:bodyPr/>
          <a:lstStyle/>
          <a:p>
            <a:pPr marL="0" indent="0">
              <a:spcBef>
                <a:spcPct val="0"/>
              </a:spcBef>
              <a:buFontTx/>
              <a:buNone/>
              <a:defRPr/>
            </a:pPr>
            <a:endParaRPr lang="ru-RU" altLang="ru-RU" sz="3600" b="1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marL="0" indent="0" eaLnBrk="1" hangingPunct="1">
              <a:buFontTx/>
              <a:buNone/>
              <a:defRPr/>
            </a:pPr>
            <a:endParaRPr lang="ru-RU" altLang="ru-RU" sz="3600" b="1" dirty="0" smtClean="0"/>
          </a:p>
        </p:txBody>
      </p:sp>
      <p:sp>
        <p:nvSpPr>
          <p:cNvPr id="34825" name="Rectangle 9"/>
          <p:cNvSpPr>
            <a:spLocks noChangeArrowheads="1"/>
          </p:cNvSpPr>
          <p:nvPr/>
        </p:nvSpPr>
        <p:spPr bwMode="auto">
          <a:xfrm>
            <a:off x="6096000" y="1196752"/>
            <a:ext cx="5256584" cy="2308324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ru-RU" altLang="ru-RU" sz="36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В </a:t>
            </a: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середине </a:t>
            </a:r>
            <a:r>
              <a:rPr lang="en-US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XI </a:t>
            </a:r>
            <a:r>
              <a:rPr lang="ru-RU" altLang="ru-RU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века Польша вступила в полосу феодальной раздробленности</a:t>
            </a:r>
            <a:r>
              <a:rPr lang="ru-RU" altLang="ru-RU" sz="2800" dirty="0">
                <a:solidFill>
                  <a:srgbClr val="00206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64514" name="Picture 2" descr="https://upload.wikimedia.org/wikipedia/commons/thumb/f/fe/Polska-992-1025-ru.png/190px-Polska-992-1025-ru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5360" y="1268760"/>
            <a:ext cx="5376597" cy="4392488"/>
          </a:xfrm>
          <a:prstGeom prst="rect">
            <a:avLst/>
          </a:prstGeom>
          <a:noFill/>
        </p:spPr>
      </p:pic>
      <p:pic>
        <p:nvPicPr>
          <p:cNvPr id="8" name="Picture 2" descr="ÐÑÐ°ÐºÐ¾Ð². ÐÐ±Ð¾ÑÐ¾Ð½Ð¸ÑÐµÐ»ÑÐ½ÑÐµ ÑÑÐµÐ½Ñ Ð¸ Ð±Ð°ÑÐ½Ñ ÐÐ¾Ð·ÑÐ¼ÐµÐ½ÑÑÐ¸ÐºÐ¾Ð²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36160" y="3861048"/>
            <a:ext cx="3047720" cy="2661090"/>
          </a:xfrm>
          <a:prstGeom prst="rect">
            <a:avLst/>
          </a:prstGeom>
          <a:noFill/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object 2"/>
          <p:cNvSpPr>
            <a:spLocks/>
          </p:cNvSpPr>
          <p:nvPr/>
        </p:nvSpPr>
        <p:spPr bwMode="auto">
          <a:xfrm>
            <a:off x="0" y="36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ОБРАЗОВАНИЕ ПОЛЬШИ</a:t>
            </a:r>
            <a:endParaRPr lang="ru-RU" sz="4400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6868" name="Text Box 4"/>
          <p:cNvSpPr txBox="1">
            <a:spLocks noChangeArrowheads="1"/>
          </p:cNvSpPr>
          <p:nvPr/>
        </p:nvSpPr>
        <p:spPr bwMode="auto">
          <a:xfrm>
            <a:off x="551384" y="1124745"/>
            <a:ext cx="11137237" cy="707886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 VI веку славяне расселились в Европе.</a:t>
            </a:r>
            <a:endParaRPr lang="ru-RU" sz="4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69" name="Text Box 5"/>
          <p:cNvSpPr txBox="1">
            <a:spLocks noChangeArrowheads="1"/>
          </p:cNvSpPr>
          <p:nvPr/>
        </p:nvSpPr>
        <p:spPr bwMode="auto">
          <a:xfrm>
            <a:off x="551386" y="2276873"/>
            <a:ext cx="11233247" cy="1323439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Они разделились три ветви: западных, южных и восточных славян.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76870" name="Text Box 6"/>
          <p:cNvSpPr txBox="1">
            <a:spLocks noChangeArrowheads="1"/>
          </p:cNvSpPr>
          <p:nvPr/>
        </p:nvSpPr>
        <p:spPr bwMode="auto">
          <a:xfrm>
            <a:off x="623392" y="4221089"/>
            <a:ext cx="11137237" cy="1938992"/>
          </a:xfrm>
          <a:prstGeom prst="rect">
            <a:avLst/>
          </a:prstGeom>
          <a:solidFill>
            <a:schemeClr val="bg1"/>
          </a:solidFill>
          <a:ln w="57150" cap="sq">
            <a:solidFill>
              <a:schemeClr val="hlink"/>
            </a:solidFill>
            <a:miter lim="800000"/>
            <a:headEnd type="none" w="sm" len="sm"/>
            <a:tailEnd type="none" w="sm" len="sm"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4000" b="1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этот же период произошло образование славянских государств: Болгарии, Чехии, Польши.</a:t>
            </a:r>
            <a:endParaRPr lang="ru-RU" sz="40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object 2"/>
          <p:cNvSpPr>
            <a:spLocks/>
          </p:cNvSpPr>
          <p:nvPr/>
        </p:nvSpPr>
        <p:spPr bwMode="auto">
          <a:xfrm>
            <a:off x="0" y="3487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62532609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76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768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7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6868" grpId="0" animBg="1" autoUpdateAnimBg="0"/>
      <p:bldP spid="676869" grpId="0" animBg="1" autoUpdateAnimBg="0"/>
      <p:bldP spid="676870" grpId="0" animBg="1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07368" y="908720"/>
            <a:ext cx="11329259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Ильменские</a:t>
            </a:r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славяне –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жили у озера Ильмень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Вятичи 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– основатель рода </a:t>
            </a:r>
            <a:r>
              <a:rPr lang="ru-RU" sz="3200" dirty="0" err="1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Вятко</a:t>
            </a:r>
            <a:endParaRPr lang="ru-RU" sz="3200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Поляне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жители полей</a:t>
            </a:r>
          </a:p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Древляне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жили среди “дерев”</a:t>
            </a:r>
            <a:endParaRPr lang="ru-RU" sz="3200" b="1" dirty="0" smtClean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r>
              <a:rPr lang="ru-RU" sz="32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Дреговичи</a:t>
            </a:r>
            <a:r>
              <a:rPr lang="ru-RU" sz="32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– жили у болот</a:t>
            </a:r>
          </a:p>
          <a:p>
            <a:endParaRPr lang="ru-RU" sz="3200" dirty="0" smtClean="0">
              <a:latin typeface="Arial" pitchFamily="34" charset="0"/>
              <a:cs typeface="Arial" pitchFamily="34" charset="0"/>
            </a:endParaRPr>
          </a:p>
          <a:p>
            <a:r>
              <a:rPr lang="ru-RU" sz="3200" b="1" u="sng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Славяне</a:t>
            </a:r>
            <a:r>
              <a:rPr lang="ru-RU" sz="32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– люди, живущие у воды.</a:t>
            </a:r>
          </a:p>
        </p:txBody>
      </p:sp>
      <p:pic>
        <p:nvPicPr>
          <p:cNvPr id="4" name="Picture 11" descr="untitled6"/>
          <p:cNvPicPr>
            <a:picLocks noChangeAspect="1" noChangeArrowheads="1"/>
          </p:cNvPicPr>
          <p:nvPr/>
        </p:nvPicPr>
        <p:blipFill>
          <a:blip r:embed="rId2" cstate="print">
            <a:lum bright="-18000" contrast="36000"/>
          </a:blip>
          <a:srcRect t="33340" r="68277" b="24626"/>
          <a:stretch>
            <a:fillRect/>
          </a:stretch>
        </p:blipFill>
        <p:spPr bwMode="auto">
          <a:xfrm>
            <a:off x="6528048" y="4293096"/>
            <a:ext cx="4608512" cy="21113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 descr="26AA"/>
          <p:cNvPicPr>
            <a:picLocks noChangeAspect="1" noChangeArrowheads="1"/>
          </p:cNvPicPr>
          <p:nvPr/>
        </p:nvPicPr>
        <p:blipFill>
          <a:blip r:embed="rId3" cstate="print">
            <a:lum contrast="24000"/>
          </a:blip>
          <a:srcRect/>
          <a:stretch>
            <a:fillRect/>
          </a:stretch>
        </p:blipFill>
        <p:spPr bwMode="auto">
          <a:xfrm>
            <a:off x="839416" y="4365104"/>
            <a:ext cx="4248472" cy="20206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9" descr="ctkzyt"/>
          <p:cNvPicPr>
            <a:picLocks noChangeAspect="1" noChangeArrowheads="1"/>
          </p:cNvPicPr>
          <p:nvPr/>
        </p:nvPicPr>
        <p:blipFill>
          <a:blip r:embed="rId4" cstate="print">
            <a:lum bright="-6000" contrast="12000"/>
          </a:blip>
          <a:srcRect/>
          <a:stretch>
            <a:fillRect/>
          </a:stretch>
        </p:blipFill>
        <p:spPr bwMode="auto">
          <a:xfrm>
            <a:off x="7392144" y="1484784"/>
            <a:ext cx="4118075" cy="23042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object 2"/>
          <p:cNvSpPr>
            <a:spLocks/>
          </p:cNvSpPr>
          <p:nvPr/>
        </p:nvSpPr>
        <p:spPr bwMode="auto">
          <a:xfrm>
            <a:off x="0" y="3487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РАССЕЛЕНИЕ СЛАВЯН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263353" y="692696"/>
          <a:ext cx="11737305" cy="5923262"/>
        </p:xfrm>
        <a:graphic>
          <a:graphicData uri="http://schemas.openxmlformats.org/drawingml/2006/table">
            <a:tbl>
              <a:tblPr>
                <a:tableStyleId>{08FB837D-C827-4EFA-A057-4D05807E0F7C}</a:tableStyleId>
              </a:tblPr>
              <a:tblGrid>
                <a:gridCol w="3600400"/>
                <a:gridCol w="3384376"/>
                <a:gridCol w="4752529"/>
              </a:tblGrid>
              <a:tr h="49096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Болгарское</a:t>
                      </a:r>
                      <a:r>
                        <a:rPr lang="ru-RU" sz="24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царство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Чехия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Польша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/>
                </a:tc>
              </a:tr>
              <a:tr h="490963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VII веку образовалось болгарское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государство.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Князь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Симеон</a:t>
                      </a:r>
                      <a:r>
                        <a:rPr lang="ru-RU" sz="2000" b="1" baseline="0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начале X века принял титул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«царя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болгар и греков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». 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вначале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XI века Византия подчинила себе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Болгарию.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началу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IX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-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вв. образовалось Чешское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государство. 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зависимость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от германского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короля. 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чешский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князь принял титул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короля. 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X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веке образовалось древнепольское государство в 960-992 гг. правил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Мешко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I. 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первый польский князь, проводивший политику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объединения. 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–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принятие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католичества, </a:t>
                      </a:r>
                      <a:r>
                        <a:rPr lang="ru-RU" sz="2400" b="1" dirty="0" err="1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Болеслав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I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Храбрый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, войны с Германией, расширение польских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земель. </a:t>
                      </a:r>
                      <a:endParaRPr lang="en-US" sz="2400" b="1" dirty="0" smtClean="0">
                        <a:solidFill>
                          <a:srgbClr val="00206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-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К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середине </a:t>
                      </a:r>
                      <a:r>
                        <a:rPr lang="en-US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XI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ru-RU" sz="2400" b="1" dirty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века начинается феодальная </a:t>
                      </a:r>
                      <a:r>
                        <a:rPr lang="ru-RU" sz="24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раздробленность.</a:t>
                      </a:r>
                      <a:endParaRPr lang="ru-RU" sz="2000" b="1" dirty="0">
                        <a:solidFill>
                          <a:srgbClr val="002060"/>
                        </a:solidFill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T="0" marB="0"/>
                </a:tc>
              </a:tr>
            </a:tbl>
          </a:graphicData>
        </a:graphic>
      </p:graphicFrame>
      <p:sp>
        <p:nvSpPr>
          <p:cNvPr id="8" name="object 2"/>
          <p:cNvSpPr>
            <a:spLocks/>
          </p:cNvSpPr>
          <p:nvPr/>
        </p:nvSpPr>
        <p:spPr bwMode="auto">
          <a:xfrm>
            <a:off x="0" y="3487"/>
            <a:ext cx="12192000" cy="689211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44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ВЫВОДЫ</a:t>
            </a:r>
            <a:endParaRPr lang="ru-RU" sz="4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35672" y="247891"/>
            <a:ext cx="7439655" cy="583596"/>
          </a:xfrm>
          <a:prstGeom prst="rect">
            <a:avLst/>
          </a:prstGeom>
        </p:spPr>
        <p:txBody>
          <a:bodyPr vert="horz" wrap="square" lIns="0" tIns="29312" rIns="0" bIns="0" rtlCol="0" anchor="ctr">
            <a:spAutoFit/>
          </a:bodyPr>
          <a:lstStyle/>
          <a:p>
            <a:pPr marL="22547">
              <a:spcBef>
                <a:spcPts val="231"/>
              </a:spcBef>
            </a:pPr>
            <a:r>
              <a:rPr lang="ru-RU" sz="3600" dirty="0" smtClean="0"/>
              <a:t>  ЗАДАНИЯ</a:t>
            </a:r>
            <a:endParaRPr sz="3600" dirty="0"/>
          </a:p>
        </p:txBody>
      </p:sp>
      <p:sp>
        <p:nvSpPr>
          <p:cNvPr id="3" name="object 3"/>
          <p:cNvSpPr/>
          <p:nvPr/>
        </p:nvSpPr>
        <p:spPr>
          <a:xfrm>
            <a:off x="10897726" y="337034"/>
            <a:ext cx="751249" cy="534143"/>
          </a:xfrm>
          <a:custGeom>
            <a:avLst/>
            <a:gdLst/>
            <a:ahLst/>
            <a:cxnLst/>
            <a:rect l="l" t="t" r="r" b="b"/>
            <a:pathLst>
              <a:path w="252729" h="252729">
                <a:moveTo>
                  <a:pt x="252463" y="0"/>
                </a:moveTo>
                <a:lnTo>
                  <a:pt x="0" y="0"/>
                </a:lnTo>
                <a:lnTo>
                  <a:pt x="0" y="252463"/>
                </a:lnTo>
                <a:lnTo>
                  <a:pt x="252463" y="252463"/>
                </a:lnTo>
                <a:lnTo>
                  <a:pt x="252463" y="0"/>
                </a:lnTo>
                <a:close/>
              </a:path>
            </a:pathLst>
          </a:custGeom>
          <a:solidFill>
            <a:srgbClr val="FEFEFE"/>
          </a:solidFill>
        </p:spPr>
        <p:txBody>
          <a:bodyPr wrap="square" lIns="0" tIns="0" rIns="0" bIns="0" rtlCol="0"/>
          <a:lstStyle/>
          <a:p>
            <a:endParaRPr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987A88E-3E38-4657-A6CB-7252E760983A}"/>
              </a:ext>
            </a:extLst>
          </p:cNvPr>
          <p:cNvSpPr txBox="1"/>
          <p:nvPr/>
        </p:nvSpPr>
        <p:spPr>
          <a:xfrm>
            <a:off x="623393" y="3059908"/>
            <a:ext cx="3264363" cy="193035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Прочитайте учебник </a:t>
            </a:r>
          </a:p>
          <a:p>
            <a:pPr algn="ctr"/>
            <a:r>
              <a:rPr lang="ru-RU" sz="2800" b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§ 7.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Стр.  33 – 36.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A876B8A-D6F4-45DD-A7CB-4E0ADA116FEA}"/>
              </a:ext>
            </a:extLst>
          </p:cNvPr>
          <p:cNvSpPr txBox="1"/>
          <p:nvPr/>
        </p:nvSpPr>
        <p:spPr>
          <a:xfrm>
            <a:off x="4295800" y="3068960"/>
            <a:ext cx="3744416" cy="149947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 Составьте кластер на тему:</a:t>
            </a:r>
          </a:p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ea typeface="Arial Unicode MS" panose="020B0604020202020204" pitchFamily="34" charset="-128"/>
                <a:cs typeface="Arial" pitchFamily="34" charset="0"/>
              </a:rPr>
              <a:t>«Славяне».</a:t>
            </a:r>
            <a:endParaRPr lang="ru-RU" sz="2800" b="1" dirty="0">
              <a:solidFill>
                <a:srgbClr val="002060"/>
              </a:solidFill>
              <a:latin typeface="Arial" pitchFamily="34" charset="0"/>
              <a:ea typeface="Arial Unicode MS" panose="020B0604020202020204" pitchFamily="34" charset="-128"/>
              <a:cs typeface="Arial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9983BB7E-5EFA-4F55-818D-5990E5EC0F5E}"/>
              </a:ext>
            </a:extLst>
          </p:cNvPr>
          <p:cNvSpPr txBox="1"/>
          <p:nvPr/>
        </p:nvSpPr>
        <p:spPr>
          <a:xfrm>
            <a:off x="8328248" y="3069009"/>
            <a:ext cx="3528392" cy="236124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lIns="204806" tIns="102404" rIns="204806" bIns="102404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Дайте сравнительную характеристику славянским государствам.</a:t>
            </a:r>
          </a:p>
        </p:txBody>
      </p:sp>
      <p:sp>
        <p:nvSpPr>
          <p:cNvPr id="13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1583501" y="1700808"/>
            <a:ext cx="1385387" cy="100727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en-US" sz="4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8" name="Freeform 47"/>
          <p:cNvSpPr>
            <a:spLocks noEditPoints="1"/>
          </p:cNvSpPr>
          <p:nvPr/>
        </p:nvSpPr>
        <p:spPr bwMode="auto">
          <a:xfrm>
            <a:off x="8077612" y="244075"/>
            <a:ext cx="417671" cy="708844"/>
          </a:xfrm>
          <a:custGeom>
            <a:avLst/>
            <a:gdLst>
              <a:gd name="T0" fmla="*/ 237 w 271"/>
              <a:gd name="T1" fmla="*/ 184 h 461"/>
              <a:gd name="T2" fmla="*/ 221 w 271"/>
              <a:gd name="T3" fmla="*/ 188 h 461"/>
              <a:gd name="T4" fmla="*/ 221 w 271"/>
              <a:gd name="T5" fmla="*/ 182 h 461"/>
              <a:gd name="T6" fmla="*/ 187 w 271"/>
              <a:gd name="T7" fmla="*/ 148 h 461"/>
              <a:gd name="T8" fmla="*/ 171 w 271"/>
              <a:gd name="T9" fmla="*/ 152 h 461"/>
              <a:gd name="T10" fmla="*/ 171 w 271"/>
              <a:gd name="T11" fmla="*/ 146 h 461"/>
              <a:gd name="T12" fmla="*/ 137 w 271"/>
              <a:gd name="T13" fmla="*/ 112 h 461"/>
              <a:gd name="T14" fmla="*/ 119 w 271"/>
              <a:gd name="T15" fmla="*/ 117 h 461"/>
              <a:gd name="T16" fmla="*/ 119 w 271"/>
              <a:gd name="T17" fmla="*/ 34 h 461"/>
              <a:gd name="T18" fmla="*/ 85 w 271"/>
              <a:gd name="T19" fmla="*/ 0 h 461"/>
              <a:gd name="T20" fmla="*/ 51 w 271"/>
              <a:gd name="T21" fmla="*/ 34 h 461"/>
              <a:gd name="T22" fmla="*/ 51 w 271"/>
              <a:gd name="T23" fmla="*/ 178 h 461"/>
              <a:gd name="T24" fmla="*/ 34 w 271"/>
              <a:gd name="T25" fmla="*/ 174 h 461"/>
              <a:gd name="T26" fmla="*/ 0 w 271"/>
              <a:gd name="T27" fmla="*/ 208 h 461"/>
              <a:gd name="T28" fmla="*/ 0 w 271"/>
              <a:gd name="T29" fmla="*/ 325 h 461"/>
              <a:gd name="T30" fmla="*/ 136 w 271"/>
              <a:gd name="T31" fmla="*/ 461 h 461"/>
              <a:gd name="T32" fmla="*/ 271 w 271"/>
              <a:gd name="T33" fmla="*/ 325 h 461"/>
              <a:gd name="T34" fmla="*/ 271 w 271"/>
              <a:gd name="T35" fmla="*/ 218 h 461"/>
              <a:gd name="T36" fmla="*/ 237 w 271"/>
              <a:gd name="T37" fmla="*/ 184 h 461"/>
              <a:gd name="T38" fmla="*/ 262 w 271"/>
              <a:gd name="T39" fmla="*/ 325 h 461"/>
              <a:gd name="T40" fmla="*/ 136 w 271"/>
              <a:gd name="T41" fmla="*/ 451 h 461"/>
              <a:gd name="T42" fmla="*/ 10 w 271"/>
              <a:gd name="T43" fmla="*/ 325 h 461"/>
              <a:gd name="T44" fmla="*/ 10 w 271"/>
              <a:gd name="T45" fmla="*/ 208 h 461"/>
              <a:gd name="T46" fmla="*/ 34 w 271"/>
              <a:gd name="T47" fmla="*/ 183 h 461"/>
              <a:gd name="T48" fmla="*/ 51 w 271"/>
              <a:gd name="T49" fmla="*/ 190 h 461"/>
              <a:gd name="T50" fmla="*/ 51 w 271"/>
              <a:gd name="T51" fmla="*/ 290 h 461"/>
              <a:gd name="T52" fmla="*/ 56 w 271"/>
              <a:gd name="T53" fmla="*/ 295 h 461"/>
              <a:gd name="T54" fmla="*/ 60 w 271"/>
              <a:gd name="T55" fmla="*/ 290 h 461"/>
              <a:gd name="T56" fmla="*/ 60 w 271"/>
              <a:gd name="T57" fmla="*/ 34 h 461"/>
              <a:gd name="T58" fmla="*/ 85 w 271"/>
              <a:gd name="T59" fmla="*/ 9 h 461"/>
              <a:gd name="T60" fmla="*/ 110 w 271"/>
              <a:gd name="T61" fmla="*/ 34 h 461"/>
              <a:gd name="T62" fmla="*/ 110 w 271"/>
              <a:gd name="T63" fmla="*/ 187 h 461"/>
              <a:gd name="T64" fmla="*/ 115 w 271"/>
              <a:gd name="T65" fmla="*/ 191 h 461"/>
              <a:gd name="T66" fmla="*/ 119 w 271"/>
              <a:gd name="T67" fmla="*/ 187 h 461"/>
              <a:gd name="T68" fmla="*/ 119 w 271"/>
              <a:gd name="T69" fmla="*/ 128 h 461"/>
              <a:gd name="T70" fmla="*/ 137 w 271"/>
              <a:gd name="T71" fmla="*/ 121 h 461"/>
              <a:gd name="T72" fmla="*/ 162 w 271"/>
              <a:gd name="T73" fmla="*/ 146 h 461"/>
              <a:gd name="T74" fmla="*/ 162 w 271"/>
              <a:gd name="T75" fmla="*/ 160 h 461"/>
              <a:gd name="T76" fmla="*/ 162 w 271"/>
              <a:gd name="T77" fmla="*/ 161 h 461"/>
              <a:gd name="T78" fmla="*/ 162 w 271"/>
              <a:gd name="T79" fmla="*/ 202 h 461"/>
              <a:gd name="T80" fmla="*/ 166 w 271"/>
              <a:gd name="T81" fmla="*/ 207 h 461"/>
              <a:gd name="T82" fmla="*/ 171 w 271"/>
              <a:gd name="T83" fmla="*/ 202 h 461"/>
              <a:gd name="T84" fmla="*/ 171 w 271"/>
              <a:gd name="T85" fmla="*/ 163 h 461"/>
              <a:gd name="T86" fmla="*/ 187 w 271"/>
              <a:gd name="T87" fmla="*/ 157 h 461"/>
              <a:gd name="T88" fmla="*/ 211 w 271"/>
              <a:gd name="T89" fmla="*/ 182 h 461"/>
              <a:gd name="T90" fmla="*/ 211 w 271"/>
              <a:gd name="T91" fmla="*/ 197 h 461"/>
              <a:gd name="T92" fmla="*/ 211 w 271"/>
              <a:gd name="T93" fmla="*/ 197 h 461"/>
              <a:gd name="T94" fmla="*/ 211 w 271"/>
              <a:gd name="T95" fmla="*/ 219 h 461"/>
              <a:gd name="T96" fmla="*/ 216 w 271"/>
              <a:gd name="T97" fmla="*/ 224 h 461"/>
              <a:gd name="T98" fmla="*/ 221 w 271"/>
              <a:gd name="T99" fmla="*/ 219 h 461"/>
              <a:gd name="T100" fmla="*/ 221 w 271"/>
              <a:gd name="T101" fmla="*/ 199 h 461"/>
              <a:gd name="T102" fmla="*/ 237 w 271"/>
              <a:gd name="T103" fmla="*/ 193 h 461"/>
              <a:gd name="T104" fmla="*/ 262 w 271"/>
              <a:gd name="T105" fmla="*/ 218 h 461"/>
              <a:gd name="T106" fmla="*/ 262 w 271"/>
              <a:gd name="T107" fmla="*/ 325 h 46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271" h="461">
                <a:moveTo>
                  <a:pt x="237" y="184"/>
                </a:moveTo>
                <a:cubicBezTo>
                  <a:pt x="231" y="184"/>
                  <a:pt x="226" y="185"/>
                  <a:pt x="221" y="188"/>
                </a:cubicBezTo>
                <a:cubicBezTo>
                  <a:pt x="221" y="182"/>
                  <a:pt x="221" y="182"/>
                  <a:pt x="221" y="182"/>
                </a:cubicBezTo>
                <a:cubicBezTo>
                  <a:pt x="221" y="163"/>
                  <a:pt x="205" y="148"/>
                  <a:pt x="187" y="148"/>
                </a:cubicBezTo>
                <a:cubicBezTo>
                  <a:pt x="181" y="148"/>
                  <a:pt x="176" y="149"/>
                  <a:pt x="171" y="152"/>
                </a:cubicBezTo>
                <a:cubicBezTo>
                  <a:pt x="171" y="146"/>
                  <a:pt x="171" y="146"/>
                  <a:pt x="171" y="146"/>
                </a:cubicBezTo>
                <a:cubicBezTo>
                  <a:pt x="171" y="127"/>
                  <a:pt x="156" y="112"/>
                  <a:pt x="137" y="112"/>
                </a:cubicBezTo>
                <a:cubicBezTo>
                  <a:pt x="131" y="112"/>
                  <a:pt x="125" y="113"/>
                  <a:pt x="119" y="117"/>
                </a:cubicBezTo>
                <a:cubicBezTo>
                  <a:pt x="119" y="34"/>
                  <a:pt x="119" y="34"/>
                  <a:pt x="119" y="34"/>
                </a:cubicBezTo>
                <a:cubicBezTo>
                  <a:pt x="119" y="15"/>
                  <a:pt x="104" y="0"/>
                  <a:pt x="85" y="0"/>
                </a:cubicBezTo>
                <a:cubicBezTo>
                  <a:pt x="66" y="0"/>
                  <a:pt x="51" y="15"/>
                  <a:pt x="51" y="34"/>
                </a:cubicBezTo>
                <a:cubicBezTo>
                  <a:pt x="51" y="178"/>
                  <a:pt x="51" y="178"/>
                  <a:pt x="51" y="178"/>
                </a:cubicBezTo>
                <a:cubicBezTo>
                  <a:pt x="46" y="176"/>
                  <a:pt x="40" y="174"/>
                  <a:pt x="34" y="174"/>
                </a:cubicBezTo>
                <a:cubicBezTo>
                  <a:pt x="16" y="174"/>
                  <a:pt x="0" y="189"/>
                  <a:pt x="0" y="208"/>
                </a:cubicBezTo>
                <a:cubicBezTo>
                  <a:pt x="0" y="325"/>
                  <a:pt x="0" y="325"/>
                  <a:pt x="0" y="325"/>
                </a:cubicBezTo>
                <a:cubicBezTo>
                  <a:pt x="0" y="400"/>
                  <a:pt x="61" y="461"/>
                  <a:pt x="136" y="461"/>
                </a:cubicBezTo>
                <a:cubicBezTo>
                  <a:pt x="210" y="461"/>
                  <a:pt x="271" y="400"/>
                  <a:pt x="271" y="325"/>
                </a:cubicBezTo>
                <a:cubicBezTo>
                  <a:pt x="271" y="218"/>
                  <a:pt x="271" y="218"/>
                  <a:pt x="271" y="218"/>
                </a:cubicBezTo>
                <a:cubicBezTo>
                  <a:pt x="271" y="199"/>
                  <a:pt x="256" y="184"/>
                  <a:pt x="237" y="184"/>
                </a:cubicBezTo>
                <a:close/>
                <a:moveTo>
                  <a:pt x="262" y="325"/>
                </a:moveTo>
                <a:cubicBezTo>
                  <a:pt x="262" y="395"/>
                  <a:pt x="205" y="451"/>
                  <a:pt x="136" y="451"/>
                </a:cubicBezTo>
                <a:cubicBezTo>
                  <a:pt x="66" y="451"/>
                  <a:pt x="10" y="395"/>
                  <a:pt x="10" y="325"/>
                </a:cubicBezTo>
                <a:cubicBezTo>
                  <a:pt x="10" y="208"/>
                  <a:pt x="10" y="208"/>
                  <a:pt x="10" y="208"/>
                </a:cubicBezTo>
                <a:cubicBezTo>
                  <a:pt x="10" y="195"/>
                  <a:pt x="21" y="183"/>
                  <a:pt x="34" y="183"/>
                </a:cubicBezTo>
                <a:cubicBezTo>
                  <a:pt x="41" y="183"/>
                  <a:pt x="47" y="186"/>
                  <a:pt x="51" y="190"/>
                </a:cubicBezTo>
                <a:cubicBezTo>
                  <a:pt x="51" y="290"/>
                  <a:pt x="51" y="290"/>
                  <a:pt x="51" y="290"/>
                </a:cubicBezTo>
                <a:cubicBezTo>
                  <a:pt x="51" y="292"/>
                  <a:pt x="53" y="295"/>
                  <a:pt x="56" y="295"/>
                </a:cubicBezTo>
                <a:cubicBezTo>
                  <a:pt x="58" y="295"/>
                  <a:pt x="60" y="292"/>
                  <a:pt x="60" y="290"/>
                </a:cubicBezTo>
                <a:cubicBezTo>
                  <a:pt x="60" y="34"/>
                  <a:pt x="60" y="34"/>
                  <a:pt x="60" y="34"/>
                </a:cubicBezTo>
                <a:cubicBezTo>
                  <a:pt x="60" y="20"/>
                  <a:pt x="72" y="9"/>
                  <a:pt x="85" y="9"/>
                </a:cubicBezTo>
                <a:cubicBezTo>
                  <a:pt x="99" y="9"/>
                  <a:pt x="110" y="20"/>
                  <a:pt x="110" y="34"/>
                </a:cubicBezTo>
                <a:cubicBezTo>
                  <a:pt x="110" y="187"/>
                  <a:pt x="110" y="187"/>
                  <a:pt x="110" y="187"/>
                </a:cubicBezTo>
                <a:cubicBezTo>
                  <a:pt x="110" y="189"/>
                  <a:pt x="112" y="191"/>
                  <a:pt x="115" y="191"/>
                </a:cubicBezTo>
                <a:cubicBezTo>
                  <a:pt x="117" y="191"/>
                  <a:pt x="119" y="189"/>
                  <a:pt x="119" y="187"/>
                </a:cubicBezTo>
                <a:cubicBezTo>
                  <a:pt x="119" y="128"/>
                  <a:pt x="119" y="128"/>
                  <a:pt x="119" y="128"/>
                </a:cubicBezTo>
                <a:cubicBezTo>
                  <a:pt x="124" y="124"/>
                  <a:pt x="130" y="121"/>
                  <a:pt x="137" y="121"/>
                </a:cubicBezTo>
                <a:cubicBezTo>
                  <a:pt x="150" y="121"/>
                  <a:pt x="162" y="132"/>
                  <a:pt x="162" y="146"/>
                </a:cubicBezTo>
                <a:cubicBezTo>
                  <a:pt x="162" y="160"/>
                  <a:pt x="162" y="160"/>
                  <a:pt x="162" y="160"/>
                </a:cubicBezTo>
                <a:cubicBezTo>
                  <a:pt x="162" y="160"/>
                  <a:pt x="162" y="161"/>
                  <a:pt x="162" y="161"/>
                </a:cubicBezTo>
                <a:cubicBezTo>
                  <a:pt x="162" y="202"/>
                  <a:pt x="162" y="202"/>
                  <a:pt x="162" y="202"/>
                </a:cubicBezTo>
                <a:cubicBezTo>
                  <a:pt x="162" y="205"/>
                  <a:pt x="164" y="207"/>
                  <a:pt x="166" y="207"/>
                </a:cubicBezTo>
                <a:cubicBezTo>
                  <a:pt x="169" y="207"/>
                  <a:pt x="171" y="205"/>
                  <a:pt x="171" y="202"/>
                </a:cubicBezTo>
                <a:cubicBezTo>
                  <a:pt x="171" y="163"/>
                  <a:pt x="171" y="163"/>
                  <a:pt x="171" y="163"/>
                </a:cubicBezTo>
                <a:cubicBezTo>
                  <a:pt x="175" y="159"/>
                  <a:pt x="181" y="157"/>
                  <a:pt x="187" y="157"/>
                </a:cubicBezTo>
                <a:cubicBezTo>
                  <a:pt x="200" y="157"/>
                  <a:pt x="211" y="168"/>
                  <a:pt x="211" y="182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197"/>
                  <a:pt x="211" y="197"/>
                  <a:pt x="211" y="197"/>
                </a:cubicBezTo>
                <a:cubicBezTo>
                  <a:pt x="211" y="219"/>
                  <a:pt x="211" y="219"/>
                  <a:pt x="211" y="219"/>
                </a:cubicBezTo>
                <a:cubicBezTo>
                  <a:pt x="211" y="221"/>
                  <a:pt x="213" y="224"/>
                  <a:pt x="216" y="224"/>
                </a:cubicBezTo>
                <a:cubicBezTo>
                  <a:pt x="219" y="224"/>
                  <a:pt x="221" y="221"/>
                  <a:pt x="221" y="219"/>
                </a:cubicBezTo>
                <a:cubicBezTo>
                  <a:pt x="221" y="199"/>
                  <a:pt x="221" y="199"/>
                  <a:pt x="221" y="199"/>
                </a:cubicBezTo>
                <a:cubicBezTo>
                  <a:pt x="225" y="195"/>
                  <a:pt x="231" y="193"/>
                  <a:pt x="237" y="193"/>
                </a:cubicBezTo>
                <a:cubicBezTo>
                  <a:pt x="250" y="193"/>
                  <a:pt x="262" y="204"/>
                  <a:pt x="262" y="218"/>
                </a:cubicBezTo>
                <a:lnTo>
                  <a:pt x="262" y="325"/>
                </a:ln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76802" tIns="38401" rIns="76802" bIns="38401" numCol="1" anchor="t" anchorCtr="0" compatLnSpc="1">
            <a:prstTxWarp prst="textNoShape">
              <a:avLst/>
            </a:prstTxWarp>
          </a:bodyPr>
          <a:lstStyle/>
          <a:p>
            <a:pPr defTabSz="1024014"/>
            <a:endParaRPr lang="en-US" dirty="0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19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5519937" y="1556792"/>
            <a:ext cx="1385387" cy="1007270"/>
          </a:xfrm>
          <a:prstGeom prst="ellipse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7">
            <a:extLst>
              <a:ext uri="{FF2B5EF4-FFF2-40B4-BE49-F238E27FC236}">
                <a16:creationId xmlns:a16="http://schemas.microsoft.com/office/drawing/2014/main" xmlns="" id="{64D0C24B-9D0C-48A9-8DC5-96988E50BC38}"/>
              </a:ext>
            </a:extLst>
          </p:cNvPr>
          <p:cNvSpPr/>
          <p:nvPr/>
        </p:nvSpPr>
        <p:spPr>
          <a:xfrm>
            <a:off x="9360365" y="1700808"/>
            <a:ext cx="1385387" cy="1007270"/>
          </a:xfrm>
          <a:prstGeom prst="ellipse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lIns="162580" tIns="81290" rIns="162580" bIns="81290" rtlCol="0" anchor="ctr"/>
          <a:lstStyle/>
          <a:p>
            <a:pPr algn="ctr"/>
            <a:r>
              <a:rPr lang="ru-RU" sz="21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US" sz="2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Freeform 136"/>
          <p:cNvSpPr>
            <a:spLocks noEditPoints="1"/>
          </p:cNvSpPr>
          <p:nvPr/>
        </p:nvSpPr>
        <p:spPr bwMode="auto">
          <a:xfrm>
            <a:off x="10992544" y="404664"/>
            <a:ext cx="576064" cy="392486"/>
          </a:xfrm>
          <a:custGeom>
            <a:avLst/>
            <a:gdLst>
              <a:gd name="T0" fmla="*/ 100 w 616"/>
              <a:gd name="T1" fmla="*/ 285 h 509"/>
              <a:gd name="T2" fmla="*/ 323 w 616"/>
              <a:gd name="T3" fmla="*/ 422 h 509"/>
              <a:gd name="T4" fmla="*/ 323 w 616"/>
              <a:gd name="T5" fmla="*/ 278 h 509"/>
              <a:gd name="T6" fmla="*/ 114 w 616"/>
              <a:gd name="T7" fmla="*/ 292 h 509"/>
              <a:gd name="T8" fmla="*/ 612 w 616"/>
              <a:gd name="T9" fmla="*/ 188 h 509"/>
              <a:gd name="T10" fmla="*/ 555 w 616"/>
              <a:gd name="T11" fmla="*/ 4 h 509"/>
              <a:gd name="T12" fmla="*/ 554 w 616"/>
              <a:gd name="T13" fmla="*/ 3 h 509"/>
              <a:gd name="T14" fmla="*/ 553 w 616"/>
              <a:gd name="T15" fmla="*/ 1 h 509"/>
              <a:gd name="T16" fmla="*/ 551 w 616"/>
              <a:gd name="T17" fmla="*/ 1 h 509"/>
              <a:gd name="T18" fmla="*/ 549 w 616"/>
              <a:gd name="T19" fmla="*/ 0 h 509"/>
              <a:gd name="T20" fmla="*/ 308 w 616"/>
              <a:gd name="T21" fmla="*/ 0 h 509"/>
              <a:gd name="T22" fmla="*/ 147 w 616"/>
              <a:gd name="T23" fmla="*/ 0 h 509"/>
              <a:gd name="T24" fmla="*/ 66 w 616"/>
              <a:gd name="T25" fmla="*/ 0 h 509"/>
              <a:gd name="T26" fmla="*/ 64 w 616"/>
              <a:gd name="T27" fmla="*/ 1 h 509"/>
              <a:gd name="T28" fmla="*/ 62 w 616"/>
              <a:gd name="T29" fmla="*/ 2 h 509"/>
              <a:gd name="T30" fmla="*/ 61 w 616"/>
              <a:gd name="T31" fmla="*/ 4 h 509"/>
              <a:gd name="T32" fmla="*/ 60 w 616"/>
              <a:gd name="T33" fmla="*/ 5 h 509"/>
              <a:gd name="T34" fmla="*/ 27 w 616"/>
              <a:gd name="T35" fmla="*/ 242 h 509"/>
              <a:gd name="T36" fmla="*/ 582 w 616"/>
              <a:gd name="T37" fmla="*/ 509 h 509"/>
              <a:gd name="T38" fmla="*/ 606 w 616"/>
              <a:gd name="T39" fmla="*/ 229 h 509"/>
              <a:gd name="T40" fmla="*/ 464 w 616"/>
              <a:gd name="T41" fmla="*/ 232 h 509"/>
              <a:gd name="T42" fmla="*/ 463 w 616"/>
              <a:gd name="T43" fmla="*/ 14 h 509"/>
              <a:gd name="T44" fmla="*/ 391 w 616"/>
              <a:gd name="T45" fmla="*/ 219 h 509"/>
              <a:gd name="T46" fmla="*/ 315 w 616"/>
              <a:gd name="T47" fmla="*/ 14 h 509"/>
              <a:gd name="T48" fmla="*/ 391 w 616"/>
              <a:gd name="T49" fmla="*/ 219 h 509"/>
              <a:gd name="T50" fmla="*/ 257 w 616"/>
              <a:gd name="T51" fmla="*/ 232 h 509"/>
              <a:gd name="T52" fmla="*/ 234 w 616"/>
              <a:gd name="T53" fmla="*/ 14 h 509"/>
              <a:gd name="T54" fmla="*/ 117 w 616"/>
              <a:gd name="T55" fmla="*/ 192 h 509"/>
              <a:gd name="T56" fmla="*/ 202 w 616"/>
              <a:gd name="T57" fmla="*/ 190 h 509"/>
              <a:gd name="T58" fmla="*/ 117 w 616"/>
              <a:gd name="T59" fmla="*/ 192 h 509"/>
              <a:gd name="T60" fmla="*/ 72 w 616"/>
              <a:gd name="T61" fmla="*/ 14 h 509"/>
              <a:gd name="T62" fmla="*/ 48 w 616"/>
              <a:gd name="T63" fmla="*/ 232 h 509"/>
              <a:gd name="T64" fmla="*/ 392 w 616"/>
              <a:gd name="T65" fmla="*/ 495 h 509"/>
              <a:gd name="T66" fmla="*/ 503 w 616"/>
              <a:gd name="T67" fmla="*/ 495 h 509"/>
              <a:gd name="T68" fmla="*/ 517 w 616"/>
              <a:gd name="T69" fmla="*/ 285 h 509"/>
              <a:gd name="T70" fmla="*/ 378 w 616"/>
              <a:gd name="T71" fmla="*/ 285 h 509"/>
              <a:gd name="T72" fmla="*/ 41 w 616"/>
              <a:gd name="T73" fmla="*/ 246 h 509"/>
              <a:gd name="T74" fmla="*/ 113 w 616"/>
              <a:gd name="T75" fmla="*/ 229 h 509"/>
              <a:gd name="T76" fmla="*/ 215 w 616"/>
              <a:gd name="T77" fmla="*/ 229 h 509"/>
              <a:gd name="T78" fmla="*/ 308 w 616"/>
              <a:gd name="T79" fmla="*/ 217 h 509"/>
              <a:gd name="T80" fmla="*/ 410 w 616"/>
              <a:gd name="T81" fmla="*/ 217 h 509"/>
              <a:gd name="T82" fmla="*/ 511 w 616"/>
              <a:gd name="T83" fmla="*/ 217 h 509"/>
              <a:gd name="T84" fmla="*/ 575 w 616"/>
              <a:gd name="T85" fmla="*/ 495 h 509"/>
              <a:gd name="T86" fmla="*/ 513 w 616"/>
              <a:gd name="T87" fmla="*/ 189 h 509"/>
              <a:gd name="T88" fmla="*/ 598 w 616"/>
              <a:gd name="T89" fmla="*/ 192 h 50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616" h="509">
                <a:moveTo>
                  <a:pt x="323" y="278"/>
                </a:moveTo>
                <a:cubicBezTo>
                  <a:pt x="107" y="278"/>
                  <a:pt x="107" y="278"/>
                  <a:pt x="107" y="278"/>
                </a:cubicBezTo>
                <a:cubicBezTo>
                  <a:pt x="104" y="278"/>
                  <a:pt x="100" y="282"/>
                  <a:pt x="100" y="285"/>
                </a:cubicBezTo>
                <a:cubicBezTo>
                  <a:pt x="100" y="415"/>
                  <a:pt x="100" y="415"/>
                  <a:pt x="100" y="415"/>
                </a:cubicBezTo>
                <a:cubicBezTo>
                  <a:pt x="100" y="419"/>
                  <a:pt x="104" y="422"/>
                  <a:pt x="107" y="422"/>
                </a:cubicBezTo>
                <a:cubicBezTo>
                  <a:pt x="323" y="422"/>
                  <a:pt x="323" y="422"/>
                  <a:pt x="323" y="422"/>
                </a:cubicBezTo>
                <a:cubicBezTo>
                  <a:pt x="327" y="422"/>
                  <a:pt x="330" y="419"/>
                  <a:pt x="330" y="415"/>
                </a:cubicBezTo>
                <a:cubicBezTo>
                  <a:pt x="330" y="285"/>
                  <a:pt x="330" y="285"/>
                  <a:pt x="330" y="285"/>
                </a:cubicBezTo>
                <a:cubicBezTo>
                  <a:pt x="330" y="282"/>
                  <a:pt x="327" y="278"/>
                  <a:pt x="323" y="278"/>
                </a:cubicBezTo>
                <a:close/>
                <a:moveTo>
                  <a:pt x="316" y="408"/>
                </a:moveTo>
                <a:cubicBezTo>
                  <a:pt x="114" y="408"/>
                  <a:pt x="114" y="408"/>
                  <a:pt x="114" y="408"/>
                </a:cubicBezTo>
                <a:cubicBezTo>
                  <a:pt x="114" y="292"/>
                  <a:pt x="114" y="292"/>
                  <a:pt x="114" y="292"/>
                </a:cubicBezTo>
                <a:cubicBezTo>
                  <a:pt x="316" y="292"/>
                  <a:pt x="316" y="292"/>
                  <a:pt x="316" y="292"/>
                </a:cubicBezTo>
                <a:lnTo>
                  <a:pt x="316" y="408"/>
                </a:lnTo>
                <a:close/>
                <a:moveTo>
                  <a:pt x="612" y="188"/>
                </a:move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6" y="5"/>
                  <a:pt x="556" y="5"/>
                </a:cubicBezTo>
                <a:cubicBezTo>
                  <a:pt x="556" y="5"/>
                  <a:pt x="555" y="4"/>
                  <a:pt x="555" y="4"/>
                </a:cubicBezTo>
                <a:cubicBezTo>
                  <a:pt x="555" y="4"/>
                  <a:pt x="555" y="4"/>
                  <a:pt x="555" y="4"/>
                </a:cubicBezTo>
                <a:cubicBezTo>
                  <a:pt x="555" y="3"/>
                  <a:pt x="555" y="3"/>
                  <a:pt x="555" y="3"/>
                </a:cubicBezTo>
                <a:cubicBezTo>
                  <a:pt x="555" y="3"/>
                  <a:pt x="554" y="3"/>
                  <a:pt x="554" y="3"/>
                </a:cubicBezTo>
                <a:cubicBezTo>
                  <a:pt x="554" y="2"/>
                  <a:pt x="554" y="2"/>
                  <a:pt x="554" y="2"/>
                </a:cubicBezTo>
                <a:cubicBezTo>
                  <a:pt x="554" y="2"/>
                  <a:pt x="553" y="2"/>
                  <a:pt x="553" y="2"/>
                </a:cubicBezTo>
                <a:cubicBezTo>
                  <a:pt x="553" y="2"/>
                  <a:pt x="553" y="1"/>
                  <a:pt x="553" y="1"/>
                </a:cubicBezTo>
                <a:cubicBezTo>
                  <a:pt x="552" y="1"/>
                  <a:pt x="552" y="1"/>
                  <a:pt x="552" y="1"/>
                </a:cubicBezTo>
                <a:cubicBezTo>
                  <a:pt x="552" y="1"/>
                  <a:pt x="552" y="1"/>
                  <a:pt x="551" y="1"/>
                </a:cubicBezTo>
                <a:cubicBezTo>
                  <a:pt x="551" y="1"/>
                  <a:pt x="551" y="1"/>
                  <a:pt x="551" y="1"/>
                </a:cubicBezTo>
                <a:cubicBezTo>
                  <a:pt x="551" y="0"/>
                  <a:pt x="550" y="0"/>
                  <a:pt x="550" y="0"/>
                </a:cubicBezTo>
                <a:cubicBezTo>
                  <a:pt x="550" y="0"/>
                  <a:pt x="550" y="0"/>
                  <a:pt x="549" y="0"/>
                </a:cubicBezTo>
                <a:cubicBezTo>
                  <a:pt x="549" y="0"/>
                  <a:pt x="549" y="0"/>
                  <a:pt x="54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469" y="0"/>
                  <a:pt x="469" y="0"/>
                  <a:pt x="469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308" y="0"/>
                  <a:pt x="308" y="0"/>
                  <a:pt x="308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147" y="0"/>
                  <a:pt x="147" y="0"/>
                  <a:pt x="14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7" y="0"/>
                  <a:pt x="67" y="0"/>
                </a:cubicBezTo>
                <a:cubicBezTo>
                  <a:pt x="67" y="0"/>
                  <a:pt x="66" y="0"/>
                  <a:pt x="66" y="0"/>
                </a:cubicBezTo>
                <a:cubicBezTo>
                  <a:pt x="66" y="0"/>
                  <a:pt x="66" y="0"/>
                  <a:pt x="65" y="1"/>
                </a:cubicBezTo>
                <a:cubicBezTo>
                  <a:pt x="65" y="1"/>
                  <a:pt x="65" y="1"/>
                  <a:pt x="65" y="1"/>
                </a:cubicBezTo>
                <a:cubicBezTo>
                  <a:pt x="65" y="1"/>
                  <a:pt x="64" y="1"/>
                  <a:pt x="64" y="1"/>
                </a:cubicBezTo>
                <a:cubicBezTo>
                  <a:pt x="64" y="1"/>
                  <a:pt x="64" y="1"/>
                  <a:pt x="64" y="1"/>
                </a:cubicBezTo>
                <a:cubicBezTo>
                  <a:pt x="63" y="1"/>
                  <a:pt x="63" y="2"/>
                  <a:pt x="63" y="2"/>
                </a:cubicBezTo>
                <a:cubicBezTo>
                  <a:pt x="63" y="2"/>
                  <a:pt x="63" y="2"/>
                  <a:pt x="62" y="2"/>
                </a:cubicBezTo>
                <a:cubicBezTo>
                  <a:pt x="62" y="2"/>
                  <a:pt x="62" y="2"/>
                  <a:pt x="62" y="3"/>
                </a:cubicBezTo>
                <a:cubicBezTo>
                  <a:pt x="62" y="3"/>
                  <a:pt x="62" y="3"/>
                  <a:pt x="62" y="3"/>
                </a:cubicBezTo>
                <a:cubicBezTo>
                  <a:pt x="61" y="3"/>
                  <a:pt x="61" y="3"/>
                  <a:pt x="61" y="4"/>
                </a:cubicBezTo>
                <a:cubicBezTo>
                  <a:pt x="61" y="4"/>
                  <a:pt x="61" y="4"/>
                  <a:pt x="61" y="4"/>
                </a:cubicBezTo>
                <a:cubicBezTo>
                  <a:pt x="61" y="4"/>
                  <a:pt x="61" y="5"/>
                  <a:pt x="61" y="5"/>
                </a:cubicBezTo>
                <a:cubicBezTo>
                  <a:pt x="61" y="5"/>
                  <a:pt x="60" y="5"/>
                  <a:pt x="60" y="5"/>
                </a:cubicBezTo>
                <a:cubicBezTo>
                  <a:pt x="5" y="188"/>
                  <a:pt x="5" y="188"/>
                  <a:pt x="5" y="188"/>
                </a:cubicBezTo>
                <a:cubicBezTo>
                  <a:pt x="0" y="203"/>
                  <a:pt x="2" y="218"/>
                  <a:pt x="10" y="229"/>
                </a:cubicBezTo>
                <a:cubicBezTo>
                  <a:pt x="15" y="235"/>
                  <a:pt x="20" y="239"/>
                  <a:pt x="27" y="242"/>
                </a:cubicBezTo>
                <a:cubicBezTo>
                  <a:pt x="27" y="502"/>
                  <a:pt x="27" y="502"/>
                  <a:pt x="27" y="502"/>
                </a:cubicBezTo>
                <a:cubicBezTo>
                  <a:pt x="27" y="506"/>
                  <a:pt x="30" y="509"/>
                  <a:pt x="34" y="509"/>
                </a:cubicBezTo>
                <a:cubicBezTo>
                  <a:pt x="582" y="509"/>
                  <a:pt x="582" y="509"/>
                  <a:pt x="582" y="509"/>
                </a:cubicBezTo>
                <a:cubicBezTo>
                  <a:pt x="586" y="509"/>
                  <a:pt x="589" y="506"/>
                  <a:pt x="589" y="502"/>
                </a:cubicBezTo>
                <a:cubicBezTo>
                  <a:pt x="589" y="242"/>
                  <a:pt x="589" y="242"/>
                  <a:pt x="589" y="242"/>
                </a:cubicBezTo>
                <a:cubicBezTo>
                  <a:pt x="596" y="239"/>
                  <a:pt x="602" y="235"/>
                  <a:pt x="606" y="229"/>
                </a:cubicBezTo>
                <a:cubicBezTo>
                  <a:pt x="614" y="218"/>
                  <a:pt x="616" y="203"/>
                  <a:pt x="612" y="188"/>
                </a:cubicBezTo>
                <a:close/>
                <a:moveTo>
                  <a:pt x="493" y="220"/>
                </a:moveTo>
                <a:cubicBezTo>
                  <a:pt x="486" y="228"/>
                  <a:pt x="476" y="232"/>
                  <a:pt x="464" y="232"/>
                </a:cubicBezTo>
                <a:cubicBezTo>
                  <a:pt x="439" y="232"/>
                  <a:pt x="417" y="213"/>
                  <a:pt x="414" y="190"/>
                </a:cubicBezTo>
                <a:cubicBezTo>
                  <a:pt x="396" y="14"/>
                  <a:pt x="396" y="14"/>
                  <a:pt x="396" y="14"/>
                </a:cubicBezTo>
                <a:cubicBezTo>
                  <a:pt x="463" y="14"/>
                  <a:pt x="463" y="14"/>
                  <a:pt x="463" y="14"/>
                </a:cubicBezTo>
                <a:cubicBezTo>
                  <a:pt x="499" y="192"/>
                  <a:pt x="499" y="192"/>
                  <a:pt x="499" y="192"/>
                </a:cubicBezTo>
                <a:cubicBezTo>
                  <a:pt x="501" y="202"/>
                  <a:pt x="499" y="212"/>
                  <a:pt x="493" y="220"/>
                </a:cubicBezTo>
                <a:close/>
                <a:moveTo>
                  <a:pt x="391" y="219"/>
                </a:moveTo>
                <a:cubicBezTo>
                  <a:pt x="383" y="228"/>
                  <a:pt x="373" y="232"/>
                  <a:pt x="360" y="232"/>
                </a:cubicBezTo>
                <a:cubicBezTo>
                  <a:pt x="336" y="232"/>
                  <a:pt x="315" y="213"/>
                  <a:pt x="315" y="190"/>
                </a:cubicBezTo>
                <a:cubicBezTo>
                  <a:pt x="315" y="14"/>
                  <a:pt x="315" y="14"/>
                  <a:pt x="315" y="14"/>
                </a:cubicBezTo>
                <a:cubicBezTo>
                  <a:pt x="382" y="14"/>
                  <a:pt x="382" y="14"/>
                  <a:pt x="382" y="14"/>
                </a:cubicBezTo>
                <a:cubicBezTo>
                  <a:pt x="400" y="191"/>
                  <a:pt x="400" y="191"/>
                  <a:pt x="400" y="191"/>
                </a:cubicBezTo>
                <a:cubicBezTo>
                  <a:pt x="401" y="201"/>
                  <a:pt x="398" y="211"/>
                  <a:pt x="391" y="219"/>
                </a:cubicBezTo>
                <a:close/>
                <a:moveTo>
                  <a:pt x="301" y="190"/>
                </a:moveTo>
                <a:cubicBezTo>
                  <a:pt x="301" y="201"/>
                  <a:pt x="297" y="212"/>
                  <a:pt x="288" y="220"/>
                </a:cubicBezTo>
                <a:cubicBezTo>
                  <a:pt x="280" y="228"/>
                  <a:pt x="269" y="232"/>
                  <a:pt x="257" y="232"/>
                </a:cubicBezTo>
                <a:cubicBezTo>
                  <a:pt x="244" y="232"/>
                  <a:pt x="233" y="228"/>
                  <a:pt x="226" y="219"/>
                </a:cubicBezTo>
                <a:cubicBezTo>
                  <a:pt x="219" y="211"/>
                  <a:pt x="216" y="201"/>
                  <a:pt x="217" y="191"/>
                </a:cubicBezTo>
                <a:cubicBezTo>
                  <a:pt x="234" y="14"/>
                  <a:pt x="234" y="14"/>
                  <a:pt x="234" y="14"/>
                </a:cubicBezTo>
                <a:cubicBezTo>
                  <a:pt x="301" y="14"/>
                  <a:pt x="301" y="14"/>
                  <a:pt x="301" y="14"/>
                </a:cubicBezTo>
                <a:lnTo>
                  <a:pt x="301" y="190"/>
                </a:lnTo>
                <a:close/>
                <a:moveTo>
                  <a:pt x="117" y="192"/>
                </a:moveTo>
                <a:cubicBezTo>
                  <a:pt x="153" y="14"/>
                  <a:pt x="153" y="14"/>
                  <a:pt x="153" y="14"/>
                </a:cubicBezTo>
                <a:cubicBezTo>
                  <a:pt x="220" y="14"/>
                  <a:pt x="220" y="14"/>
                  <a:pt x="220" y="14"/>
                </a:cubicBezTo>
                <a:cubicBezTo>
                  <a:pt x="202" y="190"/>
                  <a:pt x="202" y="190"/>
                  <a:pt x="202" y="190"/>
                </a:cubicBezTo>
                <a:cubicBezTo>
                  <a:pt x="200" y="213"/>
                  <a:pt x="177" y="232"/>
                  <a:pt x="152" y="232"/>
                </a:cubicBezTo>
                <a:cubicBezTo>
                  <a:pt x="140" y="232"/>
                  <a:pt x="130" y="228"/>
                  <a:pt x="123" y="220"/>
                </a:cubicBezTo>
                <a:cubicBezTo>
                  <a:pt x="117" y="212"/>
                  <a:pt x="115" y="202"/>
                  <a:pt x="117" y="192"/>
                </a:cubicBezTo>
                <a:close/>
                <a:moveTo>
                  <a:pt x="22" y="220"/>
                </a:moveTo>
                <a:cubicBezTo>
                  <a:pt x="16" y="213"/>
                  <a:pt x="15" y="203"/>
                  <a:pt x="18" y="192"/>
                </a:cubicBezTo>
                <a:cubicBezTo>
                  <a:pt x="72" y="14"/>
                  <a:pt x="72" y="14"/>
                  <a:pt x="72" y="14"/>
                </a:cubicBezTo>
                <a:cubicBezTo>
                  <a:pt x="139" y="14"/>
                  <a:pt x="139" y="14"/>
                  <a:pt x="139" y="14"/>
                </a:cubicBezTo>
                <a:cubicBezTo>
                  <a:pt x="103" y="189"/>
                  <a:pt x="103" y="189"/>
                  <a:pt x="103" y="189"/>
                </a:cubicBezTo>
                <a:cubicBezTo>
                  <a:pt x="99" y="212"/>
                  <a:pt x="73" y="232"/>
                  <a:pt x="48" y="232"/>
                </a:cubicBezTo>
                <a:cubicBezTo>
                  <a:pt x="37" y="232"/>
                  <a:pt x="27" y="228"/>
                  <a:pt x="22" y="220"/>
                </a:cubicBezTo>
                <a:close/>
                <a:moveTo>
                  <a:pt x="503" y="495"/>
                </a:moveTo>
                <a:cubicBezTo>
                  <a:pt x="392" y="495"/>
                  <a:pt x="392" y="495"/>
                  <a:pt x="392" y="495"/>
                </a:cubicBezTo>
                <a:cubicBezTo>
                  <a:pt x="392" y="292"/>
                  <a:pt x="392" y="292"/>
                  <a:pt x="392" y="292"/>
                </a:cubicBezTo>
                <a:cubicBezTo>
                  <a:pt x="503" y="292"/>
                  <a:pt x="503" y="292"/>
                  <a:pt x="503" y="292"/>
                </a:cubicBezTo>
                <a:lnTo>
                  <a:pt x="503" y="495"/>
                </a:lnTo>
                <a:close/>
                <a:moveTo>
                  <a:pt x="575" y="495"/>
                </a:moveTo>
                <a:cubicBezTo>
                  <a:pt x="517" y="495"/>
                  <a:pt x="517" y="495"/>
                  <a:pt x="517" y="495"/>
                </a:cubicBezTo>
                <a:cubicBezTo>
                  <a:pt x="517" y="285"/>
                  <a:pt x="517" y="285"/>
                  <a:pt x="517" y="285"/>
                </a:cubicBezTo>
                <a:cubicBezTo>
                  <a:pt x="517" y="282"/>
                  <a:pt x="514" y="278"/>
                  <a:pt x="510" y="278"/>
                </a:cubicBezTo>
                <a:cubicBezTo>
                  <a:pt x="385" y="278"/>
                  <a:pt x="385" y="278"/>
                  <a:pt x="385" y="278"/>
                </a:cubicBezTo>
                <a:cubicBezTo>
                  <a:pt x="381" y="278"/>
                  <a:pt x="378" y="282"/>
                  <a:pt x="378" y="285"/>
                </a:cubicBezTo>
                <a:cubicBezTo>
                  <a:pt x="378" y="495"/>
                  <a:pt x="378" y="495"/>
                  <a:pt x="378" y="495"/>
                </a:cubicBezTo>
                <a:cubicBezTo>
                  <a:pt x="41" y="495"/>
                  <a:pt x="41" y="495"/>
                  <a:pt x="41" y="495"/>
                </a:cubicBezTo>
                <a:cubicBezTo>
                  <a:pt x="41" y="246"/>
                  <a:pt x="41" y="246"/>
                  <a:pt x="41" y="246"/>
                </a:cubicBezTo>
                <a:cubicBezTo>
                  <a:pt x="43" y="246"/>
                  <a:pt x="46" y="246"/>
                  <a:pt x="48" y="246"/>
                </a:cubicBezTo>
                <a:cubicBezTo>
                  <a:pt x="71" y="246"/>
                  <a:pt x="92" y="234"/>
                  <a:pt x="106" y="217"/>
                </a:cubicBezTo>
                <a:cubicBezTo>
                  <a:pt x="107" y="221"/>
                  <a:pt x="110" y="225"/>
                  <a:pt x="113" y="229"/>
                </a:cubicBezTo>
                <a:cubicBezTo>
                  <a:pt x="122" y="240"/>
                  <a:pt x="136" y="246"/>
                  <a:pt x="152" y="246"/>
                </a:cubicBezTo>
                <a:cubicBezTo>
                  <a:pt x="175" y="246"/>
                  <a:pt x="196" y="234"/>
                  <a:pt x="207" y="216"/>
                </a:cubicBezTo>
                <a:cubicBezTo>
                  <a:pt x="209" y="221"/>
                  <a:pt x="212" y="225"/>
                  <a:pt x="215" y="229"/>
                </a:cubicBezTo>
                <a:cubicBezTo>
                  <a:pt x="226" y="240"/>
                  <a:pt x="241" y="246"/>
                  <a:pt x="257" y="246"/>
                </a:cubicBezTo>
                <a:cubicBezTo>
                  <a:pt x="272" y="246"/>
                  <a:pt x="287" y="240"/>
                  <a:pt x="298" y="230"/>
                </a:cubicBezTo>
                <a:cubicBezTo>
                  <a:pt x="302" y="226"/>
                  <a:pt x="306" y="221"/>
                  <a:pt x="308" y="217"/>
                </a:cubicBezTo>
                <a:cubicBezTo>
                  <a:pt x="318" y="234"/>
                  <a:pt x="338" y="246"/>
                  <a:pt x="360" y="246"/>
                </a:cubicBezTo>
                <a:cubicBezTo>
                  <a:pt x="376" y="246"/>
                  <a:pt x="391" y="240"/>
                  <a:pt x="401" y="229"/>
                </a:cubicBezTo>
                <a:cubicBezTo>
                  <a:pt x="405" y="225"/>
                  <a:pt x="407" y="221"/>
                  <a:pt x="410" y="217"/>
                </a:cubicBezTo>
                <a:cubicBezTo>
                  <a:pt x="421" y="234"/>
                  <a:pt x="442" y="246"/>
                  <a:pt x="464" y="246"/>
                </a:cubicBezTo>
                <a:cubicBezTo>
                  <a:pt x="480" y="246"/>
                  <a:pt x="495" y="240"/>
                  <a:pt x="504" y="229"/>
                </a:cubicBezTo>
                <a:cubicBezTo>
                  <a:pt x="507" y="225"/>
                  <a:pt x="509" y="221"/>
                  <a:pt x="511" y="217"/>
                </a:cubicBezTo>
                <a:cubicBezTo>
                  <a:pt x="524" y="234"/>
                  <a:pt x="546" y="246"/>
                  <a:pt x="568" y="246"/>
                </a:cubicBezTo>
                <a:cubicBezTo>
                  <a:pt x="570" y="246"/>
                  <a:pt x="573" y="246"/>
                  <a:pt x="575" y="246"/>
                </a:cubicBezTo>
                <a:lnTo>
                  <a:pt x="575" y="495"/>
                </a:lnTo>
                <a:close/>
                <a:moveTo>
                  <a:pt x="595" y="220"/>
                </a:moveTo>
                <a:cubicBezTo>
                  <a:pt x="589" y="228"/>
                  <a:pt x="579" y="232"/>
                  <a:pt x="568" y="232"/>
                </a:cubicBezTo>
                <a:cubicBezTo>
                  <a:pt x="543" y="232"/>
                  <a:pt x="518" y="212"/>
                  <a:pt x="513" y="189"/>
                </a:cubicBezTo>
                <a:cubicBezTo>
                  <a:pt x="477" y="14"/>
                  <a:pt x="477" y="14"/>
                  <a:pt x="477" y="14"/>
                </a:cubicBezTo>
                <a:cubicBezTo>
                  <a:pt x="544" y="14"/>
                  <a:pt x="544" y="14"/>
                  <a:pt x="544" y="14"/>
                </a:cubicBezTo>
                <a:cubicBezTo>
                  <a:pt x="598" y="192"/>
                  <a:pt x="598" y="192"/>
                  <a:pt x="598" y="192"/>
                </a:cubicBezTo>
                <a:cubicBezTo>
                  <a:pt x="601" y="203"/>
                  <a:pt x="600" y="213"/>
                  <a:pt x="595" y="220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grpSp>
        <p:nvGrpSpPr>
          <p:cNvPr id="4" name="Group 9253"/>
          <p:cNvGrpSpPr/>
          <p:nvPr/>
        </p:nvGrpSpPr>
        <p:grpSpPr>
          <a:xfrm>
            <a:off x="1583500" y="1700808"/>
            <a:ext cx="1344149" cy="1080120"/>
            <a:chOff x="4556125" y="2476500"/>
            <a:chExt cx="949325" cy="949325"/>
          </a:xfrm>
          <a:solidFill>
            <a:srgbClr val="0070C0"/>
          </a:solidFill>
        </p:grpSpPr>
        <p:sp>
          <p:nvSpPr>
            <p:cNvPr id="22" name="Oval 8"/>
            <p:cNvSpPr>
              <a:spLocks noChangeArrowheads="1"/>
            </p:cNvSpPr>
            <p:nvPr/>
          </p:nvSpPr>
          <p:spPr bwMode="auto">
            <a:xfrm>
              <a:off x="4556125" y="2476500"/>
              <a:ext cx="949325" cy="949325"/>
            </a:xfrm>
            <a:prstGeom prst="ellipse">
              <a:avLst/>
            </a:prstGeom>
            <a:ln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  <p:sp>
          <p:nvSpPr>
            <p:cNvPr id="23" name="Freeform 21"/>
            <p:cNvSpPr>
              <a:spLocks noEditPoints="1"/>
            </p:cNvSpPr>
            <p:nvPr/>
          </p:nvSpPr>
          <p:spPr bwMode="auto">
            <a:xfrm>
              <a:off x="4768850" y="2697163"/>
              <a:ext cx="523875" cy="508000"/>
            </a:xfrm>
            <a:custGeom>
              <a:avLst/>
              <a:gdLst>
                <a:gd name="T0" fmla="*/ 537 w 587"/>
                <a:gd name="T1" fmla="*/ 74 h 569"/>
                <a:gd name="T2" fmla="*/ 530 w 587"/>
                <a:gd name="T3" fmla="*/ 0 h 569"/>
                <a:gd name="T4" fmla="*/ 293 w 587"/>
                <a:gd name="T5" fmla="*/ 71 h 569"/>
                <a:gd name="T6" fmla="*/ 56 w 587"/>
                <a:gd name="T7" fmla="*/ 0 h 569"/>
                <a:gd name="T8" fmla="*/ 49 w 587"/>
                <a:gd name="T9" fmla="*/ 74 h 569"/>
                <a:gd name="T10" fmla="*/ 0 w 587"/>
                <a:gd name="T11" fmla="*/ 102 h 569"/>
                <a:gd name="T12" fmla="*/ 28 w 587"/>
                <a:gd name="T13" fmla="*/ 537 h 569"/>
                <a:gd name="T14" fmla="*/ 293 w 587"/>
                <a:gd name="T15" fmla="*/ 569 h 569"/>
                <a:gd name="T16" fmla="*/ 558 w 587"/>
                <a:gd name="T17" fmla="*/ 537 h 569"/>
                <a:gd name="T18" fmla="*/ 587 w 587"/>
                <a:gd name="T19" fmla="*/ 102 h 569"/>
                <a:gd name="T20" fmla="*/ 523 w 587"/>
                <a:gd name="T21" fmla="*/ 14 h 569"/>
                <a:gd name="T22" fmla="*/ 516 w 587"/>
                <a:gd name="T23" fmla="*/ 439 h 569"/>
                <a:gd name="T24" fmla="*/ 300 w 587"/>
                <a:gd name="T25" fmla="*/ 83 h 569"/>
                <a:gd name="T26" fmla="*/ 523 w 587"/>
                <a:gd name="T27" fmla="*/ 14 h 569"/>
                <a:gd name="T28" fmla="*/ 71 w 587"/>
                <a:gd name="T29" fmla="*/ 14 h 569"/>
                <a:gd name="T30" fmla="*/ 286 w 587"/>
                <a:gd name="T31" fmla="*/ 479 h 569"/>
                <a:gd name="T32" fmla="*/ 63 w 587"/>
                <a:gd name="T33" fmla="*/ 439 h 569"/>
                <a:gd name="T34" fmla="*/ 573 w 587"/>
                <a:gd name="T35" fmla="*/ 508 h 569"/>
                <a:gd name="T36" fmla="*/ 353 w 587"/>
                <a:gd name="T37" fmla="*/ 523 h 569"/>
                <a:gd name="T38" fmla="*/ 293 w 587"/>
                <a:gd name="T39" fmla="*/ 555 h 569"/>
                <a:gd name="T40" fmla="*/ 234 w 587"/>
                <a:gd name="T41" fmla="*/ 523 h 569"/>
                <a:gd name="T42" fmla="*/ 14 w 587"/>
                <a:gd name="T43" fmla="*/ 508 h 569"/>
                <a:gd name="T44" fmla="*/ 28 w 587"/>
                <a:gd name="T45" fmla="*/ 88 h 569"/>
                <a:gd name="T46" fmla="*/ 49 w 587"/>
                <a:gd name="T47" fmla="*/ 446 h 569"/>
                <a:gd name="T48" fmla="*/ 71 w 587"/>
                <a:gd name="T49" fmla="*/ 453 h 569"/>
                <a:gd name="T50" fmla="*/ 289 w 587"/>
                <a:gd name="T51" fmla="*/ 498 h 569"/>
                <a:gd name="T52" fmla="*/ 291 w 587"/>
                <a:gd name="T53" fmla="*/ 498 h 569"/>
                <a:gd name="T54" fmla="*/ 293 w 587"/>
                <a:gd name="T55" fmla="*/ 499 h 569"/>
                <a:gd name="T56" fmla="*/ 296 w 587"/>
                <a:gd name="T57" fmla="*/ 498 h 569"/>
                <a:gd name="T58" fmla="*/ 297 w 587"/>
                <a:gd name="T59" fmla="*/ 498 h 569"/>
                <a:gd name="T60" fmla="*/ 516 w 587"/>
                <a:gd name="T61" fmla="*/ 453 h 569"/>
                <a:gd name="T62" fmla="*/ 537 w 587"/>
                <a:gd name="T63" fmla="*/ 446 h 569"/>
                <a:gd name="T64" fmla="*/ 558 w 587"/>
                <a:gd name="T65" fmla="*/ 88 h 569"/>
                <a:gd name="T66" fmla="*/ 573 w 587"/>
                <a:gd name="T67" fmla="*/ 508 h 5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587" h="569">
                  <a:moveTo>
                    <a:pt x="558" y="74"/>
                  </a:moveTo>
                  <a:cubicBezTo>
                    <a:pt x="537" y="74"/>
                    <a:pt x="537" y="74"/>
                    <a:pt x="537" y="74"/>
                  </a:cubicBezTo>
                  <a:cubicBezTo>
                    <a:pt x="537" y="7"/>
                    <a:pt x="537" y="7"/>
                    <a:pt x="537" y="7"/>
                  </a:cubicBezTo>
                  <a:cubicBezTo>
                    <a:pt x="537" y="3"/>
                    <a:pt x="534" y="0"/>
                    <a:pt x="530" y="0"/>
                  </a:cubicBezTo>
                  <a:cubicBezTo>
                    <a:pt x="516" y="0"/>
                    <a:pt x="516" y="0"/>
                    <a:pt x="516" y="0"/>
                  </a:cubicBezTo>
                  <a:cubicBezTo>
                    <a:pt x="462" y="0"/>
                    <a:pt x="364" y="0"/>
                    <a:pt x="293" y="71"/>
                  </a:cubicBezTo>
                  <a:cubicBezTo>
                    <a:pt x="222" y="0"/>
                    <a:pt x="124" y="0"/>
                    <a:pt x="71" y="0"/>
                  </a:cubicBezTo>
                  <a:cubicBezTo>
                    <a:pt x="56" y="0"/>
                    <a:pt x="56" y="0"/>
                    <a:pt x="56" y="0"/>
                  </a:cubicBezTo>
                  <a:cubicBezTo>
                    <a:pt x="52" y="0"/>
                    <a:pt x="49" y="3"/>
                    <a:pt x="49" y="7"/>
                  </a:cubicBezTo>
                  <a:cubicBezTo>
                    <a:pt x="49" y="74"/>
                    <a:pt x="49" y="74"/>
                    <a:pt x="49" y="74"/>
                  </a:cubicBezTo>
                  <a:cubicBezTo>
                    <a:pt x="28" y="74"/>
                    <a:pt x="28" y="74"/>
                    <a:pt x="28" y="74"/>
                  </a:cubicBezTo>
                  <a:cubicBezTo>
                    <a:pt x="12" y="74"/>
                    <a:pt x="0" y="86"/>
                    <a:pt x="0" y="102"/>
                  </a:cubicBezTo>
                  <a:cubicBezTo>
                    <a:pt x="0" y="508"/>
                    <a:pt x="0" y="508"/>
                    <a:pt x="0" y="508"/>
                  </a:cubicBezTo>
                  <a:cubicBezTo>
                    <a:pt x="0" y="524"/>
                    <a:pt x="12" y="537"/>
                    <a:pt x="28" y="537"/>
                  </a:cubicBezTo>
                  <a:cubicBezTo>
                    <a:pt x="230" y="537"/>
                    <a:pt x="230" y="537"/>
                    <a:pt x="230" y="537"/>
                  </a:cubicBezTo>
                  <a:cubicBezTo>
                    <a:pt x="242" y="556"/>
                    <a:pt x="267" y="569"/>
                    <a:pt x="293" y="569"/>
                  </a:cubicBezTo>
                  <a:cubicBezTo>
                    <a:pt x="320" y="569"/>
                    <a:pt x="344" y="556"/>
                    <a:pt x="357" y="537"/>
                  </a:cubicBezTo>
                  <a:cubicBezTo>
                    <a:pt x="558" y="537"/>
                    <a:pt x="558" y="537"/>
                    <a:pt x="558" y="537"/>
                  </a:cubicBezTo>
                  <a:cubicBezTo>
                    <a:pt x="574" y="537"/>
                    <a:pt x="587" y="524"/>
                    <a:pt x="587" y="508"/>
                  </a:cubicBezTo>
                  <a:cubicBezTo>
                    <a:pt x="587" y="102"/>
                    <a:pt x="587" y="102"/>
                    <a:pt x="587" y="102"/>
                  </a:cubicBezTo>
                  <a:cubicBezTo>
                    <a:pt x="587" y="86"/>
                    <a:pt x="574" y="74"/>
                    <a:pt x="558" y="74"/>
                  </a:cubicBezTo>
                  <a:close/>
                  <a:moveTo>
                    <a:pt x="523" y="14"/>
                  </a:moveTo>
                  <a:cubicBezTo>
                    <a:pt x="523" y="439"/>
                    <a:pt x="523" y="439"/>
                    <a:pt x="523" y="439"/>
                  </a:cubicBezTo>
                  <a:cubicBezTo>
                    <a:pt x="516" y="439"/>
                    <a:pt x="516" y="439"/>
                    <a:pt x="516" y="439"/>
                  </a:cubicBezTo>
                  <a:cubicBezTo>
                    <a:pt x="464" y="439"/>
                    <a:pt x="370" y="439"/>
                    <a:pt x="300" y="479"/>
                  </a:cubicBezTo>
                  <a:cubicBezTo>
                    <a:pt x="300" y="83"/>
                    <a:pt x="300" y="83"/>
                    <a:pt x="300" y="83"/>
                  </a:cubicBezTo>
                  <a:cubicBezTo>
                    <a:pt x="367" y="14"/>
                    <a:pt x="463" y="14"/>
                    <a:pt x="516" y="14"/>
                  </a:cubicBezTo>
                  <a:lnTo>
                    <a:pt x="523" y="14"/>
                  </a:lnTo>
                  <a:close/>
                  <a:moveTo>
                    <a:pt x="63" y="14"/>
                  </a:moveTo>
                  <a:cubicBezTo>
                    <a:pt x="71" y="14"/>
                    <a:pt x="71" y="14"/>
                    <a:pt x="71" y="14"/>
                  </a:cubicBezTo>
                  <a:cubicBezTo>
                    <a:pt x="123" y="14"/>
                    <a:pt x="219" y="14"/>
                    <a:pt x="286" y="83"/>
                  </a:cubicBezTo>
                  <a:cubicBezTo>
                    <a:pt x="286" y="479"/>
                    <a:pt x="286" y="479"/>
                    <a:pt x="286" y="479"/>
                  </a:cubicBezTo>
                  <a:cubicBezTo>
                    <a:pt x="216" y="439"/>
                    <a:pt x="122" y="439"/>
                    <a:pt x="71" y="439"/>
                  </a:cubicBezTo>
                  <a:cubicBezTo>
                    <a:pt x="63" y="439"/>
                    <a:pt x="63" y="439"/>
                    <a:pt x="63" y="439"/>
                  </a:cubicBezTo>
                  <a:lnTo>
                    <a:pt x="63" y="14"/>
                  </a:lnTo>
                  <a:close/>
                  <a:moveTo>
                    <a:pt x="573" y="508"/>
                  </a:moveTo>
                  <a:cubicBezTo>
                    <a:pt x="573" y="516"/>
                    <a:pt x="566" y="523"/>
                    <a:pt x="558" y="523"/>
                  </a:cubicBezTo>
                  <a:cubicBezTo>
                    <a:pt x="353" y="523"/>
                    <a:pt x="353" y="523"/>
                    <a:pt x="353" y="523"/>
                  </a:cubicBezTo>
                  <a:cubicBezTo>
                    <a:pt x="350" y="523"/>
                    <a:pt x="348" y="524"/>
                    <a:pt x="346" y="526"/>
                  </a:cubicBezTo>
                  <a:cubicBezTo>
                    <a:pt x="337" y="544"/>
                    <a:pt x="316" y="555"/>
                    <a:pt x="293" y="555"/>
                  </a:cubicBezTo>
                  <a:cubicBezTo>
                    <a:pt x="270" y="555"/>
                    <a:pt x="249" y="544"/>
                    <a:pt x="240" y="526"/>
                  </a:cubicBezTo>
                  <a:cubicBezTo>
                    <a:pt x="239" y="524"/>
                    <a:pt x="236" y="523"/>
                    <a:pt x="234" y="523"/>
                  </a:cubicBezTo>
                  <a:cubicBezTo>
                    <a:pt x="28" y="523"/>
                    <a:pt x="28" y="523"/>
                    <a:pt x="28" y="523"/>
                  </a:cubicBezTo>
                  <a:cubicBezTo>
                    <a:pt x="20" y="523"/>
                    <a:pt x="14" y="516"/>
                    <a:pt x="14" y="508"/>
                  </a:cubicBezTo>
                  <a:cubicBezTo>
                    <a:pt x="14" y="102"/>
                    <a:pt x="14" y="102"/>
                    <a:pt x="14" y="102"/>
                  </a:cubicBezTo>
                  <a:cubicBezTo>
                    <a:pt x="14" y="94"/>
                    <a:pt x="20" y="88"/>
                    <a:pt x="28" y="88"/>
                  </a:cubicBezTo>
                  <a:cubicBezTo>
                    <a:pt x="49" y="88"/>
                    <a:pt x="49" y="88"/>
                    <a:pt x="49" y="88"/>
                  </a:cubicBezTo>
                  <a:cubicBezTo>
                    <a:pt x="49" y="446"/>
                    <a:pt x="49" y="446"/>
                    <a:pt x="49" y="446"/>
                  </a:cubicBezTo>
                  <a:cubicBezTo>
                    <a:pt x="49" y="450"/>
                    <a:pt x="52" y="453"/>
                    <a:pt x="56" y="453"/>
                  </a:cubicBezTo>
                  <a:cubicBezTo>
                    <a:pt x="71" y="453"/>
                    <a:pt x="71" y="453"/>
                    <a:pt x="71" y="453"/>
                  </a:cubicBezTo>
                  <a:cubicBezTo>
                    <a:pt x="123" y="453"/>
                    <a:pt x="222" y="453"/>
                    <a:pt x="289" y="498"/>
                  </a:cubicBezTo>
                  <a:cubicBezTo>
                    <a:pt x="289" y="498"/>
                    <a:pt x="289" y="498"/>
                    <a:pt x="289" y="498"/>
                  </a:cubicBezTo>
                  <a:cubicBezTo>
                    <a:pt x="290" y="498"/>
                    <a:pt x="290" y="498"/>
                    <a:pt x="290" y="498"/>
                  </a:cubicBezTo>
                  <a:cubicBezTo>
                    <a:pt x="290" y="498"/>
                    <a:pt x="290" y="498"/>
                    <a:pt x="291" y="498"/>
                  </a:cubicBezTo>
                  <a:cubicBezTo>
                    <a:pt x="291" y="498"/>
                    <a:pt x="291" y="499"/>
                    <a:pt x="291" y="499"/>
                  </a:cubicBezTo>
                  <a:cubicBezTo>
                    <a:pt x="292" y="499"/>
                    <a:pt x="292" y="499"/>
                    <a:pt x="293" y="499"/>
                  </a:cubicBezTo>
                  <a:cubicBezTo>
                    <a:pt x="294" y="499"/>
                    <a:pt x="294" y="499"/>
                    <a:pt x="295" y="499"/>
                  </a:cubicBezTo>
                  <a:cubicBezTo>
                    <a:pt x="295" y="499"/>
                    <a:pt x="295" y="498"/>
                    <a:pt x="296" y="498"/>
                  </a:cubicBezTo>
                  <a:cubicBezTo>
                    <a:pt x="296" y="498"/>
                    <a:pt x="296" y="498"/>
                    <a:pt x="296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297" y="498"/>
                    <a:pt x="297" y="498"/>
                    <a:pt x="297" y="498"/>
                  </a:cubicBezTo>
                  <a:cubicBezTo>
                    <a:pt x="364" y="453"/>
                    <a:pt x="463" y="453"/>
                    <a:pt x="516" y="453"/>
                  </a:cubicBezTo>
                  <a:cubicBezTo>
                    <a:pt x="530" y="453"/>
                    <a:pt x="530" y="453"/>
                    <a:pt x="530" y="453"/>
                  </a:cubicBezTo>
                  <a:cubicBezTo>
                    <a:pt x="534" y="453"/>
                    <a:pt x="537" y="450"/>
                    <a:pt x="537" y="446"/>
                  </a:cubicBezTo>
                  <a:cubicBezTo>
                    <a:pt x="537" y="88"/>
                    <a:pt x="537" y="88"/>
                    <a:pt x="537" y="88"/>
                  </a:cubicBezTo>
                  <a:cubicBezTo>
                    <a:pt x="558" y="88"/>
                    <a:pt x="558" y="88"/>
                    <a:pt x="558" y="88"/>
                  </a:cubicBezTo>
                  <a:cubicBezTo>
                    <a:pt x="566" y="88"/>
                    <a:pt x="573" y="94"/>
                    <a:pt x="573" y="102"/>
                  </a:cubicBezTo>
                  <a:lnTo>
                    <a:pt x="573" y="508"/>
                  </a:lnTo>
                  <a:close/>
                </a:path>
              </a:pathLst>
            </a:custGeom>
            <a:grpFill/>
            <a:ln>
              <a:solidFill>
                <a:schemeClr val="tx1"/>
              </a:solidFill>
            </a:ln>
          </p:spPr>
          <p:txBody>
            <a:bodyPr vert="horz" wrap="square" lIns="43196" tIns="21598" rIns="43196" bIns="21598" numCol="1" anchor="t" anchorCtr="0" compatLnSpc="1">
              <a:prstTxWarp prst="textNoShape">
                <a:avLst/>
              </a:prstTxWarp>
            </a:bodyPr>
            <a:lstStyle/>
            <a:p>
              <a:pPr defTabSz="575936"/>
              <a:endParaRPr lang="en-US">
                <a:solidFill>
                  <a:srgbClr val="FFFFFF"/>
                </a:solidFill>
                <a:latin typeface="Open Sans Light"/>
              </a:endParaRPr>
            </a:p>
          </p:txBody>
        </p:sp>
      </p:grpSp>
      <p:sp>
        <p:nvSpPr>
          <p:cNvPr id="26" name="Freeform 42"/>
          <p:cNvSpPr>
            <a:spLocks noEditPoints="1"/>
          </p:cNvSpPr>
          <p:nvPr/>
        </p:nvSpPr>
        <p:spPr bwMode="auto">
          <a:xfrm>
            <a:off x="9552384" y="1844824"/>
            <a:ext cx="1056117" cy="792088"/>
          </a:xfrm>
          <a:custGeom>
            <a:avLst/>
            <a:gdLst>
              <a:gd name="T0" fmla="*/ 122 w 419"/>
              <a:gd name="T1" fmla="*/ 141 h 491"/>
              <a:gd name="T2" fmla="*/ 156 w 419"/>
              <a:gd name="T3" fmla="*/ 239 h 491"/>
              <a:gd name="T4" fmla="*/ 169 w 419"/>
              <a:gd name="T5" fmla="*/ 276 h 491"/>
              <a:gd name="T6" fmla="*/ 194 w 419"/>
              <a:gd name="T7" fmla="*/ 293 h 491"/>
              <a:gd name="T8" fmla="*/ 220 w 419"/>
              <a:gd name="T9" fmla="*/ 276 h 491"/>
              <a:gd name="T10" fmla="*/ 233 w 419"/>
              <a:gd name="T11" fmla="*/ 239 h 491"/>
              <a:gd name="T12" fmla="*/ 266 w 419"/>
              <a:gd name="T13" fmla="*/ 141 h 491"/>
              <a:gd name="T14" fmla="*/ 194 w 419"/>
              <a:gd name="T15" fmla="*/ 283 h 491"/>
              <a:gd name="T16" fmla="*/ 207 w 419"/>
              <a:gd name="T17" fmla="*/ 276 h 491"/>
              <a:gd name="T18" fmla="*/ 223 w 419"/>
              <a:gd name="T19" fmla="*/ 263 h 491"/>
              <a:gd name="T20" fmla="*/ 169 w 419"/>
              <a:gd name="T21" fmla="*/ 266 h 491"/>
              <a:gd name="T22" fmla="*/ 165 w 419"/>
              <a:gd name="T23" fmla="*/ 244 h 491"/>
              <a:gd name="T24" fmla="*/ 223 w 419"/>
              <a:gd name="T25" fmla="*/ 263 h 491"/>
              <a:gd name="T26" fmla="*/ 223 w 419"/>
              <a:gd name="T27" fmla="*/ 235 h 491"/>
              <a:gd name="T28" fmla="*/ 199 w 419"/>
              <a:gd name="T29" fmla="*/ 168 h 491"/>
              <a:gd name="T30" fmla="*/ 221 w 419"/>
              <a:gd name="T31" fmla="*/ 134 h 491"/>
              <a:gd name="T32" fmla="*/ 194 w 419"/>
              <a:gd name="T33" fmla="*/ 159 h 491"/>
              <a:gd name="T34" fmla="*/ 168 w 419"/>
              <a:gd name="T35" fmla="*/ 134 h 491"/>
              <a:gd name="T36" fmla="*/ 190 w 419"/>
              <a:gd name="T37" fmla="*/ 168 h 491"/>
              <a:gd name="T38" fmla="*/ 165 w 419"/>
              <a:gd name="T39" fmla="*/ 235 h 491"/>
              <a:gd name="T40" fmla="*/ 132 w 419"/>
              <a:gd name="T41" fmla="*/ 141 h 491"/>
              <a:gd name="T42" fmla="*/ 257 w 419"/>
              <a:gd name="T43" fmla="*/ 141 h 491"/>
              <a:gd name="T44" fmla="*/ 407 w 419"/>
              <a:gd name="T45" fmla="*/ 250 h 491"/>
              <a:gd name="T46" fmla="*/ 374 w 419"/>
              <a:gd name="T47" fmla="*/ 183 h 491"/>
              <a:gd name="T48" fmla="*/ 374 w 419"/>
              <a:gd name="T49" fmla="*/ 118 h 491"/>
              <a:gd name="T50" fmla="*/ 193 w 419"/>
              <a:gd name="T51" fmla="*/ 0 h 491"/>
              <a:gd name="T52" fmla="*/ 61 w 419"/>
              <a:gd name="T53" fmla="*/ 288 h 491"/>
              <a:gd name="T54" fmla="*/ 72 w 419"/>
              <a:gd name="T55" fmla="*/ 454 h 491"/>
              <a:gd name="T56" fmla="*/ 197 w 419"/>
              <a:gd name="T57" fmla="*/ 491 h 491"/>
              <a:gd name="T58" fmla="*/ 259 w 419"/>
              <a:gd name="T59" fmla="*/ 480 h 491"/>
              <a:gd name="T60" fmla="*/ 345 w 419"/>
              <a:gd name="T61" fmla="*/ 413 h 491"/>
              <a:gd name="T62" fmla="*/ 378 w 419"/>
              <a:gd name="T63" fmla="*/ 391 h 491"/>
              <a:gd name="T64" fmla="*/ 378 w 419"/>
              <a:gd name="T65" fmla="*/ 360 h 491"/>
              <a:gd name="T66" fmla="*/ 388 w 419"/>
              <a:gd name="T67" fmla="*/ 339 h 491"/>
              <a:gd name="T68" fmla="*/ 394 w 419"/>
              <a:gd name="T69" fmla="*/ 319 h 491"/>
              <a:gd name="T70" fmla="*/ 390 w 419"/>
              <a:gd name="T71" fmla="*/ 304 h 491"/>
              <a:gd name="T72" fmla="*/ 409 w 419"/>
              <a:gd name="T73" fmla="*/ 289 h 491"/>
              <a:gd name="T74" fmla="*/ 407 w 419"/>
              <a:gd name="T75" fmla="*/ 250 h 491"/>
              <a:gd name="T76" fmla="*/ 385 w 419"/>
              <a:gd name="T77" fmla="*/ 286 h 491"/>
              <a:gd name="T78" fmla="*/ 380 w 419"/>
              <a:gd name="T79" fmla="*/ 307 h 491"/>
              <a:gd name="T80" fmla="*/ 385 w 419"/>
              <a:gd name="T81" fmla="*/ 317 h 491"/>
              <a:gd name="T82" fmla="*/ 376 w 419"/>
              <a:gd name="T83" fmla="*/ 331 h 491"/>
              <a:gd name="T84" fmla="*/ 375 w 419"/>
              <a:gd name="T85" fmla="*/ 344 h 491"/>
              <a:gd name="T86" fmla="*/ 369 w 419"/>
              <a:gd name="T87" fmla="*/ 365 h 491"/>
              <a:gd name="T88" fmla="*/ 347 w 419"/>
              <a:gd name="T89" fmla="*/ 404 h 491"/>
              <a:gd name="T90" fmla="*/ 261 w 419"/>
              <a:gd name="T91" fmla="*/ 386 h 491"/>
              <a:gd name="T92" fmla="*/ 250 w 419"/>
              <a:gd name="T93" fmla="*/ 476 h 491"/>
              <a:gd name="T94" fmla="*/ 89 w 419"/>
              <a:gd name="T95" fmla="*/ 307 h 491"/>
              <a:gd name="T96" fmla="*/ 9 w 419"/>
              <a:gd name="T97" fmla="*/ 167 h 491"/>
              <a:gd name="T98" fmla="*/ 193 w 419"/>
              <a:gd name="T99" fmla="*/ 9 h 491"/>
              <a:gd name="T100" fmla="*/ 365 w 419"/>
              <a:gd name="T101" fmla="*/ 120 h 491"/>
              <a:gd name="T102" fmla="*/ 365 w 419"/>
              <a:gd name="T103" fmla="*/ 180 h 491"/>
              <a:gd name="T104" fmla="*/ 399 w 419"/>
              <a:gd name="T105" fmla="*/ 255 h 491"/>
              <a:gd name="T106" fmla="*/ 405 w 419"/>
              <a:gd name="T107" fmla="*/ 281 h 491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</a:cxnLst>
            <a:rect l="0" t="0" r="r" b="b"/>
            <a:pathLst>
              <a:path w="419" h="491">
                <a:moveTo>
                  <a:pt x="194" y="69"/>
                </a:moveTo>
                <a:cubicBezTo>
                  <a:pt x="155" y="69"/>
                  <a:pt x="122" y="101"/>
                  <a:pt x="122" y="141"/>
                </a:cubicBezTo>
                <a:cubicBezTo>
                  <a:pt x="122" y="161"/>
                  <a:pt x="130" y="180"/>
                  <a:pt x="144" y="195"/>
                </a:cubicBezTo>
                <a:cubicBezTo>
                  <a:pt x="148" y="199"/>
                  <a:pt x="156" y="210"/>
                  <a:pt x="156" y="239"/>
                </a:cubicBezTo>
                <a:cubicBezTo>
                  <a:pt x="156" y="263"/>
                  <a:pt x="156" y="263"/>
                  <a:pt x="156" y="263"/>
                </a:cubicBezTo>
                <a:cubicBezTo>
                  <a:pt x="156" y="270"/>
                  <a:pt x="162" y="276"/>
                  <a:pt x="169" y="276"/>
                </a:cubicBezTo>
                <a:cubicBezTo>
                  <a:pt x="172" y="276"/>
                  <a:pt x="172" y="276"/>
                  <a:pt x="172" y="276"/>
                </a:cubicBezTo>
                <a:cubicBezTo>
                  <a:pt x="174" y="285"/>
                  <a:pt x="183" y="293"/>
                  <a:pt x="194" y="293"/>
                </a:cubicBezTo>
                <a:cubicBezTo>
                  <a:pt x="205" y="293"/>
                  <a:pt x="214" y="285"/>
                  <a:pt x="217" y="276"/>
                </a:cubicBezTo>
                <a:cubicBezTo>
                  <a:pt x="220" y="276"/>
                  <a:pt x="220" y="276"/>
                  <a:pt x="220" y="276"/>
                </a:cubicBezTo>
                <a:cubicBezTo>
                  <a:pt x="227" y="276"/>
                  <a:pt x="233" y="270"/>
                  <a:pt x="233" y="263"/>
                </a:cubicBezTo>
                <a:cubicBezTo>
                  <a:pt x="233" y="239"/>
                  <a:pt x="233" y="239"/>
                  <a:pt x="233" y="239"/>
                </a:cubicBezTo>
                <a:cubicBezTo>
                  <a:pt x="233" y="210"/>
                  <a:pt x="241" y="199"/>
                  <a:pt x="244" y="195"/>
                </a:cubicBezTo>
                <a:cubicBezTo>
                  <a:pt x="258" y="180"/>
                  <a:pt x="266" y="161"/>
                  <a:pt x="266" y="141"/>
                </a:cubicBezTo>
                <a:cubicBezTo>
                  <a:pt x="266" y="101"/>
                  <a:pt x="234" y="69"/>
                  <a:pt x="194" y="69"/>
                </a:cubicBezTo>
                <a:close/>
                <a:moveTo>
                  <a:pt x="194" y="283"/>
                </a:moveTo>
                <a:cubicBezTo>
                  <a:pt x="189" y="283"/>
                  <a:pt x="184" y="280"/>
                  <a:pt x="182" y="276"/>
                </a:cubicBezTo>
                <a:cubicBezTo>
                  <a:pt x="207" y="276"/>
                  <a:pt x="207" y="276"/>
                  <a:pt x="207" y="276"/>
                </a:cubicBezTo>
                <a:cubicBezTo>
                  <a:pt x="205" y="280"/>
                  <a:pt x="200" y="283"/>
                  <a:pt x="194" y="283"/>
                </a:cubicBezTo>
                <a:close/>
                <a:moveTo>
                  <a:pt x="223" y="263"/>
                </a:moveTo>
                <a:cubicBezTo>
                  <a:pt x="223" y="265"/>
                  <a:pt x="222" y="266"/>
                  <a:pt x="220" y="266"/>
                </a:cubicBezTo>
                <a:cubicBezTo>
                  <a:pt x="169" y="266"/>
                  <a:pt x="169" y="266"/>
                  <a:pt x="169" y="266"/>
                </a:cubicBezTo>
                <a:cubicBezTo>
                  <a:pt x="167" y="266"/>
                  <a:pt x="165" y="265"/>
                  <a:pt x="165" y="263"/>
                </a:cubicBezTo>
                <a:cubicBezTo>
                  <a:pt x="165" y="244"/>
                  <a:pt x="165" y="244"/>
                  <a:pt x="165" y="244"/>
                </a:cubicBezTo>
                <a:cubicBezTo>
                  <a:pt x="223" y="244"/>
                  <a:pt x="223" y="244"/>
                  <a:pt x="223" y="244"/>
                </a:cubicBezTo>
                <a:lnTo>
                  <a:pt x="223" y="263"/>
                </a:lnTo>
                <a:close/>
                <a:moveTo>
                  <a:pt x="237" y="188"/>
                </a:moveTo>
                <a:cubicBezTo>
                  <a:pt x="232" y="194"/>
                  <a:pt x="224" y="207"/>
                  <a:pt x="223" y="235"/>
                </a:cubicBezTo>
                <a:cubicBezTo>
                  <a:pt x="199" y="235"/>
                  <a:pt x="199" y="235"/>
                  <a:pt x="199" y="235"/>
                </a:cubicBezTo>
                <a:cubicBezTo>
                  <a:pt x="199" y="168"/>
                  <a:pt x="199" y="168"/>
                  <a:pt x="199" y="168"/>
                </a:cubicBezTo>
                <a:cubicBezTo>
                  <a:pt x="218" y="165"/>
                  <a:pt x="224" y="141"/>
                  <a:pt x="224" y="140"/>
                </a:cubicBezTo>
                <a:cubicBezTo>
                  <a:pt x="225" y="137"/>
                  <a:pt x="223" y="135"/>
                  <a:pt x="221" y="134"/>
                </a:cubicBezTo>
                <a:cubicBezTo>
                  <a:pt x="218" y="133"/>
                  <a:pt x="216" y="135"/>
                  <a:pt x="215" y="137"/>
                </a:cubicBezTo>
                <a:cubicBezTo>
                  <a:pt x="215" y="138"/>
                  <a:pt x="210" y="159"/>
                  <a:pt x="194" y="159"/>
                </a:cubicBezTo>
                <a:cubicBezTo>
                  <a:pt x="179" y="159"/>
                  <a:pt x="173" y="138"/>
                  <a:pt x="173" y="137"/>
                </a:cubicBezTo>
                <a:cubicBezTo>
                  <a:pt x="173" y="135"/>
                  <a:pt x="170" y="133"/>
                  <a:pt x="168" y="134"/>
                </a:cubicBezTo>
                <a:cubicBezTo>
                  <a:pt x="165" y="135"/>
                  <a:pt x="164" y="137"/>
                  <a:pt x="164" y="140"/>
                </a:cubicBezTo>
                <a:cubicBezTo>
                  <a:pt x="165" y="141"/>
                  <a:pt x="170" y="165"/>
                  <a:pt x="190" y="168"/>
                </a:cubicBezTo>
                <a:cubicBezTo>
                  <a:pt x="190" y="235"/>
                  <a:pt x="190" y="235"/>
                  <a:pt x="190" y="235"/>
                </a:cubicBezTo>
                <a:cubicBezTo>
                  <a:pt x="165" y="235"/>
                  <a:pt x="165" y="235"/>
                  <a:pt x="165" y="235"/>
                </a:cubicBezTo>
                <a:cubicBezTo>
                  <a:pt x="164" y="207"/>
                  <a:pt x="156" y="194"/>
                  <a:pt x="151" y="188"/>
                </a:cubicBezTo>
                <a:cubicBezTo>
                  <a:pt x="139" y="176"/>
                  <a:pt x="132" y="158"/>
                  <a:pt x="132" y="141"/>
                </a:cubicBezTo>
                <a:cubicBezTo>
                  <a:pt x="132" y="107"/>
                  <a:pt x="160" y="79"/>
                  <a:pt x="194" y="79"/>
                </a:cubicBezTo>
                <a:cubicBezTo>
                  <a:pt x="229" y="79"/>
                  <a:pt x="257" y="107"/>
                  <a:pt x="257" y="141"/>
                </a:cubicBezTo>
                <a:cubicBezTo>
                  <a:pt x="257" y="158"/>
                  <a:pt x="250" y="176"/>
                  <a:pt x="237" y="188"/>
                </a:cubicBezTo>
                <a:close/>
                <a:moveTo>
                  <a:pt x="407" y="250"/>
                </a:moveTo>
                <a:cubicBezTo>
                  <a:pt x="395" y="232"/>
                  <a:pt x="374" y="197"/>
                  <a:pt x="372" y="188"/>
                </a:cubicBezTo>
                <a:cubicBezTo>
                  <a:pt x="373" y="187"/>
                  <a:pt x="373" y="185"/>
                  <a:pt x="374" y="183"/>
                </a:cubicBezTo>
                <a:cubicBezTo>
                  <a:pt x="376" y="176"/>
                  <a:pt x="379" y="166"/>
                  <a:pt x="379" y="158"/>
                </a:cubicBezTo>
                <a:cubicBezTo>
                  <a:pt x="379" y="146"/>
                  <a:pt x="377" y="129"/>
                  <a:pt x="374" y="118"/>
                </a:cubicBezTo>
                <a:cubicBezTo>
                  <a:pt x="373" y="112"/>
                  <a:pt x="364" y="83"/>
                  <a:pt x="338" y="55"/>
                </a:cubicBezTo>
                <a:cubicBezTo>
                  <a:pt x="303" y="18"/>
                  <a:pt x="255" y="0"/>
                  <a:pt x="193" y="0"/>
                </a:cubicBezTo>
                <a:cubicBezTo>
                  <a:pt x="65" y="0"/>
                  <a:pt x="0" y="56"/>
                  <a:pt x="0" y="167"/>
                </a:cubicBezTo>
                <a:cubicBezTo>
                  <a:pt x="0" y="231"/>
                  <a:pt x="37" y="266"/>
                  <a:pt x="61" y="288"/>
                </a:cubicBezTo>
                <a:cubicBezTo>
                  <a:pt x="70" y="297"/>
                  <a:pt x="78" y="304"/>
                  <a:pt x="80" y="310"/>
                </a:cubicBezTo>
                <a:cubicBezTo>
                  <a:pt x="97" y="376"/>
                  <a:pt x="82" y="429"/>
                  <a:pt x="72" y="454"/>
                </a:cubicBezTo>
                <a:cubicBezTo>
                  <a:pt x="71" y="456"/>
                  <a:pt x="72" y="459"/>
                  <a:pt x="74" y="460"/>
                </a:cubicBezTo>
                <a:cubicBezTo>
                  <a:pt x="112" y="480"/>
                  <a:pt x="154" y="491"/>
                  <a:pt x="197" y="491"/>
                </a:cubicBezTo>
                <a:cubicBezTo>
                  <a:pt x="217" y="491"/>
                  <a:pt x="236" y="489"/>
                  <a:pt x="256" y="484"/>
                </a:cubicBezTo>
                <a:cubicBezTo>
                  <a:pt x="258" y="484"/>
                  <a:pt x="259" y="482"/>
                  <a:pt x="259" y="480"/>
                </a:cubicBezTo>
                <a:cubicBezTo>
                  <a:pt x="259" y="438"/>
                  <a:pt x="260" y="406"/>
                  <a:pt x="262" y="396"/>
                </a:cubicBezTo>
                <a:cubicBezTo>
                  <a:pt x="280" y="401"/>
                  <a:pt x="335" y="413"/>
                  <a:pt x="345" y="413"/>
                </a:cubicBezTo>
                <a:cubicBezTo>
                  <a:pt x="346" y="413"/>
                  <a:pt x="347" y="413"/>
                  <a:pt x="347" y="413"/>
                </a:cubicBezTo>
                <a:cubicBezTo>
                  <a:pt x="355" y="413"/>
                  <a:pt x="374" y="413"/>
                  <a:pt x="378" y="391"/>
                </a:cubicBezTo>
                <a:cubicBezTo>
                  <a:pt x="381" y="380"/>
                  <a:pt x="380" y="370"/>
                  <a:pt x="379" y="364"/>
                </a:cubicBezTo>
                <a:cubicBezTo>
                  <a:pt x="379" y="362"/>
                  <a:pt x="378" y="360"/>
                  <a:pt x="378" y="360"/>
                </a:cubicBezTo>
                <a:cubicBezTo>
                  <a:pt x="379" y="356"/>
                  <a:pt x="382" y="352"/>
                  <a:pt x="384" y="348"/>
                </a:cubicBezTo>
                <a:cubicBezTo>
                  <a:pt x="386" y="344"/>
                  <a:pt x="387" y="342"/>
                  <a:pt x="388" y="339"/>
                </a:cubicBezTo>
                <a:cubicBezTo>
                  <a:pt x="388" y="337"/>
                  <a:pt x="387" y="333"/>
                  <a:pt x="386" y="330"/>
                </a:cubicBezTo>
                <a:cubicBezTo>
                  <a:pt x="389" y="327"/>
                  <a:pt x="393" y="323"/>
                  <a:pt x="394" y="319"/>
                </a:cubicBezTo>
                <a:cubicBezTo>
                  <a:pt x="394" y="315"/>
                  <a:pt x="392" y="310"/>
                  <a:pt x="390" y="305"/>
                </a:cubicBezTo>
                <a:cubicBezTo>
                  <a:pt x="390" y="305"/>
                  <a:pt x="390" y="305"/>
                  <a:pt x="390" y="304"/>
                </a:cubicBezTo>
                <a:cubicBezTo>
                  <a:pt x="390" y="303"/>
                  <a:pt x="390" y="299"/>
                  <a:pt x="390" y="294"/>
                </a:cubicBezTo>
                <a:cubicBezTo>
                  <a:pt x="396" y="293"/>
                  <a:pt x="406" y="291"/>
                  <a:pt x="409" y="289"/>
                </a:cubicBezTo>
                <a:cubicBezTo>
                  <a:pt x="415" y="286"/>
                  <a:pt x="419" y="277"/>
                  <a:pt x="419" y="272"/>
                </a:cubicBezTo>
                <a:cubicBezTo>
                  <a:pt x="419" y="270"/>
                  <a:pt x="418" y="270"/>
                  <a:pt x="407" y="250"/>
                </a:cubicBezTo>
                <a:close/>
                <a:moveTo>
                  <a:pt x="405" y="281"/>
                </a:moveTo>
                <a:cubicBezTo>
                  <a:pt x="403" y="282"/>
                  <a:pt x="393" y="284"/>
                  <a:pt x="385" y="286"/>
                </a:cubicBezTo>
                <a:cubicBezTo>
                  <a:pt x="383" y="286"/>
                  <a:pt x="381" y="288"/>
                  <a:pt x="381" y="290"/>
                </a:cubicBezTo>
                <a:cubicBezTo>
                  <a:pt x="380" y="305"/>
                  <a:pt x="380" y="306"/>
                  <a:pt x="380" y="307"/>
                </a:cubicBezTo>
                <a:cubicBezTo>
                  <a:pt x="381" y="308"/>
                  <a:pt x="381" y="308"/>
                  <a:pt x="382" y="310"/>
                </a:cubicBezTo>
                <a:cubicBezTo>
                  <a:pt x="384" y="314"/>
                  <a:pt x="385" y="316"/>
                  <a:pt x="385" y="317"/>
                </a:cubicBezTo>
                <a:cubicBezTo>
                  <a:pt x="384" y="319"/>
                  <a:pt x="381" y="322"/>
                  <a:pt x="377" y="325"/>
                </a:cubicBezTo>
                <a:cubicBezTo>
                  <a:pt x="376" y="326"/>
                  <a:pt x="375" y="329"/>
                  <a:pt x="376" y="331"/>
                </a:cubicBezTo>
                <a:cubicBezTo>
                  <a:pt x="377" y="334"/>
                  <a:pt x="378" y="337"/>
                  <a:pt x="378" y="338"/>
                </a:cubicBezTo>
                <a:cubicBezTo>
                  <a:pt x="378" y="339"/>
                  <a:pt x="377" y="342"/>
                  <a:pt x="375" y="344"/>
                </a:cubicBezTo>
                <a:cubicBezTo>
                  <a:pt x="373" y="348"/>
                  <a:pt x="371" y="353"/>
                  <a:pt x="369" y="357"/>
                </a:cubicBezTo>
                <a:cubicBezTo>
                  <a:pt x="369" y="359"/>
                  <a:pt x="369" y="362"/>
                  <a:pt x="369" y="365"/>
                </a:cubicBezTo>
                <a:cubicBezTo>
                  <a:pt x="370" y="371"/>
                  <a:pt x="371" y="379"/>
                  <a:pt x="369" y="389"/>
                </a:cubicBezTo>
                <a:cubicBezTo>
                  <a:pt x="367" y="401"/>
                  <a:pt x="359" y="404"/>
                  <a:pt x="347" y="404"/>
                </a:cubicBezTo>
                <a:cubicBezTo>
                  <a:pt x="347" y="404"/>
                  <a:pt x="346" y="404"/>
                  <a:pt x="345" y="404"/>
                </a:cubicBezTo>
                <a:cubicBezTo>
                  <a:pt x="335" y="403"/>
                  <a:pt x="271" y="389"/>
                  <a:pt x="261" y="386"/>
                </a:cubicBezTo>
                <a:cubicBezTo>
                  <a:pt x="259" y="386"/>
                  <a:pt x="257" y="386"/>
                  <a:pt x="256" y="387"/>
                </a:cubicBezTo>
                <a:cubicBezTo>
                  <a:pt x="250" y="394"/>
                  <a:pt x="249" y="449"/>
                  <a:pt x="250" y="476"/>
                </a:cubicBezTo>
                <a:cubicBezTo>
                  <a:pt x="193" y="488"/>
                  <a:pt x="133" y="480"/>
                  <a:pt x="83" y="454"/>
                </a:cubicBezTo>
                <a:cubicBezTo>
                  <a:pt x="93" y="426"/>
                  <a:pt x="105" y="373"/>
                  <a:pt x="89" y="307"/>
                </a:cubicBezTo>
                <a:cubicBezTo>
                  <a:pt x="87" y="299"/>
                  <a:pt x="79" y="292"/>
                  <a:pt x="68" y="282"/>
                </a:cubicBezTo>
                <a:cubicBezTo>
                  <a:pt x="44" y="260"/>
                  <a:pt x="9" y="227"/>
                  <a:pt x="9" y="167"/>
                </a:cubicBezTo>
                <a:cubicBezTo>
                  <a:pt x="9" y="119"/>
                  <a:pt x="22" y="82"/>
                  <a:pt x="47" y="56"/>
                </a:cubicBezTo>
                <a:cubicBezTo>
                  <a:pt x="78" y="25"/>
                  <a:pt x="127" y="9"/>
                  <a:pt x="193" y="9"/>
                </a:cubicBezTo>
                <a:cubicBezTo>
                  <a:pt x="252" y="9"/>
                  <a:pt x="298" y="27"/>
                  <a:pt x="331" y="61"/>
                </a:cubicBezTo>
                <a:cubicBezTo>
                  <a:pt x="357" y="88"/>
                  <a:pt x="364" y="117"/>
                  <a:pt x="365" y="120"/>
                </a:cubicBezTo>
                <a:cubicBezTo>
                  <a:pt x="367" y="130"/>
                  <a:pt x="370" y="147"/>
                  <a:pt x="370" y="158"/>
                </a:cubicBezTo>
                <a:cubicBezTo>
                  <a:pt x="370" y="165"/>
                  <a:pt x="367" y="174"/>
                  <a:pt x="365" y="180"/>
                </a:cubicBezTo>
                <a:cubicBezTo>
                  <a:pt x="363" y="185"/>
                  <a:pt x="363" y="187"/>
                  <a:pt x="363" y="189"/>
                </a:cubicBezTo>
                <a:cubicBezTo>
                  <a:pt x="364" y="198"/>
                  <a:pt x="380" y="224"/>
                  <a:pt x="399" y="255"/>
                </a:cubicBezTo>
                <a:cubicBezTo>
                  <a:pt x="403" y="263"/>
                  <a:pt x="408" y="271"/>
                  <a:pt x="409" y="273"/>
                </a:cubicBezTo>
                <a:cubicBezTo>
                  <a:pt x="409" y="275"/>
                  <a:pt x="406" y="280"/>
                  <a:pt x="405" y="281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  <p:sp>
        <p:nvSpPr>
          <p:cNvPr id="27" name="Freeform 116"/>
          <p:cNvSpPr>
            <a:spLocks noEditPoints="1"/>
          </p:cNvSpPr>
          <p:nvPr/>
        </p:nvSpPr>
        <p:spPr bwMode="auto">
          <a:xfrm>
            <a:off x="5735960" y="1772816"/>
            <a:ext cx="1056117" cy="576064"/>
          </a:xfrm>
          <a:custGeom>
            <a:avLst/>
            <a:gdLst>
              <a:gd name="T0" fmla="*/ 566 w 641"/>
              <a:gd name="T1" fmla="*/ 533 h 653"/>
              <a:gd name="T2" fmla="*/ 525 w 641"/>
              <a:gd name="T3" fmla="*/ 323 h 653"/>
              <a:gd name="T4" fmla="*/ 439 w 641"/>
              <a:gd name="T5" fmla="*/ 267 h 653"/>
              <a:gd name="T6" fmla="*/ 381 w 641"/>
              <a:gd name="T7" fmla="*/ 61 h 653"/>
              <a:gd name="T8" fmla="*/ 259 w 641"/>
              <a:gd name="T9" fmla="*/ 61 h 653"/>
              <a:gd name="T10" fmla="*/ 202 w 641"/>
              <a:gd name="T11" fmla="*/ 267 h 653"/>
              <a:gd name="T12" fmla="*/ 115 w 641"/>
              <a:gd name="T13" fmla="*/ 323 h 653"/>
              <a:gd name="T14" fmla="*/ 74 w 641"/>
              <a:gd name="T15" fmla="*/ 533 h 653"/>
              <a:gd name="T16" fmla="*/ 0 w 641"/>
              <a:gd name="T17" fmla="*/ 592 h 653"/>
              <a:gd name="T18" fmla="*/ 122 w 641"/>
              <a:gd name="T19" fmla="*/ 592 h 653"/>
              <a:gd name="T20" fmla="*/ 162 w 641"/>
              <a:gd name="T21" fmla="*/ 382 h 653"/>
              <a:gd name="T22" fmla="*/ 188 w 641"/>
              <a:gd name="T23" fmla="*/ 382 h 653"/>
              <a:gd name="T24" fmla="*/ 173 w 641"/>
              <a:gd name="T25" fmla="*/ 592 h 653"/>
              <a:gd name="T26" fmla="*/ 295 w 641"/>
              <a:gd name="T27" fmla="*/ 592 h 653"/>
              <a:gd name="T28" fmla="*/ 233 w 641"/>
              <a:gd name="T29" fmla="*/ 531 h 653"/>
              <a:gd name="T30" fmla="*/ 237 w 641"/>
              <a:gd name="T31" fmla="*/ 323 h 653"/>
              <a:gd name="T32" fmla="*/ 294 w 641"/>
              <a:gd name="T33" fmla="*/ 116 h 653"/>
              <a:gd name="T34" fmla="*/ 346 w 641"/>
              <a:gd name="T35" fmla="*/ 116 h 653"/>
              <a:gd name="T36" fmla="*/ 404 w 641"/>
              <a:gd name="T37" fmla="*/ 323 h 653"/>
              <a:gd name="T38" fmla="*/ 408 w 641"/>
              <a:gd name="T39" fmla="*/ 531 h 653"/>
              <a:gd name="T40" fmla="*/ 346 w 641"/>
              <a:gd name="T41" fmla="*/ 592 h 653"/>
              <a:gd name="T42" fmla="*/ 468 w 641"/>
              <a:gd name="T43" fmla="*/ 592 h 653"/>
              <a:gd name="T44" fmla="*/ 452 w 641"/>
              <a:gd name="T45" fmla="*/ 382 h 653"/>
              <a:gd name="T46" fmla="*/ 478 w 641"/>
              <a:gd name="T47" fmla="*/ 382 h 653"/>
              <a:gd name="T48" fmla="*/ 519 w 641"/>
              <a:gd name="T49" fmla="*/ 592 h 653"/>
              <a:gd name="T50" fmla="*/ 641 w 641"/>
              <a:gd name="T51" fmla="*/ 592 h 653"/>
              <a:gd name="T52" fmla="*/ 108 w 641"/>
              <a:gd name="T53" fmla="*/ 592 h 653"/>
              <a:gd name="T54" fmla="*/ 14 w 641"/>
              <a:gd name="T55" fmla="*/ 592 h 653"/>
              <a:gd name="T56" fmla="*/ 108 w 641"/>
              <a:gd name="T57" fmla="*/ 592 h 653"/>
              <a:gd name="T58" fmla="*/ 234 w 641"/>
              <a:gd name="T59" fmla="*/ 639 h 653"/>
              <a:gd name="T60" fmla="*/ 234 w 641"/>
              <a:gd name="T61" fmla="*/ 545 h 653"/>
              <a:gd name="T62" fmla="*/ 223 w 641"/>
              <a:gd name="T63" fmla="*/ 323 h 653"/>
              <a:gd name="T64" fmla="*/ 129 w 641"/>
              <a:gd name="T65" fmla="*/ 323 h 653"/>
              <a:gd name="T66" fmla="*/ 223 w 641"/>
              <a:gd name="T67" fmla="*/ 323 h 653"/>
              <a:gd name="T68" fmla="*/ 320 w 641"/>
              <a:gd name="T69" fmla="*/ 14 h 653"/>
              <a:gd name="T70" fmla="*/ 320 w 641"/>
              <a:gd name="T71" fmla="*/ 108 h 653"/>
              <a:gd name="T72" fmla="*/ 454 w 641"/>
              <a:gd name="T73" fmla="*/ 592 h 653"/>
              <a:gd name="T74" fmla="*/ 360 w 641"/>
              <a:gd name="T75" fmla="*/ 592 h 653"/>
              <a:gd name="T76" fmla="*/ 454 w 641"/>
              <a:gd name="T77" fmla="*/ 592 h 653"/>
              <a:gd name="T78" fmla="*/ 464 w 641"/>
              <a:gd name="T79" fmla="*/ 276 h 653"/>
              <a:gd name="T80" fmla="*/ 464 w 641"/>
              <a:gd name="T81" fmla="*/ 369 h 653"/>
              <a:gd name="T82" fmla="*/ 580 w 641"/>
              <a:gd name="T83" fmla="*/ 639 h 653"/>
              <a:gd name="T84" fmla="*/ 580 w 641"/>
              <a:gd name="T85" fmla="*/ 545 h 653"/>
              <a:gd name="T86" fmla="*/ 580 w 641"/>
              <a:gd name="T87" fmla="*/ 639 h 65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</a:cxnLst>
            <a:rect l="0" t="0" r="r" b="b"/>
            <a:pathLst>
              <a:path w="641" h="653">
                <a:moveTo>
                  <a:pt x="580" y="531"/>
                </a:moveTo>
                <a:cubicBezTo>
                  <a:pt x="575" y="531"/>
                  <a:pt x="571" y="532"/>
                  <a:pt x="566" y="533"/>
                </a:cubicBezTo>
                <a:cubicBezTo>
                  <a:pt x="491" y="377"/>
                  <a:pt x="491" y="377"/>
                  <a:pt x="491" y="377"/>
                </a:cubicBezTo>
                <a:cubicBezTo>
                  <a:pt x="511" y="367"/>
                  <a:pt x="525" y="346"/>
                  <a:pt x="525" y="323"/>
                </a:cubicBezTo>
                <a:cubicBezTo>
                  <a:pt x="525" y="289"/>
                  <a:pt x="498" y="262"/>
                  <a:pt x="464" y="262"/>
                </a:cubicBezTo>
                <a:cubicBezTo>
                  <a:pt x="455" y="262"/>
                  <a:pt x="447" y="264"/>
                  <a:pt x="439" y="267"/>
                </a:cubicBezTo>
                <a:cubicBezTo>
                  <a:pt x="358" y="109"/>
                  <a:pt x="358" y="109"/>
                  <a:pt x="358" y="109"/>
                </a:cubicBezTo>
                <a:cubicBezTo>
                  <a:pt x="372" y="97"/>
                  <a:pt x="381" y="80"/>
                  <a:pt x="381" y="61"/>
                </a:cubicBezTo>
                <a:cubicBezTo>
                  <a:pt x="381" y="28"/>
                  <a:pt x="354" y="0"/>
                  <a:pt x="320" y="0"/>
                </a:cubicBezTo>
                <a:cubicBezTo>
                  <a:pt x="287" y="0"/>
                  <a:pt x="259" y="28"/>
                  <a:pt x="259" y="61"/>
                </a:cubicBezTo>
                <a:cubicBezTo>
                  <a:pt x="259" y="80"/>
                  <a:pt x="268" y="97"/>
                  <a:pt x="282" y="109"/>
                </a:cubicBezTo>
                <a:cubicBezTo>
                  <a:pt x="202" y="267"/>
                  <a:pt x="202" y="267"/>
                  <a:pt x="202" y="267"/>
                </a:cubicBezTo>
                <a:cubicBezTo>
                  <a:pt x="194" y="264"/>
                  <a:pt x="185" y="262"/>
                  <a:pt x="176" y="262"/>
                </a:cubicBezTo>
                <a:cubicBezTo>
                  <a:pt x="143" y="262"/>
                  <a:pt x="115" y="289"/>
                  <a:pt x="115" y="323"/>
                </a:cubicBezTo>
                <a:cubicBezTo>
                  <a:pt x="115" y="346"/>
                  <a:pt x="129" y="367"/>
                  <a:pt x="149" y="377"/>
                </a:cubicBezTo>
                <a:cubicBezTo>
                  <a:pt x="74" y="533"/>
                  <a:pt x="74" y="533"/>
                  <a:pt x="74" y="533"/>
                </a:cubicBezTo>
                <a:cubicBezTo>
                  <a:pt x="70" y="532"/>
                  <a:pt x="65" y="531"/>
                  <a:pt x="61" y="531"/>
                </a:cubicBezTo>
                <a:cubicBezTo>
                  <a:pt x="27" y="531"/>
                  <a:pt x="0" y="558"/>
                  <a:pt x="0" y="592"/>
                </a:cubicBezTo>
                <a:cubicBezTo>
                  <a:pt x="0" y="625"/>
                  <a:pt x="27" y="653"/>
                  <a:pt x="61" y="653"/>
                </a:cubicBezTo>
                <a:cubicBezTo>
                  <a:pt x="94" y="653"/>
                  <a:pt x="122" y="625"/>
                  <a:pt x="122" y="592"/>
                </a:cubicBezTo>
                <a:cubicBezTo>
                  <a:pt x="122" y="568"/>
                  <a:pt x="108" y="547"/>
                  <a:pt x="87" y="537"/>
                </a:cubicBezTo>
                <a:cubicBezTo>
                  <a:pt x="162" y="382"/>
                  <a:pt x="162" y="382"/>
                  <a:pt x="162" y="382"/>
                </a:cubicBezTo>
                <a:cubicBezTo>
                  <a:pt x="167" y="383"/>
                  <a:pt x="171" y="383"/>
                  <a:pt x="176" y="383"/>
                </a:cubicBezTo>
                <a:cubicBezTo>
                  <a:pt x="180" y="383"/>
                  <a:pt x="184" y="383"/>
                  <a:pt x="188" y="382"/>
                </a:cubicBezTo>
                <a:cubicBezTo>
                  <a:pt x="219" y="533"/>
                  <a:pt x="219" y="533"/>
                  <a:pt x="219" y="533"/>
                </a:cubicBezTo>
                <a:cubicBezTo>
                  <a:pt x="192" y="540"/>
                  <a:pt x="173" y="564"/>
                  <a:pt x="173" y="592"/>
                </a:cubicBezTo>
                <a:cubicBezTo>
                  <a:pt x="173" y="625"/>
                  <a:pt x="200" y="653"/>
                  <a:pt x="234" y="653"/>
                </a:cubicBezTo>
                <a:cubicBezTo>
                  <a:pt x="267" y="653"/>
                  <a:pt x="295" y="625"/>
                  <a:pt x="295" y="592"/>
                </a:cubicBezTo>
                <a:cubicBezTo>
                  <a:pt x="295" y="558"/>
                  <a:pt x="267" y="531"/>
                  <a:pt x="234" y="531"/>
                </a:cubicBezTo>
                <a:cubicBezTo>
                  <a:pt x="233" y="531"/>
                  <a:pt x="233" y="531"/>
                  <a:pt x="233" y="531"/>
                </a:cubicBezTo>
                <a:cubicBezTo>
                  <a:pt x="202" y="378"/>
                  <a:pt x="202" y="378"/>
                  <a:pt x="202" y="378"/>
                </a:cubicBezTo>
                <a:cubicBezTo>
                  <a:pt x="222" y="368"/>
                  <a:pt x="237" y="347"/>
                  <a:pt x="237" y="323"/>
                </a:cubicBezTo>
                <a:cubicBezTo>
                  <a:pt x="237" y="303"/>
                  <a:pt x="228" y="286"/>
                  <a:pt x="213" y="275"/>
                </a:cubicBezTo>
                <a:cubicBezTo>
                  <a:pt x="294" y="116"/>
                  <a:pt x="294" y="116"/>
                  <a:pt x="294" y="116"/>
                </a:cubicBezTo>
                <a:cubicBezTo>
                  <a:pt x="302" y="120"/>
                  <a:pt x="311" y="122"/>
                  <a:pt x="320" y="122"/>
                </a:cubicBezTo>
                <a:cubicBezTo>
                  <a:pt x="330" y="122"/>
                  <a:pt x="338" y="120"/>
                  <a:pt x="346" y="116"/>
                </a:cubicBezTo>
                <a:cubicBezTo>
                  <a:pt x="427" y="275"/>
                  <a:pt x="427" y="275"/>
                  <a:pt x="427" y="275"/>
                </a:cubicBezTo>
                <a:cubicBezTo>
                  <a:pt x="413" y="286"/>
                  <a:pt x="404" y="303"/>
                  <a:pt x="404" y="323"/>
                </a:cubicBezTo>
                <a:cubicBezTo>
                  <a:pt x="404" y="347"/>
                  <a:pt x="418" y="368"/>
                  <a:pt x="439" y="378"/>
                </a:cubicBezTo>
                <a:cubicBezTo>
                  <a:pt x="408" y="531"/>
                  <a:pt x="408" y="531"/>
                  <a:pt x="408" y="531"/>
                </a:cubicBezTo>
                <a:cubicBezTo>
                  <a:pt x="408" y="531"/>
                  <a:pt x="407" y="531"/>
                  <a:pt x="407" y="531"/>
                </a:cubicBezTo>
                <a:cubicBezTo>
                  <a:pt x="373" y="531"/>
                  <a:pt x="346" y="558"/>
                  <a:pt x="346" y="592"/>
                </a:cubicBezTo>
                <a:cubicBezTo>
                  <a:pt x="346" y="625"/>
                  <a:pt x="373" y="653"/>
                  <a:pt x="407" y="653"/>
                </a:cubicBezTo>
                <a:cubicBezTo>
                  <a:pt x="440" y="653"/>
                  <a:pt x="468" y="625"/>
                  <a:pt x="468" y="592"/>
                </a:cubicBezTo>
                <a:cubicBezTo>
                  <a:pt x="468" y="564"/>
                  <a:pt x="448" y="540"/>
                  <a:pt x="422" y="533"/>
                </a:cubicBezTo>
                <a:cubicBezTo>
                  <a:pt x="452" y="382"/>
                  <a:pt x="452" y="382"/>
                  <a:pt x="452" y="382"/>
                </a:cubicBezTo>
                <a:cubicBezTo>
                  <a:pt x="456" y="383"/>
                  <a:pt x="460" y="383"/>
                  <a:pt x="464" y="383"/>
                </a:cubicBezTo>
                <a:cubicBezTo>
                  <a:pt x="469" y="383"/>
                  <a:pt x="474" y="383"/>
                  <a:pt x="478" y="382"/>
                </a:cubicBezTo>
                <a:cubicBezTo>
                  <a:pt x="553" y="537"/>
                  <a:pt x="553" y="537"/>
                  <a:pt x="553" y="537"/>
                </a:cubicBezTo>
                <a:cubicBezTo>
                  <a:pt x="533" y="547"/>
                  <a:pt x="519" y="568"/>
                  <a:pt x="519" y="592"/>
                </a:cubicBezTo>
                <a:cubicBezTo>
                  <a:pt x="519" y="625"/>
                  <a:pt x="546" y="653"/>
                  <a:pt x="580" y="653"/>
                </a:cubicBezTo>
                <a:cubicBezTo>
                  <a:pt x="613" y="653"/>
                  <a:pt x="641" y="625"/>
                  <a:pt x="641" y="592"/>
                </a:cubicBezTo>
                <a:cubicBezTo>
                  <a:pt x="641" y="558"/>
                  <a:pt x="613" y="531"/>
                  <a:pt x="580" y="531"/>
                </a:cubicBezTo>
                <a:close/>
                <a:moveTo>
                  <a:pt x="108" y="592"/>
                </a:moveTo>
                <a:cubicBezTo>
                  <a:pt x="108" y="618"/>
                  <a:pt x="87" y="639"/>
                  <a:pt x="61" y="639"/>
                </a:cubicBezTo>
                <a:cubicBezTo>
                  <a:pt x="35" y="639"/>
                  <a:pt x="14" y="618"/>
                  <a:pt x="14" y="592"/>
                </a:cubicBezTo>
                <a:cubicBezTo>
                  <a:pt x="14" y="566"/>
                  <a:pt x="35" y="545"/>
                  <a:pt x="61" y="545"/>
                </a:cubicBezTo>
                <a:cubicBezTo>
                  <a:pt x="87" y="545"/>
                  <a:pt x="108" y="566"/>
                  <a:pt x="108" y="592"/>
                </a:cubicBezTo>
                <a:close/>
                <a:moveTo>
                  <a:pt x="281" y="592"/>
                </a:moveTo>
                <a:cubicBezTo>
                  <a:pt x="281" y="618"/>
                  <a:pt x="260" y="639"/>
                  <a:pt x="234" y="639"/>
                </a:cubicBezTo>
                <a:cubicBezTo>
                  <a:pt x="208" y="639"/>
                  <a:pt x="187" y="618"/>
                  <a:pt x="187" y="592"/>
                </a:cubicBezTo>
                <a:cubicBezTo>
                  <a:pt x="187" y="566"/>
                  <a:pt x="208" y="545"/>
                  <a:pt x="234" y="545"/>
                </a:cubicBezTo>
                <a:cubicBezTo>
                  <a:pt x="260" y="545"/>
                  <a:pt x="281" y="566"/>
                  <a:pt x="281" y="592"/>
                </a:cubicBezTo>
                <a:close/>
                <a:moveTo>
                  <a:pt x="223" y="323"/>
                </a:moveTo>
                <a:cubicBezTo>
                  <a:pt x="223" y="348"/>
                  <a:pt x="202" y="369"/>
                  <a:pt x="176" y="369"/>
                </a:cubicBezTo>
                <a:cubicBezTo>
                  <a:pt x="150" y="369"/>
                  <a:pt x="129" y="348"/>
                  <a:pt x="129" y="323"/>
                </a:cubicBezTo>
                <a:cubicBezTo>
                  <a:pt x="129" y="297"/>
                  <a:pt x="150" y="276"/>
                  <a:pt x="176" y="276"/>
                </a:cubicBezTo>
                <a:cubicBezTo>
                  <a:pt x="202" y="276"/>
                  <a:pt x="223" y="297"/>
                  <a:pt x="223" y="323"/>
                </a:cubicBezTo>
                <a:close/>
                <a:moveTo>
                  <a:pt x="273" y="61"/>
                </a:moveTo>
                <a:cubicBezTo>
                  <a:pt x="273" y="35"/>
                  <a:pt x="294" y="14"/>
                  <a:pt x="320" y="14"/>
                </a:cubicBezTo>
                <a:cubicBezTo>
                  <a:pt x="346" y="14"/>
                  <a:pt x="367" y="35"/>
                  <a:pt x="367" y="61"/>
                </a:cubicBezTo>
                <a:cubicBezTo>
                  <a:pt x="367" y="87"/>
                  <a:pt x="346" y="108"/>
                  <a:pt x="320" y="108"/>
                </a:cubicBezTo>
                <a:cubicBezTo>
                  <a:pt x="294" y="108"/>
                  <a:pt x="273" y="87"/>
                  <a:pt x="273" y="61"/>
                </a:cubicBezTo>
                <a:close/>
                <a:moveTo>
                  <a:pt x="454" y="592"/>
                </a:moveTo>
                <a:cubicBezTo>
                  <a:pt x="454" y="618"/>
                  <a:pt x="433" y="639"/>
                  <a:pt x="407" y="639"/>
                </a:cubicBezTo>
                <a:cubicBezTo>
                  <a:pt x="381" y="639"/>
                  <a:pt x="360" y="618"/>
                  <a:pt x="360" y="592"/>
                </a:cubicBezTo>
                <a:cubicBezTo>
                  <a:pt x="360" y="566"/>
                  <a:pt x="381" y="545"/>
                  <a:pt x="407" y="545"/>
                </a:cubicBezTo>
                <a:cubicBezTo>
                  <a:pt x="433" y="545"/>
                  <a:pt x="454" y="566"/>
                  <a:pt x="454" y="592"/>
                </a:cubicBezTo>
                <a:close/>
                <a:moveTo>
                  <a:pt x="418" y="323"/>
                </a:moveTo>
                <a:cubicBezTo>
                  <a:pt x="418" y="297"/>
                  <a:pt x="439" y="276"/>
                  <a:pt x="464" y="276"/>
                </a:cubicBezTo>
                <a:cubicBezTo>
                  <a:pt x="490" y="276"/>
                  <a:pt x="511" y="297"/>
                  <a:pt x="511" y="323"/>
                </a:cubicBezTo>
                <a:cubicBezTo>
                  <a:pt x="511" y="348"/>
                  <a:pt x="490" y="369"/>
                  <a:pt x="464" y="369"/>
                </a:cubicBezTo>
                <a:cubicBezTo>
                  <a:pt x="439" y="369"/>
                  <a:pt x="418" y="348"/>
                  <a:pt x="418" y="323"/>
                </a:cubicBezTo>
                <a:close/>
                <a:moveTo>
                  <a:pt x="580" y="639"/>
                </a:moveTo>
                <a:cubicBezTo>
                  <a:pt x="554" y="639"/>
                  <a:pt x="533" y="618"/>
                  <a:pt x="533" y="592"/>
                </a:cubicBezTo>
                <a:cubicBezTo>
                  <a:pt x="533" y="566"/>
                  <a:pt x="554" y="545"/>
                  <a:pt x="580" y="545"/>
                </a:cubicBezTo>
                <a:cubicBezTo>
                  <a:pt x="606" y="545"/>
                  <a:pt x="627" y="566"/>
                  <a:pt x="627" y="592"/>
                </a:cubicBezTo>
                <a:cubicBezTo>
                  <a:pt x="627" y="618"/>
                  <a:pt x="606" y="639"/>
                  <a:pt x="580" y="639"/>
                </a:cubicBezTo>
                <a:close/>
              </a:path>
            </a:pathLst>
          </a:custGeom>
          <a:solidFill>
            <a:srgbClr val="0070C0"/>
          </a:solidFill>
          <a:ln>
            <a:solidFill>
              <a:schemeClr val="tx1"/>
            </a:solidFill>
          </a:ln>
        </p:spPr>
        <p:txBody>
          <a:bodyPr vert="horz" wrap="square" lIns="43196" tIns="21598" rIns="43196" bIns="21598" numCol="1" anchor="t" anchorCtr="0" compatLnSpc="1">
            <a:prstTxWarp prst="textNoShape">
              <a:avLst/>
            </a:prstTxWarp>
          </a:bodyPr>
          <a:lstStyle/>
          <a:p>
            <a:pPr defTabSz="575936"/>
            <a:endParaRPr lang="en-US">
              <a:solidFill>
                <a:srgbClr val="FFFFFF"/>
              </a:solidFill>
              <a:latin typeface="Open Sans Ligh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51614052"/>
      </p:ext>
    </p:extLst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1" grpId="0" animBg="1"/>
      <p:bldP spid="13" grpId="0" animBg="1"/>
      <p:bldP spid="19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3" descr="Slavic_europ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63783" y="260352"/>
            <a:ext cx="8513233" cy="6384925"/>
          </a:xfrm>
          <a:prstGeom prst="rect">
            <a:avLst/>
          </a:prstGeom>
          <a:solidFill>
            <a:schemeClr val="bg1"/>
          </a:solidFill>
          <a:ln w="76200" algn="ctr">
            <a:solidFill>
              <a:schemeClr val="folHlink"/>
            </a:solidFill>
            <a:miter lim="800000"/>
            <a:headEnd/>
            <a:tailEnd/>
          </a:ln>
        </p:spPr>
      </p:pic>
      <p:sp>
        <p:nvSpPr>
          <p:cNvPr id="4099" name="Rectangle 2"/>
          <p:cNvSpPr>
            <a:spLocks noChangeArrowheads="1"/>
          </p:cNvSpPr>
          <p:nvPr/>
        </p:nvSpPr>
        <p:spPr bwMode="auto">
          <a:xfrm>
            <a:off x="239212" y="188913"/>
            <a:ext cx="6817783" cy="1079500"/>
          </a:xfrm>
          <a:prstGeom prst="rect">
            <a:avLst/>
          </a:prstGeom>
          <a:solidFill>
            <a:schemeClr val="bg1"/>
          </a:solidFill>
          <a:ln w="76200" algn="ctr">
            <a:solidFill>
              <a:schemeClr val="folHlink"/>
            </a:solidFill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ru-RU" sz="40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Славяне – это</a:t>
            </a:r>
          </a:p>
          <a:p>
            <a:pPr algn="ctr"/>
            <a:r>
              <a:rPr lang="ru-RU" sz="2800" b="1" dirty="0"/>
              <a:t>древний народ, предки</a:t>
            </a:r>
          </a:p>
        </p:txBody>
      </p:sp>
      <p:sp>
        <p:nvSpPr>
          <p:cNvPr id="7172" name="AutoShape 4"/>
          <p:cNvSpPr>
            <a:spLocks noChangeArrowheads="1"/>
          </p:cNvSpPr>
          <p:nvPr/>
        </p:nvSpPr>
        <p:spPr bwMode="auto">
          <a:xfrm>
            <a:off x="4847168" y="1412877"/>
            <a:ext cx="3649133" cy="1008063"/>
          </a:xfrm>
          <a:prstGeom prst="rightArrow">
            <a:avLst>
              <a:gd name="adj1" fmla="val 59056"/>
              <a:gd name="adj2" fmla="val 43464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Русских</a:t>
            </a:r>
          </a:p>
        </p:txBody>
      </p:sp>
      <p:sp>
        <p:nvSpPr>
          <p:cNvPr id="7173" name="AutoShape 5"/>
          <p:cNvSpPr>
            <a:spLocks noChangeArrowheads="1"/>
          </p:cNvSpPr>
          <p:nvPr/>
        </p:nvSpPr>
        <p:spPr bwMode="auto">
          <a:xfrm flipH="1">
            <a:off x="8591551" y="3644900"/>
            <a:ext cx="3456516" cy="863600"/>
          </a:xfrm>
          <a:prstGeom prst="rightArrow">
            <a:avLst>
              <a:gd name="adj1" fmla="val 59056"/>
              <a:gd name="adj2" fmla="val 48057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Украинцев</a:t>
            </a:r>
          </a:p>
        </p:txBody>
      </p:sp>
      <p:sp>
        <p:nvSpPr>
          <p:cNvPr id="7174" name="AutoShape 6"/>
          <p:cNvSpPr>
            <a:spLocks noChangeArrowheads="1"/>
          </p:cNvSpPr>
          <p:nvPr/>
        </p:nvSpPr>
        <p:spPr bwMode="auto">
          <a:xfrm flipH="1">
            <a:off x="8591551" y="2708344"/>
            <a:ext cx="3456516" cy="792163"/>
          </a:xfrm>
          <a:prstGeom prst="rightArrow">
            <a:avLst>
              <a:gd name="adj1" fmla="val 59056"/>
              <a:gd name="adj2" fmla="val 52391"/>
            </a:avLst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Белорусов</a:t>
            </a:r>
          </a:p>
        </p:txBody>
      </p:sp>
      <p:sp>
        <p:nvSpPr>
          <p:cNvPr id="7175" name="AutoShape 7"/>
          <p:cNvSpPr>
            <a:spLocks noChangeArrowheads="1"/>
          </p:cNvSpPr>
          <p:nvPr/>
        </p:nvSpPr>
        <p:spPr bwMode="auto">
          <a:xfrm>
            <a:off x="3119968" y="2924175"/>
            <a:ext cx="3649133" cy="865188"/>
          </a:xfrm>
          <a:prstGeom prst="rightArrow">
            <a:avLst>
              <a:gd name="adj1" fmla="val 59056"/>
              <a:gd name="adj2" fmla="val 50642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Поляков</a:t>
            </a:r>
          </a:p>
        </p:txBody>
      </p:sp>
      <p:sp>
        <p:nvSpPr>
          <p:cNvPr id="7176" name="AutoShape 8"/>
          <p:cNvSpPr>
            <a:spLocks noChangeArrowheads="1"/>
          </p:cNvSpPr>
          <p:nvPr/>
        </p:nvSpPr>
        <p:spPr bwMode="auto">
          <a:xfrm>
            <a:off x="814963" y="3789432"/>
            <a:ext cx="5761567" cy="865187"/>
          </a:xfrm>
          <a:prstGeom prst="rightArrow">
            <a:avLst>
              <a:gd name="adj1" fmla="val 59056"/>
              <a:gd name="adj2" fmla="val 79958"/>
            </a:avLst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Чехов и словаков</a:t>
            </a:r>
          </a:p>
        </p:txBody>
      </p:sp>
      <p:sp>
        <p:nvSpPr>
          <p:cNvPr id="7177" name="AutoShape 9"/>
          <p:cNvSpPr>
            <a:spLocks noChangeArrowheads="1"/>
          </p:cNvSpPr>
          <p:nvPr/>
        </p:nvSpPr>
        <p:spPr bwMode="auto">
          <a:xfrm>
            <a:off x="1102785" y="4724469"/>
            <a:ext cx="6144683" cy="1223963"/>
          </a:xfrm>
          <a:prstGeom prst="rightArrow">
            <a:avLst>
              <a:gd name="adj1" fmla="val 75843"/>
              <a:gd name="adj2" fmla="val 60244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Сербов, хорватов, словенцев</a:t>
            </a:r>
          </a:p>
        </p:txBody>
      </p:sp>
      <p:sp>
        <p:nvSpPr>
          <p:cNvPr id="7178" name="AutoShape 10"/>
          <p:cNvSpPr>
            <a:spLocks noChangeArrowheads="1"/>
          </p:cNvSpPr>
          <p:nvPr/>
        </p:nvSpPr>
        <p:spPr bwMode="auto">
          <a:xfrm flipH="1">
            <a:off x="8735487" y="4868863"/>
            <a:ext cx="3024716" cy="647700"/>
          </a:xfrm>
          <a:prstGeom prst="rightArrow">
            <a:avLst>
              <a:gd name="adj1" fmla="val 75843"/>
              <a:gd name="adj2" fmla="val 56039"/>
            </a:avLst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Болгар</a:t>
            </a:r>
          </a:p>
        </p:txBody>
      </p:sp>
      <p:sp>
        <p:nvSpPr>
          <p:cNvPr id="7179" name="Rectangle 11"/>
          <p:cNvSpPr>
            <a:spLocks noChangeArrowheads="1"/>
          </p:cNvSpPr>
          <p:nvPr/>
        </p:nvSpPr>
        <p:spPr bwMode="auto">
          <a:xfrm>
            <a:off x="624419" y="765175"/>
            <a:ext cx="6047316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ru-RU"/>
          </a:p>
        </p:txBody>
      </p:sp>
      <p:sp>
        <p:nvSpPr>
          <p:cNvPr id="7180" name="Rectangle 12"/>
          <p:cNvSpPr>
            <a:spLocks noChangeArrowheads="1"/>
          </p:cNvSpPr>
          <p:nvPr/>
        </p:nvSpPr>
        <p:spPr bwMode="auto">
          <a:xfrm>
            <a:off x="814964" y="1412875"/>
            <a:ext cx="3168649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Западные</a:t>
            </a:r>
          </a:p>
        </p:txBody>
      </p:sp>
      <p:sp>
        <p:nvSpPr>
          <p:cNvPr id="7181" name="Rectangle 13"/>
          <p:cNvSpPr>
            <a:spLocks noChangeArrowheads="1"/>
          </p:cNvSpPr>
          <p:nvPr/>
        </p:nvSpPr>
        <p:spPr bwMode="auto">
          <a:xfrm>
            <a:off x="7056969" y="5876925"/>
            <a:ext cx="3168651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Южные</a:t>
            </a: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8496301" y="549275"/>
            <a:ext cx="3168651" cy="647700"/>
          </a:xfrm>
          <a:prstGeom prst="rect">
            <a:avLst/>
          </a:prstGeom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200" b="1" dirty="0">
                <a:latin typeface="Arial" pitchFamily="34" charset="0"/>
                <a:cs typeface="Arial" pitchFamily="34" charset="0"/>
              </a:rPr>
              <a:t>Восточные</a:t>
            </a: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7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7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7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500"/>
                                        <p:tgtEl>
                                          <p:spTgt spid="7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2" grpId="0" animBg="1"/>
      <p:bldP spid="7173" grpId="0" animBg="1"/>
      <p:bldP spid="7174" grpId="0" animBg="1"/>
      <p:bldP spid="7175" grpId="0" animBg="1"/>
      <p:bldP spid="7176" grpId="0" animBg="1"/>
      <p:bldP spid="7177" grpId="0" animBg="1"/>
      <p:bldP spid="7178" grpId="0" animBg="1"/>
      <p:bldP spid="7179" grpId="0" animBg="1"/>
      <p:bldP spid="7180" grpId="0" animBg="1"/>
      <p:bldP spid="7181" grpId="0" animBg="1"/>
      <p:bldP spid="718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2783633" y="1052768"/>
            <a:ext cx="5727907" cy="707886"/>
          </a:xfrm>
          <a:prstGeom prst="rect">
            <a:avLst/>
          </a:prstGeom>
          <a:solidFill>
            <a:srgbClr val="ED3D0D"/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 eaLnBrk="0" hangingPunct="0">
              <a:spcBef>
                <a:spcPct val="50000"/>
              </a:spcBef>
              <a:defRPr/>
            </a:pPr>
            <a:r>
              <a:rPr lang="ru-RU" altLang="ru-RU" sz="40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Славянские племена</a:t>
            </a:r>
          </a:p>
        </p:txBody>
      </p:sp>
      <p:sp>
        <p:nvSpPr>
          <p:cNvPr id="12301" name="AutoShape 13"/>
          <p:cNvSpPr>
            <a:spLocks noChangeArrowheads="1"/>
          </p:cNvSpPr>
          <p:nvPr/>
        </p:nvSpPr>
        <p:spPr bwMode="auto">
          <a:xfrm rot="8122469">
            <a:off x="2920785" y="2229322"/>
            <a:ext cx="1479467" cy="485775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2302" name="AutoShape 14"/>
          <p:cNvSpPr>
            <a:spLocks noChangeArrowheads="1"/>
          </p:cNvSpPr>
          <p:nvPr/>
        </p:nvSpPr>
        <p:spPr bwMode="auto">
          <a:xfrm rot="5400000">
            <a:off x="5644721" y="1936138"/>
            <a:ext cx="830263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2303" name="AutoShape 15"/>
          <p:cNvSpPr>
            <a:spLocks noChangeArrowheads="1"/>
          </p:cNvSpPr>
          <p:nvPr/>
        </p:nvSpPr>
        <p:spPr bwMode="auto">
          <a:xfrm rot="2700000">
            <a:off x="7767666" y="2193566"/>
            <a:ext cx="1458257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AF507438-7753-43E0-B8FC-AC1667EBCBE1}"/>
          </a:extLst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2304" name="Text Box 16"/>
          <p:cNvSpPr txBox="1">
            <a:spLocks noChangeArrowheads="1"/>
          </p:cNvSpPr>
          <p:nvPr/>
        </p:nvSpPr>
        <p:spPr bwMode="auto">
          <a:xfrm>
            <a:off x="263352" y="3069024"/>
            <a:ext cx="3816424" cy="646331"/>
          </a:xfrm>
          <a:prstGeom prst="rect">
            <a:avLst/>
          </a:prstGeom>
          <a:solidFill>
            <a:srgbClr val="FFCC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Западные</a:t>
            </a:r>
            <a:endParaRPr lang="ru-RU" alt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5" name="Text Box 17"/>
          <p:cNvSpPr txBox="1">
            <a:spLocks noChangeArrowheads="1"/>
          </p:cNvSpPr>
          <p:nvPr/>
        </p:nvSpPr>
        <p:spPr bwMode="auto">
          <a:xfrm>
            <a:off x="4583874" y="2852936"/>
            <a:ext cx="2976033" cy="707886"/>
          </a:xfrm>
          <a:prstGeom prst="rect">
            <a:avLst/>
          </a:prstGeom>
          <a:solidFill>
            <a:srgbClr val="00FF00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4000" b="1" dirty="0">
                <a:latin typeface="Arial" pitchFamily="34" charset="0"/>
                <a:cs typeface="Arial" pitchFamily="34" charset="0"/>
              </a:rPr>
              <a:t>Южные </a:t>
            </a:r>
          </a:p>
        </p:txBody>
      </p:sp>
      <p:sp>
        <p:nvSpPr>
          <p:cNvPr id="12306" name="Text Box 18"/>
          <p:cNvSpPr txBox="1">
            <a:spLocks noChangeArrowheads="1"/>
          </p:cNvSpPr>
          <p:nvPr/>
        </p:nvSpPr>
        <p:spPr bwMode="auto">
          <a:xfrm>
            <a:off x="8184232" y="3140975"/>
            <a:ext cx="3454400" cy="646331"/>
          </a:xfrm>
          <a:prstGeom prst="rect">
            <a:avLst/>
          </a:prstGeom>
          <a:solidFill>
            <a:srgbClr val="3366FF"/>
          </a:solidFill>
          <a:ln>
            <a:noFill/>
          </a:ln>
          <a:effectLst/>
          <a:scene3d>
            <a:camera prst="orthographicFront"/>
            <a:lightRig rig="threePt" dir="t"/>
          </a:scene3d>
          <a:sp3d>
            <a:bevelT/>
          </a:sp3d>
          <a:extLst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 algn="ctr" eaLnBrk="0" hangingPunct="0">
              <a:defRPr/>
            </a:pPr>
            <a:r>
              <a:rPr lang="ru-RU" altLang="ru-RU" sz="3600" b="1" dirty="0" smtClean="0">
                <a:latin typeface="Arial" pitchFamily="34" charset="0"/>
                <a:cs typeface="Arial" pitchFamily="34" charset="0"/>
              </a:rPr>
              <a:t>Восточные</a:t>
            </a:r>
            <a:endParaRPr lang="ru-RU" altLang="ru-RU" sz="36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07" name="AutoShape 19"/>
          <p:cNvSpPr>
            <a:spLocks noChangeArrowheads="1"/>
          </p:cNvSpPr>
          <p:nvPr/>
        </p:nvSpPr>
        <p:spPr bwMode="auto">
          <a:xfrm rot="5400000">
            <a:off x="1788525" y="3992064"/>
            <a:ext cx="503238" cy="385233"/>
          </a:xfrm>
          <a:prstGeom prst="chevron">
            <a:avLst>
              <a:gd name="adj" fmla="val 43544"/>
            </a:avLst>
          </a:prstGeom>
          <a:solidFill>
            <a:srgbClr val="ED3D0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2308" name="AutoShape 20"/>
          <p:cNvSpPr>
            <a:spLocks noChangeArrowheads="1"/>
          </p:cNvSpPr>
          <p:nvPr/>
        </p:nvSpPr>
        <p:spPr bwMode="auto">
          <a:xfrm rot="5400000">
            <a:off x="5820973" y="3776040"/>
            <a:ext cx="503238" cy="385233"/>
          </a:xfrm>
          <a:prstGeom prst="chevron">
            <a:avLst>
              <a:gd name="adj" fmla="val 43544"/>
            </a:avLst>
          </a:prstGeom>
          <a:solidFill>
            <a:srgbClr val="ED3D0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2309" name="AutoShape 21"/>
          <p:cNvSpPr>
            <a:spLocks noChangeArrowheads="1"/>
          </p:cNvSpPr>
          <p:nvPr/>
        </p:nvSpPr>
        <p:spPr bwMode="auto">
          <a:xfrm rot="5400000">
            <a:off x="9781413" y="4064131"/>
            <a:ext cx="503238" cy="385233"/>
          </a:xfrm>
          <a:prstGeom prst="chevron">
            <a:avLst>
              <a:gd name="adj" fmla="val 43544"/>
            </a:avLst>
          </a:prstGeom>
          <a:solidFill>
            <a:srgbClr val="ED3D0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  <p:txBody>
          <a:bodyPr wrap="none" anchor="ctr"/>
          <a:lstStyle/>
          <a:p>
            <a:pPr>
              <a:defRPr/>
            </a:pPr>
            <a:endParaRPr lang="ru-RU">
              <a:latin typeface="Arial" pitchFamily="34" charset="0"/>
            </a:endParaRPr>
          </a:p>
        </p:txBody>
      </p:sp>
      <p:sp>
        <p:nvSpPr>
          <p:cNvPr id="12310" name="Text Box 22"/>
          <p:cNvSpPr txBox="1">
            <a:spLocks noChangeArrowheads="1"/>
          </p:cNvSpPr>
          <p:nvPr/>
        </p:nvSpPr>
        <p:spPr bwMode="auto">
          <a:xfrm>
            <a:off x="767411" y="4581128"/>
            <a:ext cx="3060700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lang="ru-RU" altLang="ru-RU" sz="32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Чехи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 Поляки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Словаки.</a:t>
            </a:r>
            <a:endParaRPr lang="ru-RU" alt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11" name="Text Box 23"/>
          <p:cNvSpPr txBox="1">
            <a:spLocks noChangeArrowheads="1"/>
          </p:cNvSpPr>
          <p:nvPr/>
        </p:nvSpPr>
        <p:spPr bwMode="auto">
          <a:xfrm>
            <a:off x="4655841" y="4365104"/>
            <a:ext cx="3361267" cy="14711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lang="ru-RU" altLang="ru-RU" sz="2400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Болгары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 Сербы</a:t>
            </a: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Хорваты.</a:t>
            </a:r>
            <a:endParaRPr lang="ru-RU" altLang="ru-RU" sz="32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2312" name="Text Box 24"/>
          <p:cNvSpPr txBox="1">
            <a:spLocks noChangeArrowheads="1"/>
          </p:cNvSpPr>
          <p:nvPr/>
        </p:nvSpPr>
        <p:spPr bwMode="auto">
          <a:xfrm>
            <a:off x="8184233" y="4365104"/>
            <a:ext cx="3575051" cy="22344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/>
            <a:ext uri="{91240B29-F687-4F45-9708-019B960494DF}"/>
            <a:ext uri="{AF507438-7753-43E0-B8FC-AC1667EBCBE1}"/>
          </a:extLst>
        </p:spPr>
        <p:txBody>
          <a:bodyPr wrap="square">
            <a:spAutoFit/>
          </a:bodyPr>
          <a:lstStyle/>
          <a:p>
            <a:pPr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80000"/>
              <a:defRPr/>
            </a:pPr>
            <a:r>
              <a:rPr lang="ru-RU" altLang="ru-RU" sz="24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endParaRPr lang="ru-RU" altLang="ru-RU" sz="2400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lang="ru-RU" altLang="ru-RU" sz="2400" i="1" dirty="0">
                <a:effectLst>
                  <a:outerShdw blurRad="38100" dist="38100" dir="2700000" algn="tl">
                    <a:srgbClr val="C0C0C0"/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Русские</a:t>
            </a:r>
            <a:endParaRPr lang="ru-RU" altLang="ru-RU" sz="3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Украинцы </a:t>
            </a:r>
            <a:endParaRPr lang="ru-RU" altLang="ru-RU" sz="3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80000"/>
              <a:buFont typeface="Wingdings" pitchFamily="2" charset="2"/>
              <a:buChar char="n"/>
              <a:defRPr/>
            </a:pPr>
            <a:r>
              <a:rPr lang="ru-RU" altLang="ru-RU" sz="32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altLang="ru-RU" sz="3200" b="1" dirty="0" smtClean="0">
                <a:latin typeface="Arial" pitchFamily="34" charset="0"/>
                <a:cs typeface="Arial" pitchFamily="34" charset="0"/>
              </a:rPr>
              <a:t>Белорусы.</a:t>
            </a:r>
            <a:endParaRPr lang="ru-RU" altLang="ru-RU" sz="3200" b="1" dirty="0">
              <a:latin typeface="Arial" pitchFamily="34" charset="0"/>
              <a:cs typeface="Arial" pitchFamily="34" charset="0"/>
            </a:endParaRPr>
          </a:p>
          <a:p>
            <a:pPr>
              <a:lnSpc>
                <a:spcPct val="80000"/>
              </a:lnSpc>
              <a:spcBef>
                <a:spcPct val="20000"/>
              </a:spcBef>
              <a:buClr>
                <a:srgbClr val="C00000"/>
              </a:buClr>
              <a:buSzPct val="80000"/>
              <a:defRPr/>
            </a:pPr>
            <a:endParaRPr lang="ru-RU" altLang="ru-RU" sz="2400" i="1" dirty="0">
              <a:effectLst>
                <a:outerShdw blurRad="38100" dist="38100" dir="2700000" algn="tl">
                  <a:srgbClr val="C0C0C0"/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479376" y="1556792"/>
            <a:ext cx="1692792" cy="1340768"/>
          </a:xfrm>
          <a:prstGeom prst="ellipse">
            <a:avLst/>
          </a:prstGeom>
          <a:blipFill rotWithShape="0">
            <a:blip r:embed="rId2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7" name="Овал 16"/>
          <p:cNvSpPr/>
          <p:nvPr/>
        </p:nvSpPr>
        <p:spPr>
          <a:xfrm>
            <a:off x="5231904" y="5877272"/>
            <a:ext cx="1440160" cy="980728"/>
          </a:xfrm>
          <a:prstGeom prst="ellipse">
            <a:avLst/>
          </a:prstGeom>
          <a:blipFill rotWithShape="0">
            <a:blip r:embed="rId3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5341183"/>
              <a:satOff val="23809"/>
              <a:lumOff val="2104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8" name="Овал 17"/>
          <p:cNvSpPr/>
          <p:nvPr/>
        </p:nvSpPr>
        <p:spPr>
          <a:xfrm>
            <a:off x="9336402" y="1556792"/>
            <a:ext cx="1681577" cy="1004064"/>
          </a:xfrm>
          <a:prstGeom prst="ellipse">
            <a:avLst/>
          </a:prstGeom>
          <a:blipFill rotWithShape="0">
            <a:blip r:embed="rId4" cstate="print"/>
            <a:stretch>
              <a:fillRect/>
            </a:stretch>
          </a:blipFill>
        </p:spPr>
        <p:style>
          <a:lnRef idx="1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5">
              <a:tint val="50000"/>
              <a:hueOff val="-10682366"/>
              <a:satOff val="47617"/>
              <a:lumOff val="4207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9" name="object 2"/>
          <p:cNvSpPr>
            <a:spLocks/>
          </p:cNvSpPr>
          <p:nvPr/>
        </p:nvSpPr>
        <p:spPr bwMode="auto">
          <a:xfrm>
            <a:off x="0" y="3487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РАССЕЛЕНИЕ СЛАВЯН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23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3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3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3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3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3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3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23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00"/>
                            </p:stCondLst>
                            <p:childTnLst>
                              <p:par>
                                <p:cTn id="5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3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9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287355" y="692696"/>
            <a:ext cx="6240000" cy="2687954"/>
          </a:xfrm>
          <a:effectLst>
            <a:softEdge rad="127000"/>
          </a:effectLst>
        </p:spPr>
      </p:pic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268760"/>
            <a:ext cx="5994400" cy="5040560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dirty="0" smtClean="0"/>
              <a:t>	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Время было беспокойное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жители соседних посёлков часто воевали между собой, поэтому селились славяне обычно в местах, окружённых крутыми склонами, глубокими оврагами или водой. Они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возводили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вокруг своих поселений </a:t>
            </a:r>
            <a:r>
              <a:rPr lang="ru-RU" sz="32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земляные валы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копали рвы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3200" b="1" dirty="0" smtClean="0">
                <a:solidFill>
                  <a:srgbClr val="9900CC"/>
                </a:solidFill>
                <a:latin typeface="Arial" pitchFamily="34" charset="0"/>
                <a:cs typeface="Arial" pitchFamily="34" charset="0"/>
              </a:rPr>
              <a:t>ставили частокол</a:t>
            </a:r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 из крепких брёвен.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Рисунок 5" descr="10.jpg"/>
          <p:cNvPicPr>
            <a:picLocks noChangeAspect="1"/>
          </p:cNvPicPr>
          <p:nvPr/>
        </p:nvPicPr>
        <p:blipFill>
          <a:blip r:embed="rId3" cstate="email"/>
          <a:stretch>
            <a:fillRect/>
          </a:stretch>
        </p:blipFill>
        <p:spPr>
          <a:xfrm>
            <a:off x="239349" y="3717095"/>
            <a:ext cx="3648405" cy="2907145"/>
          </a:xfrm>
          <a:prstGeom prst="rect">
            <a:avLst/>
          </a:prstGeom>
          <a:effectLst>
            <a:softEdge rad="127000"/>
          </a:effectLst>
        </p:spPr>
      </p:pic>
      <p:pic>
        <p:nvPicPr>
          <p:cNvPr id="7" name="Picture 6" descr="Scan1000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87757" y="3717032"/>
            <a:ext cx="2400267" cy="2675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object 2"/>
          <p:cNvSpPr>
            <a:spLocks/>
          </p:cNvSpPr>
          <p:nvPr/>
        </p:nvSpPr>
        <p:spPr bwMode="auto">
          <a:xfrm>
            <a:off x="0" y="3487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ЗАНЯТИЯ СЛАВЯН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 txBox="1">
            <a:spLocks/>
          </p:cNvSpPr>
          <p:nvPr/>
        </p:nvSpPr>
        <p:spPr>
          <a:xfrm>
            <a:off x="815413" y="269776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itchFamily="34" charset="0"/>
                <a:ea typeface="+mj-ea"/>
                <a:cs typeface="Arial" pitchFamily="34" charset="0"/>
              </a:rPr>
              <a:t>Чем занимались древние славяне?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itchFamily="34" charset="0"/>
              <a:ea typeface="+mj-ea"/>
              <a:cs typeface="Arial" pitchFamily="34" charset="0"/>
            </a:endParaRPr>
          </a:p>
        </p:txBody>
      </p:sp>
      <p:pic>
        <p:nvPicPr>
          <p:cNvPr id="11" name="Содержимое 10" descr="0002-002-KHod-uroka-Proverka-DZ-test-kartochki-Izuchenija-novogo-materiala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rcRect/>
          <a:stretch>
            <a:fillRect/>
          </a:stretch>
        </p:blipFill>
        <p:spPr>
          <a:xfrm>
            <a:off x="815413" y="1484784"/>
            <a:ext cx="10657184" cy="49232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 descr="18.png"/>
          <p:cNvPicPr>
            <a:picLocks noChangeAspect="1"/>
          </p:cNvPicPr>
          <p:nvPr/>
        </p:nvPicPr>
        <p:blipFill>
          <a:blip r:embed="rId2" cstate="email"/>
          <a:stretch>
            <a:fillRect/>
          </a:stretch>
        </p:blipFill>
        <p:spPr>
          <a:xfrm>
            <a:off x="1343473" y="908720"/>
            <a:ext cx="1183267" cy="2592288"/>
          </a:xfrm>
          <a:prstGeom prst="rect">
            <a:avLst/>
          </a:prstGeom>
        </p:spPr>
      </p:pic>
      <p:pic>
        <p:nvPicPr>
          <p:cNvPr id="12" name="Рисунок 11" descr="41881062_slav142.jpg"/>
          <p:cNvPicPr>
            <a:picLocks noChangeAspect="1"/>
          </p:cNvPicPr>
          <p:nvPr/>
        </p:nvPicPr>
        <p:blipFill>
          <a:blip r:embed="rId3" cstate="email">
            <a:clrChange>
              <a:clrFrom>
                <a:srgbClr val="F3F4F9"/>
              </a:clrFrom>
              <a:clrTo>
                <a:srgbClr val="F3F4F9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192383" y="908720"/>
            <a:ext cx="2139415" cy="2674268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7383" y="4077072"/>
            <a:ext cx="5568617" cy="1569660"/>
          </a:xfrm>
          <a:prstGeom prst="rect">
            <a:avLst/>
          </a:prstGeom>
          <a:solidFill>
            <a:srgbClr val="FFFF00"/>
          </a:solidFill>
          <a:ln w="38100">
            <a:solidFill>
              <a:srgbClr val="FF99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Охота;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Рыболовство;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Бортничество,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734122" y="1916890"/>
            <a:ext cx="2992166" cy="646331"/>
          </a:xfrm>
          <a:prstGeom prst="rect">
            <a:avLst/>
          </a:prstGeom>
          <a:solidFill>
            <a:srgbClr val="FFCCFF"/>
          </a:solidFill>
          <a:ln w="38100">
            <a:solidFill>
              <a:srgbClr val="FF6699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Земледелие</a:t>
            </a:r>
            <a:endParaRPr lang="ru-RU" sz="36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6288021" y="4005094"/>
            <a:ext cx="5558624" cy="2554545"/>
          </a:xfrm>
          <a:prstGeom prst="rect">
            <a:avLst/>
          </a:prstGeom>
          <a:solidFill>
            <a:srgbClr val="66FF66"/>
          </a:solidFill>
          <a:ln w="38100">
            <a:solidFill>
              <a:srgbClr val="00B05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Скотоводство;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Собирательство;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Ткачество и шитьё;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Приготовление пищи;</a:t>
            </a: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Врачевание.</a:t>
            </a:r>
            <a:endParaRPr lang="ru-RU" sz="3200" b="1" dirty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6" name="Стрелка вниз 25"/>
          <p:cNvSpPr/>
          <p:nvPr/>
        </p:nvSpPr>
        <p:spPr>
          <a:xfrm rot="19783637">
            <a:off x="2639617" y="3356992"/>
            <a:ext cx="384043" cy="576064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Стрелка вниз 26"/>
          <p:cNvSpPr/>
          <p:nvPr/>
        </p:nvSpPr>
        <p:spPr>
          <a:xfrm rot="1812162">
            <a:off x="9023681" y="3390853"/>
            <a:ext cx="384043" cy="504056"/>
          </a:xfrm>
          <a:prstGeom prst="down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Стрелка влево 29"/>
          <p:cNvSpPr/>
          <p:nvPr/>
        </p:nvSpPr>
        <p:spPr>
          <a:xfrm>
            <a:off x="3503712" y="2060848"/>
            <a:ext cx="920501" cy="2686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Стрелка влево 30"/>
          <p:cNvSpPr/>
          <p:nvPr/>
        </p:nvSpPr>
        <p:spPr>
          <a:xfrm rot="10800000">
            <a:off x="7920204" y="2060848"/>
            <a:ext cx="920501" cy="268608"/>
          </a:xfrm>
          <a:prstGeom prst="leftArrow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object 2"/>
          <p:cNvSpPr>
            <a:spLocks/>
          </p:cNvSpPr>
          <p:nvPr/>
        </p:nvSpPr>
        <p:spPr bwMode="auto">
          <a:xfrm>
            <a:off x="0" y="3487"/>
            <a:ext cx="12192000" cy="833475"/>
          </a:xfrm>
          <a:custGeom>
            <a:avLst/>
            <a:gdLst>
              <a:gd name="T0" fmla="*/ 9130595 w 5760085"/>
              <a:gd name="T1" fmla="*/ 0 h 1021080"/>
              <a:gd name="T2" fmla="*/ 0 w 5760085"/>
              <a:gd name="T3" fmla="*/ 0 h 1021080"/>
              <a:gd name="T4" fmla="*/ 0 w 5760085"/>
              <a:gd name="T5" fmla="*/ 2157145 h 1021080"/>
              <a:gd name="T6" fmla="*/ 9130595 w 5760085"/>
              <a:gd name="T7" fmla="*/ 2157145 h 1021080"/>
              <a:gd name="T8" fmla="*/ 9130595 w 5760085"/>
              <a:gd name="T9" fmla="*/ 0 h 102108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  <a:ln>
            <a:noFill/>
          </a:ln>
          <a:extLs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algn="ctr"/>
            <a:r>
              <a:rPr lang="ru-RU" sz="6000" b="1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ЗАНЯТИЯ СЛАВЯН</a:t>
            </a:r>
            <a:endParaRPr lang="ru-RU" sz="6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>
    <p:cover dir="rd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1967</TotalTime>
  <Words>1019</Words>
  <Application>Microsoft Office PowerPoint</Application>
  <PresentationFormat>Произвольный</PresentationFormat>
  <Paragraphs>211</Paragraphs>
  <Slides>41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41</vt:i4>
      </vt:variant>
    </vt:vector>
  </HeadingPairs>
  <TitlesOfParts>
    <vt:vector size="42" baseType="lpstr">
      <vt:lpstr>Тема Office</vt:lpstr>
      <vt:lpstr>ВСЕМИРНАЯ ИСТОРИЯ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На полях  выращивали  рожь, пшеницу,  овёс.</vt:lpstr>
      <vt:lpstr>Слайд 14</vt:lpstr>
      <vt:lpstr>Слайд 15</vt:lpstr>
      <vt:lpstr>Слайд 16</vt:lpstr>
      <vt:lpstr>Слайд 17</vt:lpstr>
      <vt:lpstr>УПРАВЛЕНИЕ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  <vt:lpstr>Слайд 38</vt:lpstr>
      <vt:lpstr>Слайд 39</vt:lpstr>
      <vt:lpstr>Слайд 40</vt:lpstr>
      <vt:lpstr>  ЗАДАНИЯ</vt:lpstr>
    </vt:vector>
  </TitlesOfParts>
  <Company>SPecialiST RePack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африка</dc:title>
  <dc:creator>Acer</dc:creator>
  <cp:lastModifiedBy>USER</cp:lastModifiedBy>
  <cp:revision>404</cp:revision>
  <dcterms:created xsi:type="dcterms:W3CDTF">2020-04-27T10:05:42Z</dcterms:created>
  <dcterms:modified xsi:type="dcterms:W3CDTF">2020-09-14T15:35:54Z</dcterms:modified>
</cp:coreProperties>
</file>