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564" r:id="rId2"/>
    <p:sldId id="840" r:id="rId3"/>
    <p:sldId id="863" r:id="rId4"/>
    <p:sldId id="923" r:id="rId5"/>
    <p:sldId id="864" r:id="rId6"/>
    <p:sldId id="865" r:id="rId7"/>
    <p:sldId id="866" r:id="rId8"/>
    <p:sldId id="867" r:id="rId9"/>
    <p:sldId id="868" r:id="rId10"/>
    <p:sldId id="869" r:id="rId11"/>
    <p:sldId id="870" r:id="rId12"/>
    <p:sldId id="871" r:id="rId13"/>
    <p:sldId id="872" r:id="rId14"/>
    <p:sldId id="873" r:id="rId15"/>
    <p:sldId id="874" r:id="rId16"/>
    <p:sldId id="875" r:id="rId17"/>
    <p:sldId id="876" r:id="rId18"/>
    <p:sldId id="877" r:id="rId19"/>
    <p:sldId id="878" r:id="rId20"/>
    <p:sldId id="879" r:id="rId21"/>
    <p:sldId id="880" r:id="rId22"/>
    <p:sldId id="898" r:id="rId23"/>
    <p:sldId id="899" r:id="rId24"/>
    <p:sldId id="900" r:id="rId25"/>
    <p:sldId id="901" r:id="rId26"/>
    <p:sldId id="902" r:id="rId27"/>
    <p:sldId id="903" r:id="rId28"/>
    <p:sldId id="904" r:id="rId29"/>
    <p:sldId id="905" r:id="rId30"/>
    <p:sldId id="906" r:id="rId31"/>
    <p:sldId id="907" r:id="rId32"/>
    <p:sldId id="908" r:id="rId33"/>
    <p:sldId id="909" r:id="rId34"/>
    <p:sldId id="917" r:id="rId35"/>
    <p:sldId id="910" r:id="rId36"/>
    <p:sldId id="911" r:id="rId37"/>
    <p:sldId id="912" r:id="rId38"/>
    <p:sldId id="913" r:id="rId39"/>
    <p:sldId id="921" r:id="rId40"/>
    <p:sldId id="919" r:id="rId41"/>
    <p:sldId id="701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870" y="-5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C72E7AF-91A9-446D-AA87-71BED35D8DCF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87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08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08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407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01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01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01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4232179796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03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564509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476250"/>
            <a:ext cx="9448800" cy="12763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E0B307-071E-4CE3-90F1-B362668BE9A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2245130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BFD6DE-3EEC-4163-A776-68D107EE3B6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0658651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34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334245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66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66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209228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120167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49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3202629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79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79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79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7" r:id="rId14"/>
    <p:sldLayoutId id="2147483668" r:id="rId15"/>
    <p:sldLayoutId id="2147483669" r:id="rId16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3/4.ht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490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243" y="73960"/>
            <a:ext cx="6853767" cy="191900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83498" y="2492952"/>
            <a:ext cx="10177131" cy="2371838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«</a:t>
            </a: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СЛАВЯНЕ И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ВОЗНИКНОВЕНИЕ 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У НИХ  ГОСУДАРСТВ».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36" y="461963"/>
            <a:ext cx="1439333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3900" b="1" spc="18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00" y="1146175"/>
            <a:ext cx="1143000" cy="374650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l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23392" y="2493067"/>
            <a:ext cx="768629" cy="252011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pic>
        <p:nvPicPr>
          <p:cNvPr id="13" name="Picture 2" descr="http://content.foto.mail.ru/mail/sanchad1978/_blogs/i-2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8208" y="2924944"/>
            <a:ext cx="3744416" cy="36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Прямоугольник 3"/>
          <p:cNvSpPr>
            <a:spLocks noChangeArrowheads="1"/>
          </p:cNvSpPr>
          <p:nvPr/>
        </p:nvSpPr>
        <p:spPr bwMode="auto">
          <a:xfrm>
            <a:off x="381038" y="1000125"/>
            <a:ext cx="7011143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buClr>
                <a:schemeClr val="bg2"/>
              </a:buClr>
            </a:pPr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Основными занятиями славян были:</a:t>
            </a:r>
          </a:p>
          <a:p>
            <a:pPr algn="just">
              <a:buClr>
                <a:schemeClr val="bg2"/>
              </a:buClr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земледелие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(пшеница, рожь),</a:t>
            </a:r>
          </a:p>
          <a:p>
            <a:pPr algn="just">
              <a:buClr>
                <a:schemeClr val="bg2"/>
              </a:buClr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скотоводство (разведение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свиней), </a:t>
            </a:r>
          </a:p>
          <a:p>
            <a:pPr algn="just">
              <a:buClr>
                <a:schemeClr val="bg2"/>
              </a:buClr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ремесла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/>
              </a:buClr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бортничество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(сбор меда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/>
              </a:buClr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диких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пчел и воска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30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501" y="4214870"/>
            <a:ext cx="3818467" cy="233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95789" y="4214870"/>
            <a:ext cx="3907367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96253" y="4214870"/>
            <a:ext cx="3818467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C:\Documents and Settings\Admin\Рабочий стол\охотник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36427" y="1052736"/>
            <a:ext cx="1905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C:\Documents and Settings\Admin\Рабочий стол\slav_righ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52119" y="1052793"/>
            <a:ext cx="2207684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bject 2"/>
          <p:cNvSpPr>
            <a:spLocks/>
          </p:cNvSpPr>
          <p:nvPr/>
        </p:nvSpPr>
        <p:spPr bwMode="auto">
          <a:xfrm>
            <a:off x="0" y="3487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ЗАНЯТИЯ СЛАВЯН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G:\восточные славяне 6 класс\фролов дима\zhat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1704" y="1196806"/>
            <a:ext cx="3452581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4" descr="G:\восточные славяне 6 класс\фролов дима\1271920116_1440x900_cows-kis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8211" y="1196806"/>
            <a:ext cx="3875220" cy="242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407703" y="260675"/>
            <a:ext cx="36195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Собирательство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87755" y="3573023"/>
            <a:ext cx="30480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Земледелие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77251" y="214317"/>
            <a:ext cx="32385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Скотоводство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4799893" y="836766"/>
            <a:ext cx="645583" cy="6429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9480376" y="836712"/>
            <a:ext cx="645584" cy="6435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9465" name="Picture 1" descr="C:\Documents and Settings\Admin\Рабочий стол\жизнь древних сл картинки\рыболовство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56276" y="4509120"/>
            <a:ext cx="3412265" cy="22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8688324" y="3645028"/>
            <a:ext cx="3143249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Рыболовство</a:t>
            </a:r>
          </a:p>
        </p:txBody>
      </p:sp>
      <p:sp>
        <p:nvSpPr>
          <p:cNvPr id="15" name="Стрелка вниз 14"/>
          <p:cNvSpPr/>
          <p:nvPr/>
        </p:nvSpPr>
        <p:spPr>
          <a:xfrm>
            <a:off x="9696437" y="4221088"/>
            <a:ext cx="645583" cy="857250"/>
          </a:xfrm>
          <a:prstGeom prst="downArrow">
            <a:avLst>
              <a:gd name="adj1" fmla="val 50000"/>
              <a:gd name="adj2" fmla="val 393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9468" name="Picture 2" descr="C:\Users\Александр\Desktop\тома\76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3713" y="4509120"/>
            <a:ext cx="3676915" cy="2212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трелка вниз 10"/>
          <p:cNvSpPr/>
          <p:nvPr/>
        </p:nvSpPr>
        <p:spPr>
          <a:xfrm>
            <a:off x="4943872" y="4221142"/>
            <a:ext cx="645584" cy="687387"/>
          </a:xfrm>
          <a:prstGeom prst="downArrow">
            <a:avLst>
              <a:gd name="adj1" fmla="val 50000"/>
              <a:gd name="adj2" fmla="val 393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470" name="Номер слайда 1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842040F-2E12-401E-9155-7EB543FAFA57}" type="slidenum">
              <a:rPr lang="ru-RU" smtClean="0"/>
              <a:pPr/>
              <a:t>11</a:t>
            </a:fld>
            <a:endParaRPr lang="ru-RU" smtClean="0"/>
          </a:p>
        </p:txBody>
      </p:sp>
      <p:sp>
        <p:nvSpPr>
          <p:cNvPr id="16" name="TextBox 15"/>
          <p:cNvSpPr txBox="1"/>
          <p:nvPr/>
        </p:nvSpPr>
        <p:spPr>
          <a:xfrm>
            <a:off x="407369" y="548707"/>
            <a:ext cx="24002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Ремесло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4" descr="C:\Users\Александр\Desktop\тома\gonchar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1384" y="2492896"/>
            <a:ext cx="2254853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Стрелка вниз 17"/>
          <p:cNvSpPr/>
          <p:nvPr/>
        </p:nvSpPr>
        <p:spPr>
          <a:xfrm>
            <a:off x="1199493" y="1412776"/>
            <a:ext cx="645583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лександр\Desktop\тома\0013-005-Zanjatija-slavj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1124748"/>
            <a:ext cx="10971584" cy="540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487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ТРУД В СЕЛЬСКОЙ МЕСТНОСТИ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ександр\Desktop\тома\76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3792" y="1628850"/>
            <a:ext cx="6305551" cy="354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19336" y="1052736"/>
            <a:ext cx="3960440" cy="201622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 полях </a:t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выращивали </a:t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рожь, пшеницу, </a:t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овёс.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C:\Users\Александр\Desktop\тома\рожь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184" y="3716389"/>
            <a:ext cx="3672416" cy="206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C:\Users\Александр\Desktop\тома\пшениц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59300" y="4508551"/>
            <a:ext cx="3744384" cy="210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C:\Users\Александр\Desktop\тома\овёс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64651" y="3716338"/>
            <a:ext cx="2616200" cy="257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0" y="3487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ЗЕМЛЕДЕЛИЕ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361" y="980769"/>
            <a:ext cx="7584843" cy="206210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Славяне занимались сбором мёда – </a:t>
            </a:r>
            <a:r>
              <a:rPr lang="ru-RU" sz="3200" b="1" u="sng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бортничеством, </a:t>
            </a:r>
            <a:r>
              <a:rPr lang="ru-RU" sz="3200" b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от слова </a:t>
            </a:r>
            <a:r>
              <a:rPr lang="ru-RU" sz="3200" b="1" i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борть – </a:t>
            </a:r>
            <a:r>
              <a:rPr lang="ru-RU" sz="3200" b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дупло дерева, где жили дикие пчёлы.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4232" y="1052736"/>
            <a:ext cx="3351808" cy="1809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 b="5790"/>
          <a:stretch>
            <a:fillRect/>
          </a:stretch>
        </p:blipFill>
        <p:spPr bwMode="auto">
          <a:xfrm>
            <a:off x="263352" y="3789040"/>
            <a:ext cx="381642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223793" y="3212999"/>
            <a:ext cx="7632171" cy="343170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100" b="1" u="sng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Собирательство</a:t>
            </a:r>
            <a:r>
              <a:rPr lang="ru-RU" sz="3100" b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 - одна из </a:t>
            </a:r>
          </a:p>
          <a:p>
            <a:pPr algn="ctr"/>
            <a:r>
              <a:rPr lang="ru-RU" sz="3100" b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древнейших форм хозяйственной деятельности человека, состоящая </a:t>
            </a:r>
          </a:p>
          <a:p>
            <a:pPr algn="ctr"/>
            <a:r>
              <a:rPr lang="ru-RU" sz="3100" b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в собирании готовых видов пищи:  дикорастущих съедобных плодов, ягод, мёда, а также  моллюсков, насекомых .</a:t>
            </a:r>
            <a:endParaRPr lang="ru-RU" sz="3100" b="1" dirty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487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СОБИРАТЕЛЬСТВО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нутый угол 2"/>
          <p:cNvSpPr/>
          <p:nvPr/>
        </p:nvSpPr>
        <p:spPr>
          <a:xfrm>
            <a:off x="551384" y="2204870"/>
            <a:ext cx="11233248" cy="3000375"/>
          </a:xfrm>
          <a:prstGeom prst="foldedCorner">
            <a:avLst>
              <a:gd name="adj" fmla="val 38949"/>
            </a:avLst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b="1" dirty="0">
              <a:solidFill>
                <a:schemeClr val="tx2"/>
              </a:solidFill>
            </a:endParaRPr>
          </a:p>
          <a:p>
            <a:pPr>
              <a:defRPr/>
            </a:pPr>
            <a:endParaRPr lang="ru-RU" dirty="0">
              <a:solidFill>
                <a:schemeClr val="tx2"/>
              </a:solidFill>
            </a:endParaRPr>
          </a:p>
          <a:p>
            <a:pPr>
              <a:defRPr/>
            </a:pPr>
            <a:endParaRPr lang="ru-RU" sz="2400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ru-RU" sz="3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Собирательство </a:t>
            </a:r>
            <a:r>
              <a:rPr lang="ru-RU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3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играло </a:t>
            </a:r>
            <a:r>
              <a:rPr lang="ru-RU" sz="3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жизни людей большую роль. Занимались этим промыслом в основном женщины и дети. Весной, когда кончались припасы, собирали молодые побеги и листья лебеды, крапивы, заготавливали берёзовый сок.</a:t>
            </a:r>
          </a:p>
        </p:txBody>
      </p:sp>
      <p:pic>
        <p:nvPicPr>
          <p:cNvPr id="13316" name="Picture 5" descr="C:\Documents and Settings\Admin\Рабочий стол\images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415" y="5085231"/>
            <a:ext cx="27813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3" descr="C:\Documents and Settings\Admin\Рабочий стол\im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5841" y="5307015"/>
            <a:ext cx="2762251" cy="1362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2" descr="C:\Documents and Settings\Admin\Рабочий стол\крапива.jpeg"/>
          <p:cNvPicPr>
            <a:picLocks noChangeAspect="1" noChangeArrowheads="1"/>
          </p:cNvPicPr>
          <p:nvPr/>
        </p:nvPicPr>
        <p:blipFill>
          <a:blip r:embed="rId4" cstate="print"/>
          <a:srcRect b="10429"/>
          <a:stretch>
            <a:fillRect/>
          </a:stretch>
        </p:blipFill>
        <p:spPr bwMode="auto">
          <a:xfrm>
            <a:off x="8208237" y="5286377"/>
            <a:ext cx="2381251" cy="138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низ 8"/>
          <p:cNvSpPr/>
          <p:nvPr/>
        </p:nvSpPr>
        <p:spPr>
          <a:xfrm rot="2060917">
            <a:off x="3279521" y="4665267"/>
            <a:ext cx="546915" cy="10681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20667067">
            <a:off x="6588095" y="4359986"/>
            <a:ext cx="645583" cy="10731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18481306" flipH="1">
            <a:off x="8425879" y="4086736"/>
            <a:ext cx="548490" cy="21740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3322" name="Picture 12" descr="C:\Documents and Settings\Admin\Рабочий стол\грибы и ягоды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16311" y="908766"/>
            <a:ext cx="3102951" cy="146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14" descr="C:\Documents and Settings\Admin\Рабочий стол\грибы и ягоды1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9376" y="908766"/>
            <a:ext cx="2376264" cy="1486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7" cstate="print"/>
          <a:srcRect b="5790"/>
          <a:stretch>
            <a:fillRect/>
          </a:stretch>
        </p:blipFill>
        <p:spPr bwMode="auto">
          <a:xfrm>
            <a:off x="3983797" y="836712"/>
            <a:ext cx="3432807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object 2"/>
          <p:cNvSpPr>
            <a:spLocks/>
          </p:cNvSpPr>
          <p:nvPr/>
        </p:nvSpPr>
        <p:spPr bwMode="auto">
          <a:xfrm>
            <a:off x="0" y="3487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СОБИРАТЕЛЬСТВО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2" descr="Земледельнические орудия тру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32171" y="2880841"/>
            <a:ext cx="4288896" cy="2691329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4340" name="Rectangle 1"/>
          <p:cNvSpPr>
            <a:spLocks noChangeArrowheads="1"/>
          </p:cNvSpPr>
          <p:nvPr/>
        </p:nvSpPr>
        <p:spPr bwMode="auto">
          <a:xfrm>
            <a:off x="1524003" y="5654945"/>
            <a:ext cx="104775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400" b="1">
                <a:solidFill>
                  <a:srgbClr val="4D3319"/>
                </a:solidFill>
                <a:cs typeface="Times New Roman" pitchFamily="18" charset="0"/>
              </a:rPr>
              <a:t/>
            </a:r>
            <a:br>
              <a:rPr lang="ru-RU" sz="2400" b="1">
                <a:solidFill>
                  <a:srgbClr val="4D3319"/>
                </a:solidFill>
                <a:cs typeface="Times New Roman" pitchFamily="18" charset="0"/>
              </a:rPr>
            </a:br>
            <a:r>
              <a:rPr lang="ru-RU" sz="2000" b="1">
                <a:solidFill>
                  <a:srgbClr val="4D3319"/>
                </a:solidFill>
                <a:cs typeface="Times New Roman" pitchFamily="18" charset="0"/>
              </a:rPr>
              <a:t>1. Соха; 2. Цеп; 3. Рало; 4. Палка; 5. Серп; 6. Коса; 7. Борона-суковатка.</a:t>
            </a:r>
            <a:endParaRPr lang="ru-RU" sz="2000">
              <a:solidFill>
                <a:srgbClr val="4D3319"/>
              </a:solidFill>
            </a:endParaRPr>
          </a:p>
        </p:txBody>
      </p:sp>
      <p:pic>
        <p:nvPicPr>
          <p:cNvPr id="5" name="Picture 2" descr="C:\Documents and Settings\Admin\Рабочий стол\жизнь древних сл картинки\вилы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3" y="2924989"/>
            <a:ext cx="3796308" cy="2652293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8" name="Picture 3" descr="C:\Documents and Settings\Admin\Рабочий стол\SSA40826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75787" y="2924989"/>
            <a:ext cx="3302000" cy="2577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Documents and Settings\Admin\Рабочий стол\плуг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1347" y="980728"/>
            <a:ext cx="400050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C:\Documents and Settings\Admin\Рабочий стол\древняя.jpeg"/>
          <p:cNvPicPr>
            <a:picLocks noChangeAspect="1" noChangeArrowheads="1"/>
          </p:cNvPicPr>
          <p:nvPr/>
        </p:nvPicPr>
        <p:blipFill>
          <a:blip r:embed="rId6" cstate="print"/>
          <a:srcRect l="6696" r="2901" b="9999"/>
          <a:stretch>
            <a:fillRect/>
          </a:stretch>
        </p:blipFill>
        <p:spPr bwMode="auto">
          <a:xfrm>
            <a:off x="8760297" y="980729"/>
            <a:ext cx="2787776" cy="1712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object 2"/>
          <p:cNvSpPr>
            <a:spLocks/>
          </p:cNvSpPr>
          <p:nvPr/>
        </p:nvSpPr>
        <p:spPr bwMode="auto">
          <a:xfrm>
            <a:off x="0" y="3487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ОРУДИЯ ТРУДА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12291" name="Содержимое 3" descr="славяне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3380" y="908720"/>
            <a:ext cx="11525249" cy="5115844"/>
          </a:xfrm>
        </p:spPr>
      </p:pic>
      <p:sp>
        <p:nvSpPr>
          <p:cNvPr id="5" name="Прямоугольник 4"/>
          <p:cNvSpPr/>
          <p:nvPr/>
        </p:nvSpPr>
        <p:spPr>
          <a:xfrm>
            <a:off x="263352" y="6072231"/>
            <a:ext cx="11593288" cy="6429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Большое хозяйственное значение 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имела торговля</a:t>
            </a:r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487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ТОРГОВЛЯ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829733" y="76200"/>
            <a:ext cx="10363200" cy="704850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defRPr/>
            </a:pPr>
            <a:r>
              <a:rPr lang="ru-RU" sz="4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УПРАВЛЕНИЕ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736629" y="5713414"/>
            <a:ext cx="3678767" cy="707886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племя</a:t>
            </a:r>
            <a:endParaRPr lang="ru-RU" alt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1559523" y="3429000"/>
            <a:ext cx="1349793" cy="707886"/>
          </a:xfrm>
          <a:prstGeom prst="rect">
            <a:avLst/>
          </a:prstGeom>
          <a:solidFill>
            <a:srgbClr val="CCFFCC"/>
          </a:solidFill>
          <a:ln w="76200">
            <a:solidFill>
              <a:schemeClr val="accent2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вече</a:t>
            </a:r>
            <a:endParaRPr lang="ru-RU" alt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1343501" y="1144589"/>
            <a:ext cx="1790903" cy="707886"/>
          </a:xfrm>
          <a:prstGeom prst="rect">
            <a:avLst/>
          </a:prstGeom>
          <a:solidFill>
            <a:srgbClr val="FFFFCC"/>
          </a:solidFill>
          <a:ln w="762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князь</a:t>
            </a:r>
            <a:endParaRPr lang="ru-RU" alt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874" name="AutoShape 10"/>
          <p:cNvSpPr>
            <a:spLocks noChangeArrowheads="1"/>
          </p:cNvSpPr>
          <p:nvPr/>
        </p:nvSpPr>
        <p:spPr bwMode="auto">
          <a:xfrm>
            <a:off x="2235203" y="4419643"/>
            <a:ext cx="647700" cy="976313"/>
          </a:xfrm>
          <a:prstGeom prst="up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57150">
            <a:solidFill>
              <a:schemeClr val="hlink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  <p:sp>
        <p:nvSpPr>
          <p:cNvPr id="36875" name="AutoShape 11"/>
          <p:cNvSpPr>
            <a:spLocks noChangeArrowheads="1"/>
          </p:cNvSpPr>
          <p:nvPr/>
        </p:nvSpPr>
        <p:spPr bwMode="auto">
          <a:xfrm>
            <a:off x="2063552" y="2133643"/>
            <a:ext cx="819349" cy="1079375"/>
          </a:xfrm>
          <a:prstGeom prst="up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57150">
            <a:solidFill>
              <a:schemeClr val="hlink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3647938" y="3068968"/>
            <a:ext cx="7442198" cy="1323975"/>
            <a:chOff x="1654" y="1970"/>
            <a:chExt cx="3516" cy="834"/>
          </a:xfrm>
        </p:grpSpPr>
        <p:sp>
          <p:nvSpPr>
            <p:cNvPr id="8205" name="AutoShape 12"/>
            <p:cNvSpPr>
              <a:spLocks noChangeArrowheads="1"/>
            </p:cNvSpPr>
            <p:nvPr/>
          </p:nvSpPr>
          <p:spPr bwMode="auto">
            <a:xfrm>
              <a:off x="1654" y="2256"/>
              <a:ext cx="785" cy="485"/>
            </a:xfrm>
            <a:prstGeom prst="rightArrow">
              <a:avLst>
                <a:gd name="adj1" fmla="val 50000"/>
                <a:gd name="adj2" fmla="val 50245"/>
              </a:avLst>
            </a:prstGeom>
            <a:solidFill>
              <a:schemeClr val="accent1"/>
            </a:solidFill>
            <a:ln w="5715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ru-RU" altLang="ru-RU"/>
            </a:p>
          </p:txBody>
        </p:sp>
        <p:sp>
          <p:nvSpPr>
            <p:cNvPr id="8206" name="Text Box 14"/>
            <p:cNvSpPr txBox="1">
              <a:spLocks noChangeArrowheads="1"/>
            </p:cNvSpPr>
            <p:nvPr/>
          </p:nvSpPr>
          <p:spPr bwMode="auto">
            <a:xfrm>
              <a:off x="2496" y="1970"/>
              <a:ext cx="2674" cy="834"/>
            </a:xfrm>
            <a:prstGeom prst="rect">
              <a:avLst/>
            </a:prstGeom>
            <a:solidFill>
              <a:srgbClr val="CCFFCC"/>
            </a:solidFill>
            <a:ln w="57150">
              <a:solidFill>
                <a:schemeClr val="accent2"/>
              </a:solidFill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Народное собрание </a:t>
              </a:r>
            </a:p>
            <a:p>
              <a:r>
                <a:rPr lang="ru-RU" altLang="ru-RU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всех членов племени</a:t>
              </a:r>
              <a:endParaRPr lang="ru-RU" alt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3575747" y="1222418"/>
            <a:ext cx="6687389" cy="708025"/>
            <a:chOff x="2016" y="770"/>
            <a:chExt cx="2621" cy="446"/>
          </a:xfrm>
        </p:grpSpPr>
        <p:sp>
          <p:nvSpPr>
            <p:cNvPr id="8203" name="AutoShape 13"/>
            <p:cNvSpPr>
              <a:spLocks noChangeArrowheads="1"/>
            </p:cNvSpPr>
            <p:nvPr/>
          </p:nvSpPr>
          <p:spPr bwMode="auto">
            <a:xfrm>
              <a:off x="2016" y="816"/>
              <a:ext cx="734" cy="306"/>
            </a:xfrm>
            <a:prstGeom prst="rightArrow">
              <a:avLst>
                <a:gd name="adj1" fmla="val 50000"/>
                <a:gd name="adj2" fmla="val 50245"/>
              </a:avLst>
            </a:prstGeom>
            <a:solidFill>
              <a:schemeClr val="accent1"/>
            </a:solidFill>
            <a:ln w="5715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ru-RU" altLang="ru-RU"/>
            </a:p>
          </p:txBody>
        </p:sp>
        <p:sp>
          <p:nvSpPr>
            <p:cNvPr id="8204" name="Text Box 16"/>
            <p:cNvSpPr txBox="1">
              <a:spLocks noChangeArrowheads="1"/>
            </p:cNvSpPr>
            <p:nvPr/>
          </p:nvSpPr>
          <p:spPr bwMode="auto">
            <a:xfrm>
              <a:off x="2957" y="770"/>
              <a:ext cx="1680" cy="446"/>
            </a:xfrm>
            <a:prstGeom prst="rect">
              <a:avLst/>
            </a:prstGeom>
            <a:solidFill>
              <a:srgbClr val="FFFFCC"/>
            </a:solidFill>
            <a:ln w="57150">
              <a:solidFill>
                <a:schemeClr val="accent1"/>
              </a:solidFill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ru-RU" altLang="ru-RU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Военный вождь</a:t>
              </a:r>
              <a:endParaRPr lang="ru-RU" alt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6882" name="Text Box 18"/>
          <p:cNvSpPr txBox="1">
            <a:spLocks noChangeArrowheads="1"/>
          </p:cNvSpPr>
          <p:nvPr/>
        </p:nvSpPr>
        <p:spPr bwMode="auto">
          <a:xfrm>
            <a:off x="5087888" y="4941168"/>
            <a:ext cx="6745116" cy="1754326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Несколько племен часто </a:t>
            </a:r>
            <a:endParaRPr lang="en-US" alt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объединялись в 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племенные</a:t>
            </a:r>
          </a:p>
          <a:p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союзы.</a:t>
            </a:r>
            <a:endParaRPr lang="ru-RU" alt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 animBg="1" autoUpdateAnimBg="0"/>
      <p:bldP spid="36872" grpId="0" animBg="1" autoUpdateAnimBg="0"/>
      <p:bldP spid="36873" grpId="0" animBg="1" autoUpdateAnimBg="0"/>
      <p:bldP spid="36874" grpId="0" animBg="1"/>
      <p:bldP spid="36875" grpId="0" animBg="1"/>
      <p:bldP spid="36882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35763" y="1700808"/>
            <a:ext cx="4000500" cy="9286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Князь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6252" y="4714916"/>
            <a:ext cx="3333749" cy="10715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Ополчение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86252" y="4714916"/>
            <a:ext cx="3333749" cy="10715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Вече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477278" y="4714916"/>
            <a:ext cx="3143249" cy="10715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Совет старцев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1631530" y="2780928"/>
            <a:ext cx="2592289" cy="165618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5880005" y="3068960"/>
            <a:ext cx="23407" cy="164750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7464152" y="2852936"/>
            <a:ext cx="2592288" cy="165618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ject 2"/>
          <p:cNvSpPr>
            <a:spLocks/>
          </p:cNvSpPr>
          <p:nvPr/>
        </p:nvSpPr>
        <p:spPr bwMode="auto">
          <a:xfrm>
            <a:off x="0" y="3487"/>
            <a:ext cx="12192000" cy="133732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УПРАВЛЕНИЕ РОДОВОЙ ОБЩИНОЙ И ПЛЕМЕНЕМ</a:t>
            </a:r>
          </a:p>
          <a:p>
            <a:pPr algn="ctr"/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908721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СЛАВЯНЕ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27430" y="1772816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ЗАНЯТИЯ СЛАВЯН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2708957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СОЦИАЛЬНЫЙ СТРОЙ И РЕЛИГИЯ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3717033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БОЛГАРСКОЕ ЦАРСТВО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23392" y="4797153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ЧЕШСКОЕ ГОСУДАРСТВО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27384" y="5877273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ПОЛЬСКОЕ ГОСУДАРСТВО</a:t>
            </a:r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0" y="3487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  <p:bldP spid="7" grpId="0" animBg="1" autoUpdateAnimBg="0"/>
      <p:bldP spid="9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719403" y="4869160"/>
            <a:ext cx="10874176" cy="1728192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2400" b="1" dirty="0" smtClean="0"/>
              <a:t>     </a:t>
            </a:r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Славяне делились на множество племен.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Все важные вопросы в племени решало народное собрание — </a:t>
            </a:r>
            <a:r>
              <a:rPr lang="ru-RU" altLang="ru-RU" sz="32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вече</a:t>
            </a:r>
            <a:r>
              <a:rPr lang="ru-RU" alt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(от слова «вещать» — говорить со знанием дела).</a:t>
            </a:r>
          </a:p>
          <a:p>
            <a:pPr eaLnBrk="1" hangingPunct="1">
              <a:lnSpc>
                <a:spcPct val="90000"/>
              </a:lnSpc>
            </a:pPr>
            <a:endParaRPr lang="ru-RU" altLang="ru-RU" sz="2400" b="1" dirty="0" smtClean="0"/>
          </a:p>
        </p:txBody>
      </p:sp>
      <p:pic>
        <p:nvPicPr>
          <p:cNvPr id="6" name="Picture 2" descr="Картинки по запрос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692696"/>
            <a:ext cx="11521280" cy="4032448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487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ВЕЧЕ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263353" y="1124747"/>
            <a:ext cx="4962963" cy="511256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 eaLnBrk="1" hangingPunct="1">
              <a:buNone/>
            </a:pPr>
            <a:r>
              <a:rPr lang="ru-RU" altLang="ru-RU" sz="2400" b="1" dirty="0" smtClean="0"/>
              <a:t>    </a:t>
            </a:r>
            <a:r>
              <a:rPr lang="ru-RU" alt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 главе племен стояли военные вожди  </a:t>
            </a:r>
            <a:r>
              <a:rPr lang="ru-RU" altLang="ru-RU" sz="30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князья. </a:t>
            </a:r>
            <a:r>
              <a:rPr lang="ru-RU" alt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них в подчинении были конные дружины. Совершая набеги и нападения на соседей, князья и их дружинники захватывали рабов-пленников, скот, различные ценности.</a:t>
            </a:r>
          </a:p>
        </p:txBody>
      </p:sp>
      <p:sp>
        <p:nvSpPr>
          <p:cNvPr id="8196" name="Rectangle 8"/>
          <p:cNvSpPr>
            <a:spLocks noChangeArrowheads="1"/>
          </p:cNvSpPr>
          <p:nvPr/>
        </p:nvSpPr>
        <p:spPr bwMode="auto">
          <a:xfrm>
            <a:off x="7464152" y="5877308"/>
            <a:ext cx="29424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Князь с дружиной</a:t>
            </a:r>
          </a:p>
        </p:txBody>
      </p:sp>
      <p:pic>
        <p:nvPicPr>
          <p:cNvPr id="6" name="Picture 4" descr="Картинки по запрос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3952" y="908720"/>
            <a:ext cx="6312701" cy="505715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КНЯЗЬЯ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9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6384032" y="1196758"/>
            <a:ext cx="5616624" cy="4806331"/>
          </a:xfrm>
          <a:effectLst>
            <a:softEdge rad="1270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19336" y="1052736"/>
            <a:ext cx="6168685" cy="554461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sz="35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Славянам казалось, что лес и деревья, речки и ручейки, солнце и ветер – всё это живое, одушевлённое. </a:t>
            </a:r>
          </a:p>
          <a:p>
            <a:pPr algn="ctr">
              <a:buNone/>
            </a:pPr>
            <a:r>
              <a:rPr lang="ru-RU" sz="35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35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Они считали, что всеми явлениями природы повелевают различные боги.</a:t>
            </a:r>
          </a:p>
          <a:p>
            <a:pPr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	Одним из главных богов был </a:t>
            </a:r>
            <a:r>
              <a:rPr lang="ru-RU" sz="35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Перун</a:t>
            </a:r>
            <a:r>
              <a:rPr lang="ru-RU" sz="35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– бог грома и молнии.</a:t>
            </a:r>
          </a:p>
          <a:p>
            <a:pPr>
              <a:buNone/>
            </a:pPr>
            <a:endParaRPr lang="ru-RU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ВЕРОВАНИЯ ДРЕВНИХ СЛАВЯН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368" y="1052739"/>
            <a:ext cx="11521280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ru-RU" sz="32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Поклонение многим богам называется</a:t>
            </a:r>
            <a:r>
              <a:rPr lang="ru-RU" sz="3200" b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язычеством.</a:t>
            </a:r>
            <a:r>
              <a:rPr lang="ru-RU" sz="3200" b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 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5" descr="макош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9817" y="2060848"/>
            <a:ext cx="3003483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309449" y="5733289"/>
            <a:ext cx="18706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Макошь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10" name="Picture 6" descr="dazhdbog_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2033" y="2060848"/>
            <a:ext cx="3262187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8976321" y="5733289"/>
            <a:ext cx="22525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Даждьбог</a:t>
            </a:r>
            <a:r>
              <a:rPr lang="ru-RU" sz="2400" b="1" dirty="0" smtClean="0">
                <a:solidFill>
                  <a:srgbClr val="990000"/>
                </a:solidFill>
              </a:rPr>
              <a:t> </a:t>
            </a:r>
            <a:endParaRPr lang="ru-RU" sz="2400" b="1" dirty="0">
              <a:solidFill>
                <a:srgbClr val="990000"/>
              </a:solidFill>
            </a:endParaRPr>
          </a:p>
        </p:txBody>
      </p:sp>
      <p:pic>
        <p:nvPicPr>
          <p:cNvPr id="12" name="Picture 4" descr="сварог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384" y="1916832"/>
            <a:ext cx="3384376" cy="3552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1127469" y="5589272"/>
            <a:ext cx="17406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Сварог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bject 2"/>
          <p:cNvSpPr>
            <a:spLocks/>
          </p:cNvSpPr>
          <p:nvPr/>
        </p:nvSpPr>
        <p:spPr bwMode="auto">
          <a:xfrm>
            <a:off x="0" y="36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ВЕРОВАНИЯ ДРЕВНИХ СЛАВЯН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5200600"/>
            <a:ext cx="12192000" cy="146876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Славяне верили, что дом охраняет </a:t>
            </a:r>
            <a:r>
              <a:rPr lang="ru-RU" sz="32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домовой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в лесу водится </a:t>
            </a:r>
            <a:r>
              <a:rPr lang="ru-RU" sz="32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леший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в реках и озёрах живёт </a:t>
            </a:r>
            <a:r>
              <a:rPr lang="ru-RU" sz="32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водяной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32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русалки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22.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983765" y="260648"/>
            <a:ext cx="4260000" cy="2556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 descr="23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983765" y="2780928"/>
            <a:ext cx="4260000" cy="2556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Рисунок 9" descr="24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8112227" y="692696"/>
            <a:ext cx="3829132" cy="3780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Содержимое 6" descr="21.jpg"/>
          <p:cNvPicPr>
            <a:picLocks noGrp="1" noChangeAspect="1"/>
          </p:cNvPicPr>
          <p:nvPr>
            <p:ph sz="half" idx="1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308693" y="692696"/>
            <a:ext cx="3771083" cy="3780000"/>
          </a:xfrm>
          <a:effectLst>
            <a:softEdge rad="1270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695400" y="4365104"/>
            <a:ext cx="10972800" cy="2232248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 второй половине </a:t>
            </a:r>
            <a:r>
              <a:rPr lang="en-US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VII </a:t>
            </a:r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века славяне, поселившиеся на землях по нижнему течению Дуная, к северу от Балканского хребта, были завоеваны кочевниками </a:t>
            </a:r>
            <a:r>
              <a:rPr lang="ru-RU" alt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altLang="ru-RU" sz="32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болгарами,</a:t>
            </a:r>
            <a:r>
              <a:rPr lang="ru-RU" alt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тюрками по   происхождению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8197" name="Picture 7" descr="Рисунок3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35360" y="1340796"/>
            <a:ext cx="5689600" cy="2219325"/>
          </a:xfrm>
          <a:noFill/>
          <a:ln w="41275">
            <a:solidFill>
              <a:schemeClr val="tx1"/>
            </a:solidFill>
          </a:ln>
        </p:spPr>
      </p:pic>
      <p:pic>
        <p:nvPicPr>
          <p:cNvPr id="8198" name="Picture 8" descr="1"/>
          <p:cNvPicPr>
            <a:picLocks noChangeAspect="1" noChangeArrowheads="1"/>
          </p:cNvPicPr>
          <p:nvPr/>
        </p:nvPicPr>
        <p:blipFill>
          <a:blip r:embed="rId3" cstate="print">
            <a:lum bright="-6000" contrast="12000"/>
          </a:blip>
          <a:srcRect/>
          <a:stretch>
            <a:fillRect/>
          </a:stretch>
        </p:blipFill>
        <p:spPr bwMode="auto">
          <a:xfrm>
            <a:off x="6312024" y="1340768"/>
            <a:ext cx="5486400" cy="2584450"/>
          </a:xfrm>
          <a:prstGeom prst="rect">
            <a:avLst/>
          </a:prstGeom>
          <a:noFill/>
          <a:ln w="4445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БОЛГАРСКОЕ ЦАРСТВО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79376" y="1052736"/>
            <a:ext cx="5384800" cy="518457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 eaLnBrk="1" hangingPunct="1">
              <a:buFontTx/>
              <a:buNone/>
            </a:pPr>
            <a:r>
              <a:rPr lang="ru-RU" altLang="ru-RU" sz="2400" b="1" dirty="0" smtClean="0"/>
              <a:t>     </a:t>
            </a:r>
            <a:r>
              <a:rPr lang="ru-RU" alt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Выдающимся правителем Болгарии был князь </a:t>
            </a:r>
            <a:r>
              <a:rPr lang="ru-RU" altLang="ru-RU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Симеон</a:t>
            </a:r>
            <a:r>
              <a:rPr lang="ru-RU" alt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Он был образованным, энергичным, честолюбивым мечтал о подчинении всего Балканского полуострова, о захвате императорского трона Византии.</a:t>
            </a:r>
          </a:p>
        </p:txBody>
      </p:sp>
      <p:pic>
        <p:nvPicPr>
          <p:cNvPr id="9220" name="Picture 7" descr="File:Simeonipaint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980728"/>
            <a:ext cx="5539317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Rectangle 9"/>
          <p:cNvSpPr>
            <a:spLocks noChangeArrowheads="1"/>
          </p:cNvSpPr>
          <p:nvPr/>
        </p:nvSpPr>
        <p:spPr bwMode="auto">
          <a:xfrm>
            <a:off x="6023992" y="6021288"/>
            <a:ext cx="54864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ru-RU" altLang="ru-RU" sz="2800" b="1" dirty="0" err="1">
                <a:latin typeface="Arial" pitchFamily="34" charset="0"/>
                <a:cs typeface="Arial" pitchFamily="34" charset="0"/>
              </a:rPr>
              <a:t>Симеон</a:t>
            </a:r>
            <a:r>
              <a:rPr lang="ru-RU" altLang="ru-RU" sz="2800" b="1" dirty="0">
                <a:latin typeface="Arial" pitchFamily="34" charset="0"/>
                <a:cs typeface="Arial" pitchFamily="34" charset="0"/>
              </a:rPr>
              <a:t> I Великий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БОЛГАРСКОЕ ЦАРСТВО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6312024" y="1124768"/>
            <a:ext cx="5384800" cy="45259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2800" b="1" dirty="0" smtClean="0"/>
              <a:t>    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Ему удалось отвоевать часть земель, населённых славянами, подчинил сербов. Но долгие годы войны истощили страну и разорили население.</a:t>
            </a:r>
            <a:endParaRPr lang="ru-RU" alt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4" name="Picture 7" descr="File:Skylitzeshungarosvencenabulgarosdesime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48" y="1124744"/>
            <a:ext cx="5888567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Rectangle 9"/>
          <p:cNvSpPr>
            <a:spLocks noChangeArrowheads="1"/>
          </p:cNvSpPr>
          <p:nvPr/>
        </p:nvSpPr>
        <p:spPr bwMode="auto">
          <a:xfrm>
            <a:off x="203200" y="5334000"/>
            <a:ext cx="5892800" cy="1295400"/>
          </a:xfrm>
          <a:prstGeom prst="rect">
            <a:avLst/>
          </a:prstGeom>
          <a:solidFill>
            <a:srgbClr val="FFCC99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ru-RU" altLang="ru-RU" sz="2400" b="1" dirty="0">
                <a:latin typeface="Arial" pitchFamily="34" charset="0"/>
                <a:cs typeface="Arial" pitchFamily="34" charset="0"/>
              </a:rPr>
              <a:t>Армия </a:t>
            </a:r>
            <a:r>
              <a:rPr lang="ru-RU" altLang="ru-RU" sz="2400" b="1" dirty="0" err="1">
                <a:latin typeface="Arial" pitchFamily="34" charset="0"/>
                <a:cs typeface="Arial" pitchFamily="34" charset="0"/>
              </a:rPr>
              <a:t>Симеона</a:t>
            </a:r>
            <a:r>
              <a:rPr lang="ru-RU" altLang="ru-RU" sz="2400" b="1" dirty="0">
                <a:latin typeface="Arial" pitchFamily="34" charset="0"/>
                <a:cs typeface="Arial" pitchFamily="34" charset="0"/>
              </a:rPr>
              <a:t> побеждает</a:t>
            </a:r>
          </a:p>
          <a:p>
            <a:pPr algn="ctr" eaLnBrk="1" hangingPunct="1"/>
            <a:r>
              <a:rPr lang="ru-RU" altLang="ru-RU" sz="2400" b="1" dirty="0">
                <a:latin typeface="Arial" pitchFamily="34" charset="0"/>
                <a:cs typeface="Arial" pitchFamily="34" charset="0"/>
              </a:rPr>
              <a:t>византийцев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БОЛГАРСКОЕ ЦАРСТВО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5807968" y="836734"/>
            <a:ext cx="5888856" cy="4525963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ru-RU" altLang="ru-RU" sz="2400" b="1" dirty="0" smtClean="0"/>
              <a:t>     </a:t>
            </a:r>
            <a:r>
              <a:rPr lang="ru-RU" alt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севера на Болгарию и Византию совершала набеги венгерская конница, а затем полтора столетия - </a:t>
            </a:r>
            <a:r>
              <a:rPr lang="ru-RU" altLang="ru-RU" sz="3000" b="1" i="1" u="sng" dirty="0" smtClean="0">
                <a:solidFill>
                  <a:srgbClr val="ED3D0D"/>
                </a:solidFill>
                <a:latin typeface="Arial" pitchFamily="34" charset="0"/>
                <a:cs typeface="Arial" pitchFamily="34" charset="0"/>
              </a:rPr>
              <a:t>кочевники - печенеги</a:t>
            </a:r>
            <a:r>
              <a:rPr lang="ru-RU" altLang="ru-RU" sz="3000" b="1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оттесненные в Северное Причерноморье из глубин Азии.</a:t>
            </a:r>
          </a:p>
          <a:p>
            <a:pPr eaLnBrk="1" hangingPunct="1"/>
            <a:endParaRPr lang="ru-RU" altLang="ru-RU" sz="2400" b="1" dirty="0" smtClean="0"/>
          </a:p>
        </p:txBody>
      </p:sp>
      <p:pic>
        <p:nvPicPr>
          <p:cNvPr id="11269" name="Picture 7" descr="Рисунок6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35360" y="1124744"/>
            <a:ext cx="5384800" cy="2520280"/>
          </a:xfrm>
          <a:noFill/>
        </p:spPr>
      </p:pic>
      <p:sp>
        <p:nvSpPr>
          <p:cNvPr id="11270" name="Rectangle 8"/>
          <p:cNvSpPr>
            <a:spLocks noChangeArrowheads="1"/>
          </p:cNvSpPr>
          <p:nvPr/>
        </p:nvSpPr>
        <p:spPr bwMode="auto">
          <a:xfrm>
            <a:off x="839416" y="3717033"/>
            <a:ext cx="393332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altLang="ru-RU" sz="2400" b="1" i="1" dirty="0">
                <a:latin typeface="Arial" pitchFamily="34" charset="0"/>
                <a:cs typeface="Arial" pitchFamily="34" charset="0"/>
              </a:rPr>
              <a:t>Развалины болгарского</a:t>
            </a:r>
          </a:p>
          <a:p>
            <a:pPr algn="ctr"/>
            <a:r>
              <a:rPr lang="ru-RU" altLang="ru-RU" sz="2400" b="1" i="1" dirty="0">
                <a:latin typeface="Arial" pitchFamily="34" charset="0"/>
                <a:cs typeface="Arial" pitchFamily="34" charset="0"/>
              </a:rPr>
              <a:t> города </a:t>
            </a:r>
            <a:r>
              <a:rPr lang="ru-RU" altLang="ru-RU" sz="2400" b="1" i="1" dirty="0" err="1">
                <a:latin typeface="Arial" pitchFamily="34" charset="0"/>
                <a:cs typeface="Arial" pitchFamily="34" charset="0"/>
              </a:rPr>
              <a:t>Плиска</a:t>
            </a:r>
            <a:endParaRPr lang="ru-RU" altLang="ru-RU" sz="24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Картинки по запросу набеги печенегов"/>
          <p:cNvPicPr>
            <a:picLocks noChangeAspect="1" noChangeArrowheads="1"/>
          </p:cNvPicPr>
          <p:nvPr/>
        </p:nvPicPr>
        <p:blipFill>
          <a:blip r:embed="rId3" cstate="print"/>
          <a:srcRect b="175"/>
          <a:stretch>
            <a:fillRect/>
          </a:stretch>
        </p:blipFill>
        <p:spPr bwMode="auto">
          <a:xfrm>
            <a:off x="839431" y="4429108"/>
            <a:ext cx="10657183" cy="242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0"/>
          </a:effectLst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0" y="36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БОЛГАРСКОЕ ЦАРСТВО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5951984" y="1484789"/>
            <a:ext cx="5774432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2800" b="1" dirty="0" smtClean="0"/>
              <a:t>    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начале XI века византийский император Василий II, прозванный </a:t>
            </a:r>
            <a:r>
              <a:rPr lang="ru-RU" alt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Болгаробойцом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почти ежегодно совершал походы в Болгарию.</a:t>
            </a:r>
          </a:p>
        </p:txBody>
      </p:sp>
      <p:sp>
        <p:nvSpPr>
          <p:cNvPr id="12294" name="Rectangle 9"/>
          <p:cNvSpPr>
            <a:spLocks noChangeArrowheads="1"/>
          </p:cNvSpPr>
          <p:nvPr/>
        </p:nvSpPr>
        <p:spPr bwMode="auto">
          <a:xfrm>
            <a:off x="407368" y="5517232"/>
            <a:ext cx="5486400" cy="914400"/>
          </a:xfrm>
          <a:prstGeom prst="rect">
            <a:avLst/>
          </a:prstGeom>
          <a:solidFill>
            <a:srgbClr val="FFCC99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ru-RU" altLang="ru-RU" sz="2400" b="1" dirty="0">
                <a:latin typeface="Arial" pitchFamily="34" charset="0"/>
                <a:cs typeface="Arial" pitchFamily="34" charset="0"/>
              </a:rPr>
              <a:t>Василий II </a:t>
            </a:r>
            <a:r>
              <a:rPr lang="ru-RU" altLang="ru-RU" sz="2400" b="1" dirty="0" err="1">
                <a:latin typeface="Arial" pitchFamily="34" charset="0"/>
                <a:cs typeface="Arial" pitchFamily="34" charset="0"/>
              </a:rPr>
              <a:t>Болгаробоец</a:t>
            </a:r>
            <a:endParaRPr lang="ru-RU" alt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 descr="https://i1.wp.com/videouroki.net/videouroki/conspekty/istvsem6/9-obrazovaniie-slavianskikh-ghosudarstv.files/image00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1412796"/>
            <a:ext cx="4826000" cy="3600451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БОЛГАРСКОЕ ЦАРСТВО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Содержимое 9"/>
          <p:cNvSpPr>
            <a:spLocks noGrp="1"/>
          </p:cNvSpPr>
          <p:nvPr>
            <p:ph idx="1"/>
          </p:nvPr>
        </p:nvSpPr>
        <p:spPr>
          <a:xfrm>
            <a:off x="335360" y="4797152"/>
            <a:ext cx="6552728" cy="158417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000" dirty="0" smtClean="0">
                <a:solidFill>
                  <a:srgbClr val="FF0000"/>
                </a:solidFill>
                <a:latin typeface="Book Antiqua" pitchFamily="18" charset="0"/>
              </a:rPr>
              <a:t>     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веке славяне занимали обширные пространства от Балтийского моря на севере до Дуная и Черного моря на юге.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dirty="0" smtClean="0"/>
          </a:p>
        </p:txBody>
      </p:sp>
      <p:pic>
        <p:nvPicPr>
          <p:cNvPr id="11" name="Picture 9" descr="Рисунок1"/>
          <p:cNvPicPr>
            <a:picLocks noChangeAspect="1" noChangeArrowheads="1"/>
          </p:cNvPicPr>
          <p:nvPr/>
        </p:nvPicPr>
        <p:blipFill>
          <a:blip r:embed="rId2" cstate="print"/>
          <a:srcRect b="103"/>
          <a:stretch>
            <a:fillRect/>
          </a:stretch>
        </p:blipFill>
        <p:spPr>
          <a:xfrm>
            <a:off x="7248128" y="1844824"/>
            <a:ext cx="4658163" cy="3936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5608" name="Прямоугольник 14"/>
          <p:cNvSpPr>
            <a:spLocks noChangeArrowheads="1"/>
          </p:cNvSpPr>
          <p:nvPr/>
        </p:nvSpPr>
        <p:spPr bwMode="auto">
          <a:xfrm>
            <a:off x="381000" y="857321"/>
            <a:ext cx="11430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древнейших времен в Прибалтике, в Центральной и Восточной Европе, к востоку от германцев, жили </a:t>
            </a:r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3" action="ppaction://hlinkfile"/>
              </a:rPr>
              <a:t>славяне</a:t>
            </a:r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487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РАССЕЛЕНИЕ СЛАВЯН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2" name="Рисунок 11" descr="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95400" y="1916898"/>
            <a:ext cx="4777704" cy="2549759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6168008" y="1268765"/>
            <a:ext cx="5791200" cy="45259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 eaLnBrk="1" hangingPunct="1">
              <a:lnSpc>
                <a:spcPct val="90000"/>
              </a:lnSpc>
              <a:buClr>
                <a:schemeClr val="bg2"/>
              </a:buClr>
              <a:buFontTx/>
              <a:buNone/>
            </a:pPr>
            <a:r>
              <a:rPr lang="ru-RU" alt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Василий убил ок.100 тыс. болгар, 14 тыс. было  ослеплено и в качестве устрашения отправлено домой. </a:t>
            </a:r>
          </a:p>
          <a:p>
            <a:pPr algn="ctr" eaLnBrk="1" hangingPunct="1">
              <a:lnSpc>
                <a:spcPct val="90000"/>
              </a:lnSpc>
              <a:buClr>
                <a:schemeClr val="bg2"/>
              </a:buClr>
              <a:buFontTx/>
              <a:buNone/>
            </a:pPr>
            <a:r>
              <a:rPr lang="ru-RU" alt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Когда болгарский царь увидел слепых, то он скончался от разрыва сердца.</a:t>
            </a:r>
          </a:p>
          <a:p>
            <a:pPr algn="ctr" eaLnBrk="1" hangingPunct="1">
              <a:lnSpc>
                <a:spcPct val="90000"/>
              </a:lnSpc>
              <a:buClr>
                <a:schemeClr val="bg2"/>
              </a:buClr>
              <a:buFontTx/>
              <a:buNone/>
            </a:pPr>
            <a:r>
              <a:rPr lang="ru-RU" alt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1018 году Византия      полностью подчинила Болгарию.</a:t>
            </a:r>
          </a:p>
          <a:p>
            <a:pPr eaLnBrk="1" hangingPunct="1">
              <a:lnSpc>
                <a:spcPct val="90000"/>
              </a:lnSpc>
            </a:pPr>
            <a:endParaRPr lang="ru-RU" altLang="ru-RU" sz="2400" b="1" dirty="0" smtClean="0"/>
          </a:p>
        </p:txBody>
      </p:sp>
      <p:pic>
        <p:nvPicPr>
          <p:cNvPr id="13317" name="Picture 7" descr="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9376" y="980728"/>
            <a:ext cx="5105400" cy="4800600"/>
          </a:xfrm>
          <a:noFill/>
          <a:ln w="76200">
            <a:solidFill>
              <a:schemeClr val="tx2"/>
            </a:solidFill>
          </a:ln>
        </p:spPr>
      </p:pic>
      <p:sp>
        <p:nvSpPr>
          <p:cNvPr id="13318" name="Rectangle 8"/>
          <p:cNvSpPr>
            <a:spLocks noChangeArrowheads="1"/>
          </p:cNvSpPr>
          <p:nvPr/>
        </p:nvSpPr>
        <p:spPr bwMode="auto">
          <a:xfrm>
            <a:off x="335360" y="5949280"/>
            <a:ext cx="5486400" cy="685800"/>
          </a:xfrm>
          <a:prstGeom prst="rect">
            <a:avLst/>
          </a:prstGeom>
          <a:solidFill>
            <a:srgbClr val="FFCC99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ru-RU" altLang="ru-RU" sz="2400" b="1" dirty="0">
                <a:latin typeface="Arial" pitchFamily="34" charset="0"/>
                <a:cs typeface="Arial" pitchFamily="34" charset="0"/>
              </a:rPr>
              <a:t>Ослеплённые болгары.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БОЛГАРСКОЕ ЦАРСТВО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79376" y="1196752"/>
            <a:ext cx="5791200" cy="511256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2400" b="1" dirty="0" smtClean="0"/>
              <a:t>     </a:t>
            </a:r>
            <a:r>
              <a:rPr lang="ru-RU" altLang="ru-RU" sz="3900" b="1" dirty="0" smtClean="0">
                <a:latin typeface="Arial" pitchFamily="34" charset="0"/>
                <a:cs typeface="Arial" pitchFamily="34" charset="0"/>
              </a:rPr>
              <a:t>Из распавшейся </a:t>
            </a:r>
            <a:r>
              <a:rPr lang="ru-RU" altLang="ru-RU" sz="3900" b="1" dirty="0" err="1" smtClean="0">
                <a:latin typeface="Arial" pitchFamily="34" charset="0"/>
                <a:cs typeface="Arial" pitchFamily="34" charset="0"/>
              </a:rPr>
              <a:t>Великоморавской</a:t>
            </a:r>
            <a:r>
              <a:rPr lang="ru-RU" altLang="ru-RU" sz="3900" b="1" dirty="0" smtClean="0">
                <a:latin typeface="Arial" pitchFamily="34" charset="0"/>
                <a:cs typeface="Arial" pitchFamily="34" charset="0"/>
              </a:rPr>
              <a:t> державы выделилось </a:t>
            </a:r>
            <a:r>
              <a:rPr lang="ru-RU" altLang="ru-RU" sz="3900" b="1" i="1" dirty="0" smtClean="0">
                <a:solidFill>
                  <a:srgbClr val="ED3D0D"/>
                </a:solidFill>
                <a:latin typeface="Arial" pitchFamily="34" charset="0"/>
                <a:cs typeface="Arial" pitchFamily="34" charset="0"/>
              </a:rPr>
              <a:t>Чешское государство</a:t>
            </a:r>
            <a:r>
              <a:rPr lang="ru-RU" altLang="ru-RU" sz="3900" b="1" i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3900" b="1" dirty="0" smtClean="0">
                <a:latin typeface="Arial" pitchFamily="34" charset="0"/>
                <a:cs typeface="Arial" pitchFamily="34" charset="0"/>
              </a:rPr>
              <a:t>В первой половине </a:t>
            </a:r>
            <a:r>
              <a:rPr lang="en-US" altLang="ru-RU" sz="3900" b="1" dirty="0" smtClean="0">
                <a:latin typeface="Arial" pitchFamily="34" charset="0"/>
                <a:cs typeface="Arial" pitchFamily="34" charset="0"/>
              </a:rPr>
              <a:t>X </a:t>
            </a:r>
            <a:r>
              <a:rPr lang="ru-RU" altLang="ru-RU" sz="3900" b="1" dirty="0" smtClean="0">
                <a:latin typeface="Arial" pitchFamily="34" charset="0"/>
                <a:cs typeface="Arial" pitchFamily="34" charset="0"/>
              </a:rPr>
              <a:t>века при поддержке знати князья чешского племени, которое проживало около города </a:t>
            </a:r>
            <a:r>
              <a:rPr lang="ru-RU" altLang="ru-RU" sz="3900" b="1" i="1" dirty="0" smtClean="0">
                <a:solidFill>
                  <a:srgbClr val="ED3D0D"/>
                </a:solidFill>
                <a:latin typeface="Arial" pitchFamily="34" charset="0"/>
                <a:cs typeface="Arial" pitchFamily="34" charset="0"/>
              </a:rPr>
              <a:t>Праги</a:t>
            </a:r>
            <a:r>
              <a:rPr lang="ru-RU" altLang="ru-RU" sz="3900" b="1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3900" b="1" dirty="0" smtClean="0">
                <a:latin typeface="Arial" pitchFamily="34" charset="0"/>
                <a:cs typeface="Arial" pitchFamily="34" charset="0"/>
              </a:rPr>
              <a:t>объединили под своей властью другие племена..</a:t>
            </a:r>
            <a:endParaRPr lang="ru-RU" altLang="ru-RU" sz="24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ru-RU" altLang="ru-RU" sz="2400" b="1" dirty="0" smtClean="0"/>
          </a:p>
        </p:txBody>
      </p:sp>
      <p:pic>
        <p:nvPicPr>
          <p:cNvPr id="22533" name="Picture 6" descr="Рисунок7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032104" y="1124744"/>
            <a:ext cx="4464496" cy="5040560"/>
          </a:xfr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ЧЕХИИ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807968" y="1124758"/>
            <a:ext cx="5791200" cy="313332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2400" b="1" dirty="0" smtClean="0"/>
              <a:t>   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1085 году чешский князь принял титул короля - влияние Чехии в Европе возросло.</a:t>
            </a:r>
          </a:p>
          <a:p>
            <a:pPr eaLnBrk="1" hangingPunct="1">
              <a:lnSpc>
                <a:spcPct val="90000"/>
              </a:lnSpc>
            </a:pPr>
            <a:endParaRPr lang="ru-RU" altLang="ru-RU" sz="2400" b="1" dirty="0" smtClean="0"/>
          </a:p>
        </p:txBody>
      </p:sp>
      <p:pic>
        <p:nvPicPr>
          <p:cNvPr id="22534" name="Picture 7" descr="Рисунок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1052736"/>
            <a:ext cx="432048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8" name="Picture 2" descr="https://i1.wp.com/scibook.net/files/uch_group34/uch_pgroup14/uch_uch454/image/22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04112" y="4509134"/>
            <a:ext cx="2664296" cy="1935857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ЧЕХИИ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519936" y="908720"/>
            <a:ext cx="6514256" cy="566124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/>
              <a:t>   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Первым известным правителем Польши был князь </a:t>
            </a:r>
            <a:r>
              <a:rPr lang="ru-RU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Мешко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 (960–992 годы).</a:t>
            </a:r>
          </a:p>
          <a:p>
            <a:pPr algn="ctr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Во второй половине X века он подчинил племена, обосновавшиеся вдоль реки Вислы.</a:t>
            </a:r>
          </a:p>
          <a:p>
            <a:pPr algn="ctr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В 966 году вместе с дружиной он принял христианство. Этим укрепил свою власть и повысил авторитет Польши в Европе.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altLang="ru-RU" sz="28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altLang="ru-RU" sz="28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altLang="ru-RU" sz="28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altLang="ru-RU" sz="28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altLang="ru-RU" sz="28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altLang="ru-RU" sz="2800" b="1" dirty="0" smtClean="0"/>
          </a:p>
        </p:txBody>
      </p:sp>
      <p:sp>
        <p:nvSpPr>
          <p:cNvPr id="23556" name="Text Box 5"/>
          <p:cNvSpPr txBox="1">
            <a:spLocks noChangeArrowheads="1"/>
          </p:cNvSpPr>
          <p:nvPr/>
        </p:nvSpPr>
        <p:spPr bwMode="auto">
          <a:xfrm>
            <a:off x="143341" y="5733271"/>
            <a:ext cx="6242051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altLang="ru-RU" sz="2800" b="1" dirty="0">
                <a:latin typeface="Arial" pitchFamily="34" charset="0"/>
                <a:cs typeface="Arial" pitchFamily="34" charset="0"/>
              </a:rPr>
              <a:t>Князь </a:t>
            </a:r>
            <a:r>
              <a:rPr lang="ru-RU" altLang="ru-RU" sz="2800" b="1" dirty="0" err="1">
                <a:latin typeface="Arial" pitchFamily="34" charset="0"/>
                <a:cs typeface="Arial" pitchFamily="34" charset="0"/>
              </a:rPr>
              <a:t>Мешко</a:t>
            </a:r>
            <a:r>
              <a:rPr lang="ru-RU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>
                <a:latin typeface="Arial" pitchFamily="34" charset="0"/>
                <a:cs typeface="Arial" pitchFamily="34" charset="0"/>
              </a:rPr>
              <a:t>I</a:t>
            </a:r>
            <a:endParaRPr lang="ru-RU" alt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7" name="Picture 9" descr="Мешко 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371600"/>
            <a:ext cx="4741333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ПОЛЬШИ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486400" y="1447800"/>
            <a:ext cx="6705600" cy="4737100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altLang="ru-RU" sz="24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altLang="ru-RU" sz="24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altLang="ru-RU" sz="24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altLang="ru-RU" sz="24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altLang="ru-RU" sz="24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altLang="ru-RU" sz="24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altLang="ru-RU" sz="24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altLang="ru-RU" sz="24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altLang="ru-RU" sz="24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altLang="ru-RU" sz="2400" b="1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altLang="ru-RU" sz="2400" b="1" dirty="0" smtClean="0"/>
          </a:p>
        </p:txBody>
      </p:sp>
      <p:sp>
        <p:nvSpPr>
          <p:cNvPr id="23556" name="Text Box 5"/>
          <p:cNvSpPr txBox="1">
            <a:spLocks noChangeArrowheads="1"/>
          </p:cNvSpPr>
          <p:nvPr/>
        </p:nvSpPr>
        <p:spPr bwMode="auto">
          <a:xfrm>
            <a:off x="711201" y="5715005"/>
            <a:ext cx="6242051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endParaRPr lang="ru-RU" altLang="ru-RU" sz="2800" b="1" dirty="0">
              <a:cs typeface="Arial" charset="0"/>
            </a:endParaRPr>
          </a:p>
        </p:txBody>
      </p:sp>
      <p:pic>
        <p:nvPicPr>
          <p:cNvPr id="7" name="Picture 4" descr="Картинки по запросу мешко 1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35360" y="1124748"/>
            <a:ext cx="4753205" cy="2732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 descr="https://i0.wp.com/videouroki.net/videouroki/conspekty/istvsem6/9-obrazovaniie-slavianskikh-ghosudarstv.files/image01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0018" y="1196756"/>
            <a:ext cx="5219700" cy="3600451"/>
          </a:xfrm>
          <a:prstGeom prst="rect">
            <a:avLst/>
          </a:prstGeom>
          <a:noFill/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91344" y="5013178"/>
            <a:ext cx="1171330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Как  пишется в хрониках, легендарным основателем княжеской династии полян был «бедный человек по имени  </a:t>
            </a:r>
            <a:r>
              <a:rPr lang="ru-RU" altLang="ru-RU" sz="3200" b="1" dirty="0" err="1" smtClean="0">
                <a:latin typeface="Arial" pitchFamily="34" charset="0"/>
                <a:cs typeface="Arial" pitchFamily="34" charset="0"/>
              </a:rPr>
              <a:t>Пяст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», или  Князь </a:t>
            </a:r>
            <a:r>
              <a:rPr lang="ru-RU" altLang="ru-RU" sz="3200" b="1" dirty="0" err="1">
                <a:latin typeface="Arial" pitchFamily="34" charset="0"/>
                <a:cs typeface="Arial" pitchFamily="34" charset="0"/>
              </a:rPr>
              <a:t>Мешко</a:t>
            </a:r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alt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0" y="36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ПОЛЬШИ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spcBef>
                <a:spcPct val="0"/>
              </a:spcBef>
              <a:buFontTx/>
              <a:buNone/>
              <a:defRPr/>
            </a:pPr>
            <a:endParaRPr lang="ru-RU" altLang="ru-RU" sz="36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buFontTx/>
              <a:buNone/>
              <a:defRPr/>
            </a:pPr>
            <a:endParaRPr lang="ru-RU" altLang="ru-RU" sz="3600" b="1" smtClean="0"/>
          </a:p>
        </p:txBody>
      </p:sp>
      <p:sp>
        <p:nvSpPr>
          <p:cNvPr id="25605" name="Rectangle 6"/>
          <p:cNvSpPr>
            <a:spLocks noChangeArrowheads="1"/>
          </p:cNvSpPr>
          <p:nvPr/>
        </p:nvSpPr>
        <p:spPr bwMode="auto">
          <a:xfrm>
            <a:off x="6384032" y="5445224"/>
            <a:ext cx="5384800" cy="762000"/>
          </a:xfrm>
          <a:prstGeom prst="rect">
            <a:avLst/>
          </a:prstGeom>
          <a:solidFill>
            <a:srgbClr val="FFCC99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ru-RU" altLang="ru-RU" sz="2400" b="1" dirty="0">
                <a:latin typeface="Arial" pitchFamily="34" charset="0"/>
                <a:cs typeface="Arial" pitchFamily="34" charset="0"/>
              </a:rPr>
              <a:t>Коронация</a:t>
            </a:r>
          </a:p>
          <a:p>
            <a:pPr algn="ctr" eaLnBrk="1" hangingPunct="1"/>
            <a:r>
              <a:rPr lang="ru-RU" altLang="ru-RU" sz="2400" b="1" dirty="0" err="1">
                <a:latin typeface="Arial" pitchFamily="34" charset="0"/>
                <a:cs typeface="Arial" pitchFamily="34" charset="0"/>
              </a:rPr>
              <a:t>Болеслава</a:t>
            </a:r>
            <a:r>
              <a:rPr lang="ru-RU" altLang="ru-RU" sz="2400" b="1" dirty="0">
                <a:latin typeface="Arial" pitchFamily="34" charset="0"/>
                <a:cs typeface="Arial" pitchFamily="34" charset="0"/>
              </a:rPr>
              <a:t> I Храброго</a:t>
            </a:r>
          </a:p>
        </p:txBody>
      </p:sp>
      <p:pic>
        <p:nvPicPr>
          <p:cNvPr id="25606" name="Picture 8" descr="300px-Koronacja_Chrobrego_Matejk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196752"/>
            <a:ext cx="5791200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335360" y="1124750"/>
            <a:ext cx="5040560" cy="5509200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sz="3200" b="1" dirty="0" err="1">
                <a:solidFill>
                  <a:srgbClr val="002060"/>
                </a:solidFill>
                <a:latin typeface="Arial" panose="020B0604020202020204" pitchFamily="34" charset="0"/>
              </a:rPr>
              <a:t>Болеслав</a:t>
            </a:r>
            <a:r>
              <a:rPr lang="ru-RU" altLang="ru-RU" sz="3200" b="1" dirty="0">
                <a:solidFill>
                  <a:srgbClr val="002060"/>
                </a:solidFill>
                <a:latin typeface="Arial" panose="020B0604020202020204" pitchFamily="34" charset="0"/>
              </a:rPr>
              <a:t> ходил походом на Киев, пытаясь посадить на престол своего зятя, но безуспешно. На западе он вел долгие войны со Священной Римской империей. Незадолго до смерти </a:t>
            </a:r>
            <a:r>
              <a:rPr lang="ru-RU" altLang="ru-RU" sz="3200" b="1" dirty="0" err="1">
                <a:solidFill>
                  <a:srgbClr val="002060"/>
                </a:solidFill>
                <a:latin typeface="Arial" panose="020B0604020202020204" pitchFamily="34" charset="0"/>
              </a:rPr>
              <a:t>Болеслав</a:t>
            </a:r>
            <a:r>
              <a:rPr lang="ru-RU" altLang="ru-RU" sz="3200" b="1" dirty="0">
                <a:solidFill>
                  <a:srgbClr val="002060"/>
                </a:solidFill>
                <a:latin typeface="Arial" panose="020B0604020202020204" pitchFamily="34" charset="0"/>
              </a:rPr>
              <a:t> был провозглашен королем Польши</a:t>
            </a:r>
            <a:r>
              <a:rPr lang="ru-RU" altLang="ru-RU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  <a:endParaRPr lang="ru-RU" altLang="ru-RU" sz="32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ПОЛЬШИ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35360" y="3933056"/>
            <a:ext cx="11167797" cy="244827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 algn="ctr">
              <a:spcBef>
                <a:spcPct val="0"/>
              </a:spcBef>
              <a:buFontTx/>
              <a:buNone/>
              <a:defRPr/>
            </a:pPr>
            <a:r>
              <a:rPr lang="ru-RU" altLang="ru-RU" sz="3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город </a:t>
            </a:r>
            <a:r>
              <a:rPr lang="ru-RU" altLang="ru-RU" sz="39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Краков </a:t>
            </a:r>
            <a:r>
              <a:rPr lang="ru-RU" altLang="ru-RU" sz="3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крупный торговый центр на пути из Киева в Прагу - была перенесена столица Польши.  </a:t>
            </a:r>
            <a:r>
              <a:rPr lang="ru-RU" altLang="ru-RU" sz="3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Болеславу</a:t>
            </a:r>
            <a:r>
              <a:rPr lang="ru-RU" altLang="ru-RU" sz="3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ru-RU" altLang="ru-RU" sz="3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время удалось захватить Чехию с Прагой, но вскоре Чехия освободилась от его власти.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ru-RU" altLang="ru-RU" sz="2400" b="1" dirty="0" smtClean="0"/>
          </a:p>
        </p:txBody>
      </p:sp>
      <p:pic>
        <p:nvPicPr>
          <p:cNvPr id="62466" name="Picture 2" descr="ÐÑÐ°ÐºÐ¾Ð²: ÑÐ°Ð¼ÑÐµ Ð¿Ð¾Ð¿ÑÐ»ÑÑÐ½ÑÐµ Ð´Ð¾ÑÑÐ¾Ð¿ÑÐ¸Ð¼ÐµÑÐ°ÑÐµÐ»ÑÐ½Ð¾ÑÑÐ¸ ÐºÑÐ»ÑÑÑÑÐ½Ð¾Ð¹ ÑÑÐ¾Ð»Ð¸ÑÑ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8" y="980738"/>
            <a:ext cx="5548817" cy="2664295"/>
          </a:xfrm>
          <a:prstGeom prst="rect">
            <a:avLst/>
          </a:prstGeom>
          <a:noFill/>
        </p:spPr>
      </p:pic>
      <p:pic>
        <p:nvPicPr>
          <p:cNvPr id="62468" name="Picture 4" descr="ÐÐ¾Ð»ÑÑÐ°, ÐÑÐ°ÐºÐ¾Ð². ÐÐ°Ð¼ÑÑÐ½ÑÐ¹ ÐºÑÐµÑÑ Ð¿Ð¾Ð³Ð¸Ð±ÑÐ¸Ð¼ Ð² ÐÐ°ÑÑÐ½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14" y="980728"/>
            <a:ext cx="5535577" cy="2736304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ПОЛЬШИ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486400" y="1447800"/>
            <a:ext cx="6400800" cy="4737100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FontTx/>
              <a:buNone/>
              <a:defRPr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Объединение Польши завершилось в годы правления </a:t>
            </a:r>
            <a:r>
              <a:rPr lang="ru-RU" altLang="ru-RU" b="1" dirty="0" err="1" smtClean="0">
                <a:solidFill>
                  <a:srgbClr val="ED3D0D"/>
                </a:solidFill>
                <a:latin typeface="Arial" pitchFamily="34" charset="0"/>
                <a:cs typeface="Arial" pitchFamily="34" charset="0"/>
              </a:rPr>
              <a:t>Болеслава</a:t>
            </a:r>
            <a:r>
              <a:rPr lang="ru-RU" altLang="ru-RU" b="1" dirty="0" smtClean="0">
                <a:solidFill>
                  <a:srgbClr val="ED3D0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smtClean="0">
                <a:solidFill>
                  <a:srgbClr val="ED3D0D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ru-RU" altLang="ru-RU" b="1" dirty="0" smtClean="0">
                <a:solidFill>
                  <a:srgbClr val="ED3D0D"/>
                </a:solidFill>
                <a:latin typeface="Arial" pitchFamily="34" charset="0"/>
                <a:cs typeface="Arial" pitchFamily="34" charset="0"/>
              </a:rPr>
              <a:t>Храброго</a:t>
            </a: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(992—1025). Ему удалось присоединить южные польские земли.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ru-RU" altLang="ru-RU" sz="2400" b="1" dirty="0" smtClean="0"/>
          </a:p>
        </p:txBody>
      </p:sp>
      <p:sp>
        <p:nvSpPr>
          <p:cNvPr id="24582" name="Rectangle 9"/>
          <p:cNvSpPr>
            <a:spLocks noChangeArrowheads="1"/>
          </p:cNvSpPr>
          <p:nvPr/>
        </p:nvSpPr>
        <p:spPr bwMode="auto">
          <a:xfrm>
            <a:off x="335360" y="5949280"/>
            <a:ext cx="4775200" cy="609600"/>
          </a:xfrm>
          <a:prstGeom prst="rect">
            <a:avLst/>
          </a:prstGeom>
          <a:solidFill>
            <a:srgbClr val="FFCC99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ru-RU" altLang="ru-RU" sz="2400" b="1" dirty="0" err="1">
                <a:latin typeface="Arial" pitchFamily="34" charset="0"/>
                <a:cs typeface="Arial" pitchFamily="34" charset="0"/>
              </a:rPr>
              <a:t>Болеслав</a:t>
            </a:r>
            <a:r>
              <a:rPr lang="ru-RU" altLang="ru-RU" sz="2400" b="1" dirty="0">
                <a:latin typeface="Arial" pitchFamily="34" charset="0"/>
                <a:cs typeface="Arial" pitchFamily="34" charset="0"/>
              </a:rPr>
              <a:t> I Храбрый</a:t>
            </a:r>
          </a:p>
        </p:txBody>
      </p:sp>
      <p:pic>
        <p:nvPicPr>
          <p:cNvPr id="7" name="Picture 8" descr="File:Jan Bogumił Jacobi - Bolesław Chrobry.jpg"/>
          <p:cNvPicPr>
            <a:picLocks noChangeAspect="1" noChangeArrowheads="1"/>
          </p:cNvPicPr>
          <p:nvPr/>
        </p:nvPicPr>
        <p:blipFill>
          <a:blip r:embed="rId2" cstate="print"/>
          <a:srcRect r="170"/>
          <a:stretch>
            <a:fillRect/>
          </a:stretch>
        </p:blipFill>
        <p:spPr bwMode="auto">
          <a:xfrm>
            <a:off x="191344" y="908728"/>
            <a:ext cx="5520208" cy="4670945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2052" name="Picture 4" descr="https://upload.wikimedia.org/wikipedia/commons/thumb/1/16/Biskupin.jpg/220px-Biskup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00257" y="4725144"/>
            <a:ext cx="3264363" cy="1440160"/>
          </a:xfrm>
          <a:prstGeom prst="rect">
            <a:avLst/>
          </a:prstGeom>
          <a:noFill/>
        </p:spPr>
      </p:pic>
      <p:pic>
        <p:nvPicPr>
          <p:cNvPr id="2054" name="Picture 6" descr="https://upload.wikimedia.org/wikipedia/commons/thumb/3/3b/Giecz_grodzisko.jpg/220px-Giecz_grodzisk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4653136"/>
            <a:ext cx="2794000" cy="1571626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0" y="36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ПОЛЬШИ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spcBef>
                <a:spcPct val="0"/>
              </a:spcBef>
              <a:buFontTx/>
              <a:buNone/>
              <a:defRPr/>
            </a:pPr>
            <a:endParaRPr lang="ru-RU" altLang="ru-RU" sz="36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buFontTx/>
              <a:buNone/>
              <a:defRPr/>
            </a:pPr>
            <a:endParaRPr lang="ru-RU" altLang="ru-RU" sz="3600" b="1" dirty="0" smtClean="0"/>
          </a:p>
        </p:txBody>
      </p:sp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6096000" y="1196752"/>
            <a:ext cx="5256584" cy="2308324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В </a:t>
            </a:r>
            <a:r>
              <a:rPr lang="ru-RU" alt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середине </a:t>
            </a:r>
            <a:r>
              <a:rPr lang="en-US" alt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XI </a:t>
            </a:r>
            <a:r>
              <a:rPr lang="ru-RU" alt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века Польша вступила в полосу феодальной раздробленности</a:t>
            </a:r>
            <a:r>
              <a:rPr lang="ru-RU" alt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64514" name="Picture 2" descr="https://upload.wikimedia.org/wikipedia/commons/thumb/f/fe/Polska-992-1025-ru.png/190px-Polska-992-1025-r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268760"/>
            <a:ext cx="5376597" cy="4392488"/>
          </a:xfrm>
          <a:prstGeom prst="rect">
            <a:avLst/>
          </a:prstGeom>
          <a:noFill/>
        </p:spPr>
      </p:pic>
      <p:pic>
        <p:nvPicPr>
          <p:cNvPr id="8" name="Picture 2" descr="ÐÑÐ°ÐºÐ¾Ð². ÐÐ±Ð¾ÑÐ¾Ð½Ð¸ÑÐµÐ»ÑÐ½ÑÐµ ÑÑÐµÐ½Ñ Ð¸ Ð±Ð°ÑÐ½Ñ ÐÐ¾Ð·ÑÐ¼ÐµÐ½ÑÑÐ¸ÐºÐ¾Ð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6160" y="3861048"/>
            <a:ext cx="3047720" cy="266109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0" y="36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ПОЛЬШИ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1124745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 VI веку славяне расселились в Европе.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386" y="2276873"/>
            <a:ext cx="1123324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Они разделились три ветви: западных, южных и восточных славян.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4221089"/>
            <a:ext cx="11137237" cy="1938992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этот же период произошло образование славянских государств: Болгарии, Чехии, Польши.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0" y="3487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368" y="908720"/>
            <a:ext cx="1132925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Ильменские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славяне –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жили у озера Ильмень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Вятичи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основатель рода </a:t>
            </a:r>
            <a:r>
              <a:rPr lang="ru-RU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Вятко</a:t>
            </a: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Поляне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жители полей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Древляне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жили среди “дерев”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Дреговичи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жили у болот</a:t>
            </a:r>
          </a:p>
          <a:p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Славяне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– люди, живущие у воды.</a:t>
            </a:r>
          </a:p>
        </p:txBody>
      </p:sp>
      <p:pic>
        <p:nvPicPr>
          <p:cNvPr id="4" name="Picture 11" descr="untitled6"/>
          <p:cNvPicPr>
            <a:picLocks noChangeAspect="1" noChangeArrowheads="1"/>
          </p:cNvPicPr>
          <p:nvPr/>
        </p:nvPicPr>
        <p:blipFill>
          <a:blip r:embed="rId2" cstate="print">
            <a:lum bright="-18000" contrast="36000"/>
          </a:blip>
          <a:srcRect t="33340" r="68277" b="24626"/>
          <a:stretch>
            <a:fillRect/>
          </a:stretch>
        </p:blipFill>
        <p:spPr bwMode="auto">
          <a:xfrm>
            <a:off x="6528048" y="4293096"/>
            <a:ext cx="4608512" cy="2111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6" descr="26AA"/>
          <p:cNvPicPr>
            <a:picLocks noChangeAspect="1" noChangeArrowheads="1"/>
          </p:cNvPicPr>
          <p:nvPr/>
        </p:nvPicPr>
        <p:blipFill>
          <a:blip r:embed="rId3" cstate="print">
            <a:lum contrast="24000"/>
          </a:blip>
          <a:srcRect/>
          <a:stretch>
            <a:fillRect/>
          </a:stretch>
        </p:blipFill>
        <p:spPr bwMode="auto">
          <a:xfrm>
            <a:off x="839416" y="4365104"/>
            <a:ext cx="4248472" cy="2020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9" descr="ctkzyt"/>
          <p:cNvPicPr>
            <a:picLocks noChangeAspect="1" noChangeArrowheads="1"/>
          </p:cNvPicPr>
          <p:nvPr/>
        </p:nvPicPr>
        <p:blipFill>
          <a:blip r:embed="rId4" cstate="print">
            <a:lum bright="-6000" contrast="12000"/>
          </a:blip>
          <a:srcRect/>
          <a:stretch>
            <a:fillRect/>
          </a:stretch>
        </p:blipFill>
        <p:spPr bwMode="auto">
          <a:xfrm>
            <a:off x="7392144" y="1484784"/>
            <a:ext cx="4118075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487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РАССЕЛЕНИЕ СЛАВЯН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63353" y="692696"/>
          <a:ext cx="11737305" cy="5923262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3600400"/>
                <a:gridCol w="3384376"/>
                <a:gridCol w="4752529"/>
              </a:tblGrid>
              <a:tr h="4909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Болгарское</a:t>
                      </a:r>
                      <a:r>
                        <a:rPr lang="ru-RU" sz="24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царство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Чехия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Польша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/>
                </a:tc>
              </a:tr>
              <a:tr h="4909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 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VII веку образовалось болгарское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государство.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Князь </a:t>
                      </a:r>
                      <a:r>
                        <a:rPr lang="ru-RU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Симеон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 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начале X века принял титул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«царя 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болгар и греков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».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вначале 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XI века Византия подчинила себе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Болгарию.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 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началу 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IX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-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вв. образовалось Чешское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государство. </a:t>
                      </a:r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зависимость 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от германского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короля. </a:t>
                      </a:r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чешский 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князь принял титул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короля. 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 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веке образовалось древнепольское государство в 960-992 гг. правил </a:t>
                      </a:r>
                      <a:r>
                        <a:rPr lang="ru-RU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Мешко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I. </a:t>
                      </a:r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– 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первый польский князь, проводивший политику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объединения. </a:t>
                      </a:r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– 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принятие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католичества, </a:t>
                      </a:r>
                      <a:r>
                        <a:rPr lang="ru-RU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Болеслав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I 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Храбрый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войны с Германией, расширение польских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земель. </a:t>
                      </a:r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 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середине 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XI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века начинается феодальная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раздробленность.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/>
                </a:tc>
              </a:tr>
            </a:tbl>
          </a:graphicData>
        </a:graphic>
      </p:graphicFrame>
      <p:sp>
        <p:nvSpPr>
          <p:cNvPr id="8" name="object 2"/>
          <p:cNvSpPr>
            <a:spLocks/>
          </p:cNvSpPr>
          <p:nvPr/>
        </p:nvSpPr>
        <p:spPr bwMode="auto">
          <a:xfrm>
            <a:off x="0" y="3487"/>
            <a:ext cx="12192000" cy="6892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726" y="337034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7.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 33 – 36.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295800" y="3068960"/>
            <a:ext cx="3744416" cy="149947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Составьте кластер на тему: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Arial Unicode MS" panose="020B0604020202020204" pitchFamily="34" charset="-128"/>
                <a:cs typeface="Arial" pitchFamily="34" charset="0"/>
              </a:rPr>
              <a:t>«Славяне».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ea typeface="Arial Unicode MS" panose="020B0604020202020204" pitchFamily="34" charset="-128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328248" y="3069009"/>
            <a:ext cx="3528392" cy="23612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Дайте сравнительную характеристику славянским государствам.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519937" y="155679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735960" y="177281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Slavic_europ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783" y="260352"/>
            <a:ext cx="8513233" cy="6384925"/>
          </a:xfrm>
          <a:prstGeom prst="rect">
            <a:avLst/>
          </a:prstGeom>
          <a:solidFill>
            <a:schemeClr val="bg1"/>
          </a:solidFill>
          <a:ln w="76200" algn="ctr">
            <a:solidFill>
              <a:schemeClr val="folHlink"/>
            </a:solidFill>
            <a:miter lim="800000"/>
            <a:headEnd/>
            <a:tailEnd/>
          </a:ln>
        </p:spPr>
      </p:pic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239212" y="188913"/>
            <a:ext cx="6817783" cy="1079500"/>
          </a:xfrm>
          <a:prstGeom prst="rect">
            <a:avLst/>
          </a:prstGeom>
          <a:solidFill>
            <a:schemeClr val="bg1"/>
          </a:solidFill>
          <a:ln w="76200" algn="ctr">
            <a:solidFill>
              <a:schemeClr val="folHlink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Славяне – это</a:t>
            </a:r>
          </a:p>
          <a:p>
            <a:pPr algn="ctr"/>
            <a:r>
              <a:rPr lang="ru-RU" sz="2800" b="1" dirty="0"/>
              <a:t>древний народ, предки</a:t>
            </a:r>
          </a:p>
        </p:txBody>
      </p:sp>
      <p:sp>
        <p:nvSpPr>
          <p:cNvPr id="7172" name="AutoShape 4"/>
          <p:cNvSpPr>
            <a:spLocks noChangeArrowheads="1"/>
          </p:cNvSpPr>
          <p:nvPr/>
        </p:nvSpPr>
        <p:spPr bwMode="auto">
          <a:xfrm>
            <a:off x="4847168" y="1412877"/>
            <a:ext cx="3649133" cy="1008063"/>
          </a:xfrm>
          <a:prstGeom prst="rightArrow">
            <a:avLst>
              <a:gd name="adj1" fmla="val 59056"/>
              <a:gd name="adj2" fmla="val 43464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Русских</a:t>
            </a:r>
          </a:p>
        </p:txBody>
      </p:sp>
      <p:sp>
        <p:nvSpPr>
          <p:cNvPr id="7173" name="AutoShape 5"/>
          <p:cNvSpPr>
            <a:spLocks noChangeArrowheads="1"/>
          </p:cNvSpPr>
          <p:nvPr/>
        </p:nvSpPr>
        <p:spPr bwMode="auto">
          <a:xfrm flipH="1">
            <a:off x="8591551" y="3644900"/>
            <a:ext cx="3456516" cy="863600"/>
          </a:xfrm>
          <a:prstGeom prst="rightArrow">
            <a:avLst>
              <a:gd name="adj1" fmla="val 59056"/>
              <a:gd name="adj2" fmla="val 4805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Украинцев</a:t>
            </a:r>
          </a:p>
        </p:txBody>
      </p:sp>
      <p:sp>
        <p:nvSpPr>
          <p:cNvPr id="7174" name="AutoShape 6"/>
          <p:cNvSpPr>
            <a:spLocks noChangeArrowheads="1"/>
          </p:cNvSpPr>
          <p:nvPr/>
        </p:nvSpPr>
        <p:spPr bwMode="auto">
          <a:xfrm flipH="1">
            <a:off x="8591551" y="2708344"/>
            <a:ext cx="3456516" cy="792163"/>
          </a:xfrm>
          <a:prstGeom prst="rightArrow">
            <a:avLst>
              <a:gd name="adj1" fmla="val 59056"/>
              <a:gd name="adj2" fmla="val 52391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Белорусов</a:t>
            </a: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3119968" y="2924175"/>
            <a:ext cx="3649133" cy="865188"/>
          </a:xfrm>
          <a:prstGeom prst="rightArrow">
            <a:avLst>
              <a:gd name="adj1" fmla="val 59056"/>
              <a:gd name="adj2" fmla="val 50642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Поляков</a:t>
            </a:r>
          </a:p>
        </p:txBody>
      </p:sp>
      <p:sp>
        <p:nvSpPr>
          <p:cNvPr id="7176" name="AutoShape 8"/>
          <p:cNvSpPr>
            <a:spLocks noChangeArrowheads="1"/>
          </p:cNvSpPr>
          <p:nvPr/>
        </p:nvSpPr>
        <p:spPr bwMode="auto">
          <a:xfrm>
            <a:off x="814963" y="3789432"/>
            <a:ext cx="5761567" cy="865187"/>
          </a:xfrm>
          <a:prstGeom prst="rightArrow">
            <a:avLst>
              <a:gd name="adj1" fmla="val 59056"/>
              <a:gd name="adj2" fmla="val 79958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Чехов и словаков</a:t>
            </a:r>
          </a:p>
        </p:txBody>
      </p:sp>
      <p:sp>
        <p:nvSpPr>
          <p:cNvPr id="7177" name="AutoShape 9"/>
          <p:cNvSpPr>
            <a:spLocks noChangeArrowheads="1"/>
          </p:cNvSpPr>
          <p:nvPr/>
        </p:nvSpPr>
        <p:spPr bwMode="auto">
          <a:xfrm>
            <a:off x="1102785" y="4724469"/>
            <a:ext cx="6144683" cy="1223963"/>
          </a:xfrm>
          <a:prstGeom prst="rightArrow">
            <a:avLst>
              <a:gd name="adj1" fmla="val 75843"/>
              <a:gd name="adj2" fmla="val 60244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Сербов, хорватов, словенцев</a:t>
            </a:r>
          </a:p>
        </p:txBody>
      </p:sp>
      <p:sp>
        <p:nvSpPr>
          <p:cNvPr id="7178" name="AutoShape 10"/>
          <p:cNvSpPr>
            <a:spLocks noChangeArrowheads="1"/>
          </p:cNvSpPr>
          <p:nvPr/>
        </p:nvSpPr>
        <p:spPr bwMode="auto">
          <a:xfrm flipH="1">
            <a:off x="8735487" y="4868863"/>
            <a:ext cx="3024716" cy="647700"/>
          </a:xfrm>
          <a:prstGeom prst="rightArrow">
            <a:avLst>
              <a:gd name="adj1" fmla="val 75843"/>
              <a:gd name="adj2" fmla="val 56039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Болгар</a:t>
            </a:r>
          </a:p>
        </p:txBody>
      </p:sp>
      <p:sp>
        <p:nvSpPr>
          <p:cNvPr id="7179" name="Rectangle 11"/>
          <p:cNvSpPr>
            <a:spLocks noChangeArrowheads="1"/>
          </p:cNvSpPr>
          <p:nvPr/>
        </p:nvSpPr>
        <p:spPr bwMode="auto">
          <a:xfrm>
            <a:off x="624419" y="765175"/>
            <a:ext cx="6047316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814964" y="1412875"/>
            <a:ext cx="3168649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Западные</a:t>
            </a:r>
          </a:p>
        </p:txBody>
      </p:sp>
      <p:sp>
        <p:nvSpPr>
          <p:cNvPr id="7181" name="Rectangle 13"/>
          <p:cNvSpPr>
            <a:spLocks noChangeArrowheads="1"/>
          </p:cNvSpPr>
          <p:nvPr/>
        </p:nvSpPr>
        <p:spPr bwMode="auto">
          <a:xfrm>
            <a:off x="7056969" y="5876925"/>
            <a:ext cx="3168651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Южные</a:t>
            </a:r>
          </a:p>
        </p:txBody>
      </p:sp>
      <p:sp>
        <p:nvSpPr>
          <p:cNvPr id="7182" name="Rectangle 14"/>
          <p:cNvSpPr>
            <a:spLocks noChangeArrowheads="1"/>
          </p:cNvSpPr>
          <p:nvPr/>
        </p:nvSpPr>
        <p:spPr bwMode="auto">
          <a:xfrm>
            <a:off x="8496301" y="549275"/>
            <a:ext cx="3168651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Восточные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nimBg="1"/>
      <p:bldP spid="7173" grpId="0" animBg="1"/>
      <p:bldP spid="7174" grpId="0" animBg="1"/>
      <p:bldP spid="7175" grpId="0" animBg="1"/>
      <p:bldP spid="7176" grpId="0" animBg="1"/>
      <p:bldP spid="7177" grpId="0" animBg="1"/>
      <p:bldP spid="7178" grpId="0" animBg="1"/>
      <p:bldP spid="7179" grpId="0" animBg="1"/>
      <p:bldP spid="7180" grpId="0" animBg="1"/>
      <p:bldP spid="7181" grpId="0" animBg="1"/>
      <p:bldP spid="718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2783633" y="1052768"/>
            <a:ext cx="5727907" cy="707886"/>
          </a:xfrm>
          <a:prstGeom prst="rect">
            <a:avLst/>
          </a:prstGeom>
          <a:solidFill>
            <a:srgbClr val="ED3D0D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alt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Славянские племена</a:t>
            </a:r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 rot="8122469">
            <a:off x="2920785" y="2229322"/>
            <a:ext cx="1479467" cy="4857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ru-RU">
              <a:latin typeface="Arial" pitchFamily="34" charset="0"/>
            </a:endParaRPr>
          </a:p>
        </p:txBody>
      </p:sp>
      <p:sp>
        <p:nvSpPr>
          <p:cNvPr id="12302" name="AutoShape 14"/>
          <p:cNvSpPr>
            <a:spLocks noChangeArrowheads="1"/>
          </p:cNvSpPr>
          <p:nvPr/>
        </p:nvSpPr>
        <p:spPr bwMode="auto">
          <a:xfrm rot="5400000">
            <a:off x="5644721" y="1936138"/>
            <a:ext cx="830263" cy="6477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ru-RU">
              <a:latin typeface="Arial" pitchFamily="34" charset="0"/>
            </a:endParaRPr>
          </a:p>
        </p:txBody>
      </p:sp>
      <p:sp>
        <p:nvSpPr>
          <p:cNvPr id="12303" name="AutoShape 15"/>
          <p:cNvSpPr>
            <a:spLocks noChangeArrowheads="1"/>
          </p:cNvSpPr>
          <p:nvPr/>
        </p:nvSpPr>
        <p:spPr bwMode="auto">
          <a:xfrm rot="2700000">
            <a:off x="7767666" y="2193566"/>
            <a:ext cx="1458257" cy="6477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ru-RU">
              <a:latin typeface="Arial" pitchFamily="34" charset="0"/>
            </a:endParaRPr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263352" y="3069024"/>
            <a:ext cx="3816424" cy="646331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1240B29-F687-4F45-9708-019B960494DF}"/>
            <a:ext uri="{AF507438-7753-43E0-B8FC-AC1667EBCBE1}"/>
          </a:extLst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altLang="ru-RU" sz="3600" b="1" dirty="0" smtClean="0">
                <a:latin typeface="Arial" pitchFamily="34" charset="0"/>
                <a:cs typeface="Arial" pitchFamily="34" charset="0"/>
              </a:rPr>
              <a:t>Западные</a:t>
            </a:r>
            <a:endParaRPr lang="ru-RU" alt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4583874" y="2852936"/>
            <a:ext cx="2976033" cy="707886"/>
          </a:xfrm>
          <a:prstGeom prst="rect">
            <a:avLst/>
          </a:prstGeom>
          <a:solidFill>
            <a:srgbClr val="00FF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altLang="ru-RU" sz="4000" b="1" dirty="0">
                <a:latin typeface="Arial" pitchFamily="34" charset="0"/>
                <a:cs typeface="Arial" pitchFamily="34" charset="0"/>
              </a:rPr>
              <a:t>Южные </a:t>
            </a:r>
          </a:p>
        </p:txBody>
      </p:sp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8184232" y="3140975"/>
            <a:ext cx="3454400" cy="646331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altLang="ru-RU" sz="3600" b="1" dirty="0" smtClean="0">
                <a:latin typeface="Arial" pitchFamily="34" charset="0"/>
                <a:cs typeface="Arial" pitchFamily="34" charset="0"/>
              </a:rPr>
              <a:t>Восточные</a:t>
            </a:r>
            <a:endParaRPr lang="ru-RU" alt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307" name="AutoShape 19"/>
          <p:cNvSpPr>
            <a:spLocks noChangeArrowheads="1"/>
          </p:cNvSpPr>
          <p:nvPr/>
        </p:nvSpPr>
        <p:spPr bwMode="auto">
          <a:xfrm rot="5400000">
            <a:off x="1788525" y="3992064"/>
            <a:ext cx="503238" cy="385233"/>
          </a:xfrm>
          <a:prstGeom prst="chevron">
            <a:avLst>
              <a:gd name="adj" fmla="val 43544"/>
            </a:avLst>
          </a:prstGeom>
          <a:solidFill>
            <a:srgbClr val="ED3D0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ru-RU">
              <a:latin typeface="Arial" pitchFamily="34" charset="0"/>
            </a:endParaRPr>
          </a:p>
        </p:txBody>
      </p:sp>
      <p:sp>
        <p:nvSpPr>
          <p:cNvPr id="12308" name="AutoShape 20"/>
          <p:cNvSpPr>
            <a:spLocks noChangeArrowheads="1"/>
          </p:cNvSpPr>
          <p:nvPr/>
        </p:nvSpPr>
        <p:spPr bwMode="auto">
          <a:xfrm rot="5400000">
            <a:off x="5820973" y="3776040"/>
            <a:ext cx="503238" cy="385233"/>
          </a:xfrm>
          <a:prstGeom prst="chevron">
            <a:avLst>
              <a:gd name="adj" fmla="val 43544"/>
            </a:avLst>
          </a:prstGeom>
          <a:solidFill>
            <a:srgbClr val="ED3D0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ru-RU">
              <a:latin typeface="Arial" pitchFamily="34" charset="0"/>
            </a:endParaRPr>
          </a:p>
        </p:txBody>
      </p:sp>
      <p:sp>
        <p:nvSpPr>
          <p:cNvPr id="12309" name="AutoShape 21"/>
          <p:cNvSpPr>
            <a:spLocks noChangeArrowheads="1"/>
          </p:cNvSpPr>
          <p:nvPr/>
        </p:nvSpPr>
        <p:spPr bwMode="auto">
          <a:xfrm rot="5400000">
            <a:off x="9781413" y="4064131"/>
            <a:ext cx="503238" cy="385233"/>
          </a:xfrm>
          <a:prstGeom prst="chevron">
            <a:avLst>
              <a:gd name="adj" fmla="val 43544"/>
            </a:avLst>
          </a:prstGeom>
          <a:solidFill>
            <a:srgbClr val="ED3D0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ru-RU">
              <a:latin typeface="Arial" pitchFamily="34" charset="0"/>
            </a:endParaRPr>
          </a:p>
        </p:txBody>
      </p:sp>
      <p:sp>
        <p:nvSpPr>
          <p:cNvPr id="12310" name="Text Box 22"/>
          <p:cNvSpPr txBox="1">
            <a:spLocks noChangeArrowheads="1"/>
          </p:cNvSpPr>
          <p:nvPr/>
        </p:nvSpPr>
        <p:spPr bwMode="auto">
          <a:xfrm>
            <a:off x="767411" y="4581128"/>
            <a:ext cx="3060700" cy="1471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SzPct val="80000"/>
              <a:buFont typeface="Wingdings" pitchFamily="2" charset="2"/>
              <a:buChar char="n"/>
              <a:defRPr/>
            </a:pPr>
            <a:r>
              <a:rPr lang="ru-RU" altLang="ru-RU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Чехи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SzPct val="80000"/>
              <a:buFont typeface="Wingdings" pitchFamily="2" charset="2"/>
              <a:buChar char="n"/>
              <a:defRPr/>
            </a:pPr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 Поляки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SzPct val="80000"/>
              <a:buFont typeface="Wingdings" pitchFamily="2" charset="2"/>
              <a:buChar char="n"/>
              <a:defRPr/>
            </a:pPr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Словаки.</a:t>
            </a:r>
            <a:endParaRPr lang="ru-RU" alt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311" name="Text Box 23"/>
          <p:cNvSpPr txBox="1">
            <a:spLocks noChangeArrowheads="1"/>
          </p:cNvSpPr>
          <p:nvPr/>
        </p:nvSpPr>
        <p:spPr bwMode="auto">
          <a:xfrm>
            <a:off x="4655841" y="4365104"/>
            <a:ext cx="3361267" cy="1471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SzPct val="80000"/>
              <a:buFont typeface="Wingdings" pitchFamily="2" charset="2"/>
              <a:buChar char="n"/>
              <a:defRPr/>
            </a:pPr>
            <a:r>
              <a:rPr lang="ru-RU" alt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Болгары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SzPct val="80000"/>
              <a:buFont typeface="Wingdings" pitchFamily="2" charset="2"/>
              <a:buChar char="n"/>
              <a:defRPr/>
            </a:pPr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 Сербы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SzPct val="80000"/>
              <a:buFont typeface="Wingdings" pitchFamily="2" charset="2"/>
              <a:buChar char="n"/>
              <a:defRPr/>
            </a:pPr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Хорваты.</a:t>
            </a:r>
            <a:endParaRPr lang="ru-RU" alt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312" name="Text Box 24"/>
          <p:cNvSpPr txBox="1">
            <a:spLocks noChangeArrowheads="1"/>
          </p:cNvSpPr>
          <p:nvPr/>
        </p:nvSpPr>
        <p:spPr bwMode="auto">
          <a:xfrm>
            <a:off x="8184233" y="4365104"/>
            <a:ext cx="3575051" cy="2234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SzPct val="80000"/>
              <a:defRPr/>
            </a:pPr>
            <a:r>
              <a:rPr lang="ru-RU" alt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altLang="ru-RU" sz="24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SzPct val="80000"/>
              <a:buFont typeface="Wingdings" pitchFamily="2" charset="2"/>
              <a:buChar char="n"/>
              <a:defRPr/>
            </a:pPr>
            <a:r>
              <a:rPr lang="ru-RU" altLang="ru-RU" sz="24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Русские</a:t>
            </a:r>
            <a:endParaRPr lang="ru-RU" altLang="ru-RU" sz="32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SzPct val="80000"/>
              <a:buFont typeface="Wingdings" pitchFamily="2" charset="2"/>
              <a:buChar char="n"/>
              <a:defRPr/>
            </a:pPr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Украинцы </a:t>
            </a:r>
            <a:endParaRPr lang="ru-RU" altLang="ru-RU" sz="32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SzPct val="80000"/>
              <a:buFont typeface="Wingdings" pitchFamily="2" charset="2"/>
              <a:buChar char="n"/>
              <a:defRPr/>
            </a:pPr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Белорусы.</a:t>
            </a:r>
            <a:endParaRPr lang="ru-RU" altLang="ru-RU" sz="32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SzPct val="80000"/>
              <a:defRPr/>
            </a:pPr>
            <a:endParaRPr lang="ru-RU" altLang="ru-RU" sz="2400" i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479376" y="1556792"/>
            <a:ext cx="1692792" cy="1340768"/>
          </a:xfrm>
          <a:prstGeom prst="ellipse">
            <a:avLst/>
          </a:prstGeom>
          <a:blipFill rotWithShape="0">
            <a:blip r:embed="rId2" cstate="print"/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Овал 16"/>
          <p:cNvSpPr/>
          <p:nvPr/>
        </p:nvSpPr>
        <p:spPr>
          <a:xfrm>
            <a:off x="5231904" y="5877272"/>
            <a:ext cx="1440160" cy="980728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50000"/>
              <a:hueOff val="-5341183"/>
              <a:satOff val="23809"/>
              <a:lumOff val="2104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Овал 17"/>
          <p:cNvSpPr/>
          <p:nvPr/>
        </p:nvSpPr>
        <p:spPr>
          <a:xfrm>
            <a:off x="9336402" y="1556792"/>
            <a:ext cx="1681577" cy="1004064"/>
          </a:xfrm>
          <a:prstGeom prst="ellipse">
            <a:avLst/>
          </a:prstGeom>
          <a:blipFill rotWithShape="0">
            <a:blip r:embed="rId4" cstate="print"/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50000"/>
              <a:hueOff val="-10682366"/>
              <a:satOff val="47617"/>
              <a:lumOff val="4207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object 2"/>
          <p:cNvSpPr>
            <a:spLocks/>
          </p:cNvSpPr>
          <p:nvPr/>
        </p:nvSpPr>
        <p:spPr bwMode="auto">
          <a:xfrm>
            <a:off x="0" y="3487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РАССЕЛЕНИЕ СЛАВЯН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3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23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9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87355" y="692696"/>
            <a:ext cx="6240000" cy="2687954"/>
          </a:xfrm>
          <a:effectLst>
            <a:softEdge rad="1270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268760"/>
            <a:ext cx="5994400" cy="504056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Время было беспокойное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жители соседних посёлков часто воевали между собой, поэтому селились славяне обычно в местах, окружённых крутыми склонами, глубокими оврагами или водой. Они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возводили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вокруг своих поселений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земляные валы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копали рвы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dirty="0" smtClean="0">
                <a:solidFill>
                  <a:srgbClr val="9900CC"/>
                </a:solidFill>
                <a:latin typeface="Arial" pitchFamily="34" charset="0"/>
                <a:cs typeface="Arial" pitchFamily="34" charset="0"/>
              </a:rPr>
              <a:t>ставили частокол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из крепких брёвен.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1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39349" y="3717095"/>
            <a:ext cx="3648405" cy="290714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Picture 6" descr="Scan1000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7757" y="3717032"/>
            <a:ext cx="2400267" cy="2675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487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ЗАНЯТИЯ СЛАВЯН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815413" y="269776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Чем занимались древние славяне?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1" name="Содержимое 10" descr="0002-002-KHod-uroka-Proverka-DZ-test-kartochki-Izuchenija-novogo-materiala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815413" y="1484784"/>
            <a:ext cx="10657184" cy="492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18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343473" y="908720"/>
            <a:ext cx="1183267" cy="2592288"/>
          </a:xfrm>
          <a:prstGeom prst="rect">
            <a:avLst/>
          </a:prstGeom>
        </p:spPr>
      </p:pic>
      <p:pic>
        <p:nvPicPr>
          <p:cNvPr id="12" name="Рисунок 11" descr="41881062_slav142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3F4F9"/>
              </a:clrFrom>
              <a:clrTo>
                <a:srgbClr val="F3F4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92383" y="908720"/>
            <a:ext cx="2139415" cy="267426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27383" y="4077072"/>
            <a:ext cx="5568617" cy="1569660"/>
          </a:xfrm>
          <a:prstGeom prst="rect">
            <a:avLst/>
          </a:prstGeom>
          <a:solidFill>
            <a:srgbClr val="FFFF00"/>
          </a:solidFill>
          <a:ln w="38100">
            <a:solidFill>
              <a:srgbClr val="FF99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Охота;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Рыболовство;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Бортничество,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34122" y="1916890"/>
            <a:ext cx="2992166" cy="646331"/>
          </a:xfrm>
          <a:prstGeom prst="rect">
            <a:avLst/>
          </a:prstGeom>
          <a:solidFill>
            <a:srgbClr val="FFCCFF"/>
          </a:solidFill>
          <a:ln w="38100">
            <a:solidFill>
              <a:srgbClr val="FF6699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Земледелие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88021" y="4005094"/>
            <a:ext cx="5558624" cy="2554545"/>
          </a:xfrm>
          <a:prstGeom prst="rect">
            <a:avLst/>
          </a:prstGeom>
          <a:solidFill>
            <a:srgbClr val="66FF66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Скотоводство;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Собирательство;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Ткачество и шитьё;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Приготовление пищи;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Врачевание.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Стрелка вниз 25"/>
          <p:cNvSpPr/>
          <p:nvPr/>
        </p:nvSpPr>
        <p:spPr>
          <a:xfrm rot="19783637">
            <a:off x="2639617" y="3356992"/>
            <a:ext cx="384043" cy="576064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 rot="1812162">
            <a:off x="9023681" y="3390853"/>
            <a:ext cx="384043" cy="504056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лево 29"/>
          <p:cNvSpPr/>
          <p:nvPr/>
        </p:nvSpPr>
        <p:spPr>
          <a:xfrm>
            <a:off x="3503712" y="2060848"/>
            <a:ext cx="920501" cy="268608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лево 30"/>
          <p:cNvSpPr/>
          <p:nvPr/>
        </p:nvSpPr>
        <p:spPr>
          <a:xfrm rot="10800000">
            <a:off x="7920204" y="2060848"/>
            <a:ext cx="920501" cy="268608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object 2"/>
          <p:cNvSpPr>
            <a:spLocks/>
          </p:cNvSpPr>
          <p:nvPr/>
        </p:nvSpPr>
        <p:spPr bwMode="auto">
          <a:xfrm>
            <a:off x="0" y="3487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ЗАНЯТИЯ СЛАВЯН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1967</TotalTime>
  <Words>1019</Words>
  <Application>Microsoft Office PowerPoint</Application>
  <PresentationFormat>Произвольный</PresentationFormat>
  <Paragraphs>211</Paragraphs>
  <Slides>41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ВСЕМИРНАЯ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На полях  выращивали  рожь, пшеницу,  овёс.</vt:lpstr>
      <vt:lpstr>Слайд 14</vt:lpstr>
      <vt:lpstr>Слайд 15</vt:lpstr>
      <vt:lpstr>Слайд 16</vt:lpstr>
      <vt:lpstr>Слайд 17</vt:lpstr>
      <vt:lpstr>УПРАВЛЕНИЕ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404</cp:revision>
  <dcterms:created xsi:type="dcterms:W3CDTF">2020-04-27T10:05:42Z</dcterms:created>
  <dcterms:modified xsi:type="dcterms:W3CDTF">2020-09-14T15:35:54Z</dcterms:modified>
</cp:coreProperties>
</file>