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64" r:id="rId2"/>
    <p:sldId id="754" r:id="rId3"/>
    <p:sldId id="755" r:id="rId4"/>
    <p:sldId id="778" r:id="rId5"/>
    <p:sldId id="779" r:id="rId6"/>
    <p:sldId id="780" r:id="rId7"/>
    <p:sldId id="781" r:id="rId8"/>
    <p:sldId id="782" r:id="rId9"/>
    <p:sldId id="783" r:id="rId10"/>
    <p:sldId id="784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805" r:id="rId22"/>
    <p:sldId id="806" r:id="rId23"/>
    <p:sldId id="807" r:id="rId24"/>
    <p:sldId id="808" r:id="rId25"/>
    <p:sldId id="809" r:id="rId26"/>
    <p:sldId id="810" r:id="rId27"/>
    <p:sldId id="811" r:id="rId28"/>
    <p:sldId id="812" r:id="rId29"/>
    <p:sldId id="813" r:id="rId30"/>
    <p:sldId id="818" r:id="rId31"/>
    <p:sldId id="819" r:id="rId32"/>
    <p:sldId id="827" r:id="rId33"/>
    <p:sldId id="821" r:id="rId34"/>
    <p:sldId id="822" r:id="rId35"/>
    <p:sldId id="834" r:id="rId36"/>
    <p:sldId id="832" r:id="rId37"/>
    <p:sldId id="828" r:id="rId38"/>
    <p:sldId id="830" r:id="rId39"/>
    <p:sldId id="838" r:id="rId40"/>
    <p:sldId id="701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31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6D533-7B42-4DAB-93E0-3783E23D8707}" type="doc">
      <dgm:prSet loTypeId="urn:microsoft.com/office/officeart/2005/8/layout/vList3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F74455F-A7FA-4A3A-BAD0-2A17DA1E4F48}">
      <dgm:prSet phldrT="[Текст]" custT="1"/>
      <dgm:spPr/>
      <dgm:t>
        <a:bodyPr/>
        <a:lstStyle/>
        <a:p>
          <a:pPr algn="l"/>
          <a:r>
            <a:rPr lang="ru-RU" sz="2400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Г</a:t>
          </a:r>
          <a:r>
            <a:rPr lang="ru-RU" sz="2400" b="1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еографические:          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огромная территория, включало много стран;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                                расположено в Европе и Азии (Запад и Восток);</a:t>
          </a:r>
          <a:endParaRPr lang="ru-RU" sz="2200" b="1" i="1" u="sng" dirty="0">
            <a:latin typeface="Arial" pitchFamily="34" charset="0"/>
            <a:cs typeface="Arial" pitchFamily="34" charset="0"/>
          </a:endParaRPr>
        </a:p>
      </dgm:t>
    </dgm:pt>
    <dgm:pt modelId="{9E6FC1D0-52FA-4212-95F5-3D566A3645AC}" type="parTrans" cxnId="{66B0167C-990B-4060-A372-C1E99B263EEF}">
      <dgm:prSet/>
      <dgm:spPr/>
      <dgm:t>
        <a:bodyPr/>
        <a:lstStyle/>
        <a:p>
          <a:endParaRPr lang="ru-RU"/>
        </a:p>
      </dgm:t>
    </dgm:pt>
    <dgm:pt modelId="{EA4CFF1F-6CCC-48D0-B1E6-54B9852A78F3}" type="sibTrans" cxnId="{66B0167C-990B-4060-A372-C1E99B263EEF}">
      <dgm:prSet/>
      <dgm:spPr/>
      <dgm:t>
        <a:bodyPr/>
        <a:lstStyle/>
        <a:p>
          <a:endParaRPr lang="ru-RU"/>
        </a:p>
      </dgm:t>
    </dgm:pt>
    <dgm:pt modelId="{E118F7C3-7B2C-494C-81FD-115ACCCDE66C}">
      <dgm:prSet phldrT="[Текст]" custT="1"/>
      <dgm:spPr/>
      <dgm:t>
        <a:bodyPr/>
        <a:lstStyle/>
        <a:p>
          <a:pPr algn="l"/>
          <a:r>
            <a:rPr lang="ru-RU" sz="2200" b="1" i="1" u="sng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2400" b="1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Общественные</a:t>
          </a:r>
          <a:r>
            <a:rPr lang="ru-RU" sz="2800" b="1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               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разнообразие народов, языков, культур;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                                       много городов, многочисленное население;</a:t>
          </a:r>
          <a:endParaRPr lang="ru-RU" sz="2400" b="1" i="1" u="none" dirty="0">
            <a:latin typeface="Arial" pitchFamily="34" charset="0"/>
            <a:cs typeface="Arial" pitchFamily="34" charset="0"/>
          </a:endParaRPr>
        </a:p>
      </dgm:t>
    </dgm:pt>
    <dgm:pt modelId="{137A0335-7294-4615-A824-03ADB3D74B11}" type="parTrans" cxnId="{E9721F79-4BCC-4AF2-9940-000A9BDDECFE}">
      <dgm:prSet/>
      <dgm:spPr/>
      <dgm:t>
        <a:bodyPr/>
        <a:lstStyle/>
        <a:p>
          <a:endParaRPr lang="ru-RU"/>
        </a:p>
      </dgm:t>
    </dgm:pt>
    <dgm:pt modelId="{5F57D847-227F-42C5-8262-954CF2DC4210}" type="sibTrans" cxnId="{E9721F79-4BCC-4AF2-9940-000A9BDDECFE}">
      <dgm:prSet/>
      <dgm:spPr/>
      <dgm:t>
        <a:bodyPr/>
        <a:lstStyle/>
        <a:p>
          <a:endParaRPr lang="ru-RU"/>
        </a:p>
      </dgm:t>
    </dgm:pt>
    <dgm:pt modelId="{08025C57-D4FC-402E-AD9B-EDD1D622D961}">
      <dgm:prSet phldrT="[Текст]" custT="1"/>
      <dgm:spPr/>
      <dgm:t>
        <a:bodyPr/>
        <a:lstStyle/>
        <a:p>
          <a:pPr algn="l"/>
          <a:r>
            <a:rPr lang="ru-RU" sz="2400" b="1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Экономические: 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хорошо развито с древности хозяйство(земледелие,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 скотоводство, ремесла, города, международная   торговля);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перекресток торговых путей (морские и  сухопутные);</a:t>
          </a:r>
          <a:endParaRPr lang="ru-RU" sz="2400" b="1" i="1" u="none" dirty="0">
            <a:latin typeface="Arial" pitchFamily="34" charset="0"/>
            <a:cs typeface="Arial" pitchFamily="34" charset="0"/>
          </a:endParaRPr>
        </a:p>
      </dgm:t>
    </dgm:pt>
    <dgm:pt modelId="{4335C56C-45A4-49B7-8514-1D43EA64E229}" type="parTrans" cxnId="{FDB15031-92C2-4287-810F-160F16FE8595}">
      <dgm:prSet/>
      <dgm:spPr/>
      <dgm:t>
        <a:bodyPr/>
        <a:lstStyle/>
        <a:p>
          <a:endParaRPr lang="ru-RU"/>
        </a:p>
      </dgm:t>
    </dgm:pt>
    <dgm:pt modelId="{1E19D9BC-3E02-4325-90DF-60A35DA001AF}" type="sibTrans" cxnId="{FDB15031-92C2-4287-810F-160F16FE8595}">
      <dgm:prSet/>
      <dgm:spPr/>
      <dgm:t>
        <a:bodyPr/>
        <a:lstStyle/>
        <a:p>
          <a:endParaRPr lang="ru-RU"/>
        </a:p>
      </dgm:t>
    </dgm:pt>
    <dgm:pt modelId="{8208F9F4-A3AD-4E15-9130-E4D77A33AE43}">
      <dgm:prSet phldrT="[Текст]" custT="1"/>
      <dgm:spPr/>
      <dgm:t>
        <a:bodyPr/>
        <a:lstStyle/>
        <a:p>
          <a:pPr algn="l"/>
          <a:r>
            <a:rPr lang="ru-RU" sz="2400" b="1" i="1" u="none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Политические:      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сохранилось  единое государство с деспотической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                                                                       императорской властью;</a:t>
          </a:r>
        </a:p>
        <a:p>
          <a:pPr algn="l"/>
          <a:r>
            <a:rPr lang="ru-RU" sz="2400" b="1" dirty="0" smtClean="0">
              <a:latin typeface="Arial" pitchFamily="34" charset="0"/>
              <a:cs typeface="Arial" pitchFamily="34" charset="0"/>
            </a:rPr>
            <a:t>                                                                               продолжало  развитие …</a:t>
          </a:r>
          <a:endParaRPr lang="ru-RU" sz="2400" b="1" i="1" u="none" dirty="0">
            <a:latin typeface="Arial" pitchFamily="34" charset="0"/>
            <a:cs typeface="Arial" pitchFamily="34" charset="0"/>
          </a:endParaRPr>
        </a:p>
      </dgm:t>
    </dgm:pt>
    <dgm:pt modelId="{22AB1D98-7CC3-44DD-B8DA-7A0E104217B0}" type="parTrans" cxnId="{4219BAE5-197B-4EC9-8318-284A155C6F1E}">
      <dgm:prSet/>
      <dgm:spPr/>
      <dgm:t>
        <a:bodyPr/>
        <a:lstStyle/>
        <a:p>
          <a:endParaRPr lang="ru-RU"/>
        </a:p>
      </dgm:t>
    </dgm:pt>
    <dgm:pt modelId="{EE69BF4C-BBF9-4D96-B18B-0C3E3D988F32}" type="sibTrans" cxnId="{4219BAE5-197B-4EC9-8318-284A155C6F1E}">
      <dgm:prSet/>
      <dgm:spPr/>
      <dgm:t>
        <a:bodyPr/>
        <a:lstStyle/>
        <a:p>
          <a:endParaRPr lang="ru-RU"/>
        </a:p>
      </dgm:t>
    </dgm:pt>
    <dgm:pt modelId="{32AB5ED5-BAD0-4A7D-AA2A-DC5322A7FAA9}" type="pres">
      <dgm:prSet presAssocID="{1876D533-7B42-4DAB-93E0-3783E23D87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E7F522-601B-4441-A0AB-C00B9A736264}" type="pres">
      <dgm:prSet presAssocID="{FF74455F-A7FA-4A3A-BAD0-2A17DA1E4F48}" presName="composite" presStyleCnt="0"/>
      <dgm:spPr/>
    </dgm:pt>
    <dgm:pt modelId="{4C0CC79E-CDF0-4680-81FC-FD72DE558AEF}" type="pres">
      <dgm:prSet presAssocID="{FF74455F-A7FA-4A3A-BAD0-2A17DA1E4F48}" presName="imgShp" presStyleLbl="fgImgPlace1" presStyleIdx="0" presStyleCnt="4" custLinFactX="-100000" custLinFactNeighborX="-160455" custLinFactNeighborY="-81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5A3048-4DAD-4AE0-BEA2-5DC2F3376F04}" type="pres">
      <dgm:prSet presAssocID="{FF74455F-A7FA-4A3A-BAD0-2A17DA1E4F48}" presName="txShp" presStyleLbl="node1" presStyleIdx="0" presStyleCnt="4" custScaleX="150376" custScaleY="173218" custLinFactNeighborX="-23384" custLinFactNeighborY="-9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C3933-4BB2-44D8-A462-98823AB76131}" type="pres">
      <dgm:prSet presAssocID="{EA4CFF1F-6CCC-48D0-B1E6-54B9852A78F3}" presName="spacing" presStyleCnt="0"/>
      <dgm:spPr/>
    </dgm:pt>
    <dgm:pt modelId="{7EE5917D-DC05-4E95-9C09-46456CCC67E8}" type="pres">
      <dgm:prSet presAssocID="{E118F7C3-7B2C-494C-81FD-115ACCCDE66C}" presName="composite" presStyleCnt="0"/>
      <dgm:spPr/>
    </dgm:pt>
    <dgm:pt modelId="{1358000C-6AFC-4E57-9745-0C97731926D9}" type="pres">
      <dgm:prSet presAssocID="{E118F7C3-7B2C-494C-81FD-115ACCCDE66C}" presName="imgShp" presStyleLbl="fgImgPlace1" presStyleIdx="1" presStyleCnt="4" custLinFactX="-100000" custLinFactNeighborX="-169676" custLinFactNeighborY="-345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55679F-4E3E-481E-9AD8-152F0F62E1C6}" type="pres">
      <dgm:prSet presAssocID="{E118F7C3-7B2C-494C-81FD-115ACCCDE66C}" presName="txShp" presStyleLbl="node1" presStyleIdx="1" presStyleCnt="4" custScaleX="149989" custScaleY="147072" custLinFactNeighborX="-24172" custLinFactNeighborY="10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E519B-4FFE-4ED5-9741-F5277A9A72CC}" type="pres">
      <dgm:prSet presAssocID="{5F57D847-227F-42C5-8262-954CF2DC4210}" presName="spacing" presStyleCnt="0"/>
      <dgm:spPr/>
    </dgm:pt>
    <dgm:pt modelId="{13EC66B9-1146-437B-AC47-C437C4CA89DB}" type="pres">
      <dgm:prSet presAssocID="{08025C57-D4FC-402E-AD9B-EDD1D622D961}" presName="composite" presStyleCnt="0"/>
      <dgm:spPr/>
    </dgm:pt>
    <dgm:pt modelId="{D7A4CF46-57A2-4CDB-B457-18E8F0232BDC}" type="pres">
      <dgm:prSet presAssocID="{08025C57-D4FC-402E-AD9B-EDD1D622D961}" presName="imgShp" presStyleLbl="fgImgPlace1" presStyleIdx="2" presStyleCnt="4" custLinFactX="-100000" custLinFactNeighborX="-160455" custLinFactNeighborY="12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9AA096-E086-435A-9707-C999B7E26846}" type="pres">
      <dgm:prSet presAssocID="{08025C57-D4FC-402E-AD9B-EDD1D622D961}" presName="txShp" presStyleLbl="node1" presStyleIdx="2" presStyleCnt="4" custScaleX="150376" custScaleY="203344" custLinFactNeighborX="-21020" custLinFactNeighborY="-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1EE32-3E75-4460-92C1-55B733046EF3}" type="pres">
      <dgm:prSet presAssocID="{1E19D9BC-3E02-4325-90DF-60A35DA001AF}" presName="spacing" presStyleCnt="0"/>
      <dgm:spPr/>
    </dgm:pt>
    <dgm:pt modelId="{72EEF84D-F1CC-48DA-B6D7-CE1C5500749A}" type="pres">
      <dgm:prSet presAssocID="{8208F9F4-A3AD-4E15-9130-E4D77A33AE43}" presName="composite" presStyleCnt="0"/>
      <dgm:spPr/>
    </dgm:pt>
    <dgm:pt modelId="{C2073693-2522-4747-8473-21DB4E5C00CD}" type="pres">
      <dgm:prSet presAssocID="{8208F9F4-A3AD-4E15-9130-E4D77A33AE43}" presName="imgShp" presStyleLbl="fgImgPlace1" presStyleIdx="3" presStyleCnt="4" custLinFactX="-100000" custLinFactNeighborX="-142013" custLinFactNeighborY="318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6D073BB-D3A6-42D9-8878-AFBA5B2C988D}" type="pres">
      <dgm:prSet presAssocID="{8208F9F4-A3AD-4E15-9130-E4D77A33AE43}" presName="txShp" presStyleLbl="node1" presStyleIdx="3" presStyleCnt="4" custScaleX="150376" custScaleY="171084" custLinFactNeighborX="-934" custLinFactNeighborY="4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671FC-F324-4631-B43A-A9BCB8624DAE}" type="presOf" srcId="{FF74455F-A7FA-4A3A-BAD0-2A17DA1E4F48}" destId="{905A3048-4DAD-4AE0-BEA2-5DC2F3376F04}" srcOrd="0" destOrd="0" presId="urn:microsoft.com/office/officeart/2005/8/layout/vList3#1"/>
    <dgm:cxn modelId="{8CBAD987-0B55-4588-84CC-32780DF6DC21}" type="presOf" srcId="{1876D533-7B42-4DAB-93E0-3783E23D8707}" destId="{32AB5ED5-BAD0-4A7D-AA2A-DC5322A7FAA9}" srcOrd="0" destOrd="0" presId="urn:microsoft.com/office/officeart/2005/8/layout/vList3#1"/>
    <dgm:cxn modelId="{C83BFAB5-50DC-4A44-8180-CEAE3054965A}" type="presOf" srcId="{8208F9F4-A3AD-4E15-9130-E4D77A33AE43}" destId="{96D073BB-D3A6-42D9-8878-AFBA5B2C988D}" srcOrd="0" destOrd="0" presId="urn:microsoft.com/office/officeart/2005/8/layout/vList3#1"/>
    <dgm:cxn modelId="{BB7A8D85-EBB3-4CCF-9899-9A649950AF79}" type="presOf" srcId="{08025C57-D4FC-402E-AD9B-EDD1D622D961}" destId="{8F9AA096-E086-435A-9707-C999B7E26846}" srcOrd="0" destOrd="0" presId="urn:microsoft.com/office/officeart/2005/8/layout/vList3#1"/>
    <dgm:cxn modelId="{E9721F79-4BCC-4AF2-9940-000A9BDDECFE}" srcId="{1876D533-7B42-4DAB-93E0-3783E23D8707}" destId="{E118F7C3-7B2C-494C-81FD-115ACCCDE66C}" srcOrd="1" destOrd="0" parTransId="{137A0335-7294-4615-A824-03ADB3D74B11}" sibTransId="{5F57D847-227F-42C5-8262-954CF2DC4210}"/>
    <dgm:cxn modelId="{4219BAE5-197B-4EC9-8318-284A155C6F1E}" srcId="{1876D533-7B42-4DAB-93E0-3783E23D8707}" destId="{8208F9F4-A3AD-4E15-9130-E4D77A33AE43}" srcOrd="3" destOrd="0" parTransId="{22AB1D98-7CC3-44DD-B8DA-7A0E104217B0}" sibTransId="{EE69BF4C-BBF9-4D96-B18B-0C3E3D988F32}"/>
    <dgm:cxn modelId="{B837ECC0-437E-47DF-A8D0-3ED7D37C74D4}" type="presOf" srcId="{E118F7C3-7B2C-494C-81FD-115ACCCDE66C}" destId="{0B55679F-4E3E-481E-9AD8-152F0F62E1C6}" srcOrd="0" destOrd="0" presId="urn:microsoft.com/office/officeart/2005/8/layout/vList3#1"/>
    <dgm:cxn modelId="{FDB15031-92C2-4287-810F-160F16FE8595}" srcId="{1876D533-7B42-4DAB-93E0-3783E23D8707}" destId="{08025C57-D4FC-402E-AD9B-EDD1D622D961}" srcOrd="2" destOrd="0" parTransId="{4335C56C-45A4-49B7-8514-1D43EA64E229}" sibTransId="{1E19D9BC-3E02-4325-90DF-60A35DA001AF}"/>
    <dgm:cxn modelId="{66B0167C-990B-4060-A372-C1E99B263EEF}" srcId="{1876D533-7B42-4DAB-93E0-3783E23D8707}" destId="{FF74455F-A7FA-4A3A-BAD0-2A17DA1E4F48}" srcOrd="0" destOrd="0" parTransId="{9E6FC1D0-52FA-4212-95F5-3D566A3645AC}" sibTransId="{EA4CFF1F-6CCC-48D0-B1E6-54B9852A78F3}"/>
    <dgm:cxn modelId="{50E8D02B-0245-456D-AA56-F121CA73FBB4}" type="presParOf" srcId="{32AB5ED5-BAD0-4A7D-AA2A-DC5322A7FAA9}" destId="{76E7F522-601B-4441-A0AB-C00B9A736264}" srcOrd="0" destOrd="0" presId="urn:microsoft.com/office/officeart/2005/8/layout/vList3#1"/>
    <dgm:cxn modelId="{F3840D5A-F022-4B2B-BEF6-262AC7A00BB2}" type="presParOf" srcId="{76E7F522-601B-4441-A0AB-C00B9A736264}" destId="{4C0CC79E-CDF0-4680-81FC-FD72DE558AEF}" srcOrd="0" destOrd="0" presId="urn:microsoft.com/office/officeart/2005/8/layout/vList3#1"/>
    <dgm:cxn modelId="{B6D36464-DC6F-4BFD-BBF8-0D312F614692}" type="presParOf" srcId="{76E7F522-601B-4441-A0AB-C00B9A736264}" destId="{905A3048-4DAD-4AE0-BEA2-5DC2F3376F04}" srcOrd="1" destOrd="0" presId="urn:microsoft.com/office/officeart/2005/8/layout/vList3#1"/>
    <dgm:cxn modelId="{D1CBC6C3-7359-40DC-A78E-B369689F1338}" type="presParOf" srcId="{32AB5ED5-BAD0-4A7D-AA2A-DC5322A7FAA9}" destId="{DC4C3933-4BB2-44D8-A462-98823AB76131}" srcOrd="1" destOrd="0" presId="urn:microsoft.com/office/officeart/2005/8/layout/vList3#1"/>
    <dgm:cxn modelId="{F06E5C19-B5DB-403F-95F3-76C5197BDA36}" type="presParOf" srcId="{32AB5ED5-BAD0-4A7D-AA2A-DC5322A7FAA9}" destId="{7EE5917D-DC05-4E95-9C09-46456CCC67E8}" srcOrd="2" destOrd="0" presId="urn:microsoft.com/office/officeart/2005/8/layout/vList3#1"/>
    <dgm:cxn modelId="{EF9F36D3-548D-41D0-B956-22BE1F03A728}" type="presParOf" srcId="{7EE5917D-DC05-4E95-9C09-46456CCC67E8}" destId="{1358000C-6AFC-4E57-9745-0C97731926D9}" srcOrd="0" destOrd="0" presId="urn:microsoft.com/office/officeart/2005/8/layout/vList3#1"/>
    <dgm:cxn modelId="{242ACE22-DA9B-45EE-95AD-0822241970D6}" type="presParOf" srcId="{7EE5917D-DC05-4E95-9C09-46456CCC67E8}" destId="{0B55679F-4E3E-481E-9AD8-152F0F62E1C6}" srcOrd="1" destOrd="0" presId="urn:microsoft.com/office/officeart/2005/8/layout/vList3#1"/>
    <dgm:cxn modelId="{96BE4785-3CFA-413A-9AC9-F28C9653161E}" type="presParOf" srcId="{32AB5ED5-BAD0-4A7D-AA2A-DC5322A7FAA9}" destId="{FE4E519B-4FFE-4ED5-9741-F5277A9A72CC}" srcOrd="3" destOrd="0" presId="urn:microsoft.com/office/officeart/2005/8/layout/vList3#1"/>
    <dgm:cxn modelId="{29D5352C-F691-4678-8CA7-264E21027F98}" type="presParOf" srcId="{32AB5ED5-BAD0-4A7D-AA2A-DC5322A7FAA9}" destId="{13EC66B9-1146-437B-AC47-C437C4CA89DB}" srcOrd="4" destOrd="0" presId="urn:microsoft.com/office/officeart/2005/8/layout/vList3#1"/>
    <dgm:cxn modelId="{5C537BF1-957A-4C20-9863-9644FE9BE4F6}" type="presParOf" srcId="{13EC66B9-1146-437B-AC47-C437C4CA89DB}" destId="{D7A4CF46-57A2-4CDB-B457-18E8F0232BDC}" srcOrd="0" destOrd="0" presId="urn:microsoft.com/office/officeart/2005/8/layout/vList3#1"/>
    <dgm:cxn modelId="{22F768EC-A1B4-428E-BAE9-B8CE91251E98}" type="presParOf" srcId="{13EC66B9-1146-437B-AC47-C437C4CA89DB}" destId="{8F9AA096-E086-435A-9707-C999B7E26846}" srcOrd="1" destOrd="0" presId="urn:microsoft.com/office/officeart/2005/8/layout/vList3#1"/>
    <dgm:cxn modelId="{6A78CE19-0F9A-40FC-90CF-D79EDE638FC5}" type="presParOf" srcId="{32AB5ED5-BAD0-4A7D-AA2A-DC5322A7FAA9}" destId="{05B1EE32-3E75-4460-92C1-55B733046EF3}" srcOrd="5" destOrd="0" presId="urn:microsoft.com/office/officeart/2005/8/layout/vList3#1"/>
    <dgm:cxn modelId="{8F96EA17-8706-4A85-876F-5853D09F1908}" type="presParOf" srcId="{32AB5ED5-BAD0-4A7D-AA2A-DC5322A7FAA9}" destId="{72EEF84D-F1CC-48DA-B6D7-CE1C5500749A}" srcOrd="6" destOrd="0" presId="urn:microsoft.com/office/officeart/2005/8/layout/vList3#1"/>
    <dgm:cxn modelId="{6656EEB6-D982-401A-986A-9C2A656B679F}" type="presParOf" srcId="{72EEF84D-F1CC-48DA-B6D7-CE1C5500749A}" destId="{C2073693-2522-4747-8473-21DB4E5C00CD}" srcOrd="0" destOrd="0" presId="urn:microsoft.com/office/officeart/2005/8/layout/vList3#1"/>
    <dgm:cxn modelId="{3699AB96-EAF3-4308-9021-2CD2AB328607}" type="presParOf" srcId="{72EEF84D-F1CC-48DA-B6D7-CE1C5500749A}" destId="{96D073BB-D3A6-42D9-8878-AFBA5B2C98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48400-93B8-4BAD-9BDF-CCFB8332BAA2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DED741-BD4E-4B7E-9834-6847C2E51AD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ГОСУДАРСТВЕННОЕ УСТРОЙСТВО ВИЗАНТИИ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2D7F6A1-D7B1-4579-ABC5-1A7F9582250A}" type="parTrans" cxnId="{6292E3BE-9385-4740-A4DF-AD365660F664}">
      <dgm:prSet/>
      <dgm:spPr/>
      <dgm:t>
        <a:bodyPr/>
        <a:lstStyle/>
        <a:p>
          <a:endParaRPr lang="ru-RU"/>
        </a:p>
      </dgm:t>
    </dgm:pt>
    <dgm:pt modelId="{78396F15-F0B0-4AE7-8EC2-9B0E303EB073}" type="sibTrans" cxnId="{6292E3BE-9385-4740-A4DF-AD365660F664}">
      <dgm:prSet/>
      <dgm:spPr/>
      <dgm:t>
        <a:bodyPr/>
        <a:lstStyle/>
        <a:p>
          <a:endParaRPr lang="ru-RU"/>
        </a:p>
      </dgm:t>
    </dgm:pt>
    <dgm:pt modelId="{B4DC79A1-A29B-41F4-84B8-4B908FF3E89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ФОРМА ПРАВЛЕНИЯ – </a:t>
          </a:r>
          <a:r>
            <a: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МОНАРХИЯ.</a:t>
          </a:r>
          <a:endParaRPr lang="ru-RU" sz="36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1F50973-F4AF-4C9C-A56E-B293F61A1EF2}" type="parTrans" cxnId="{351F8BE8-16D3-49EF-9552-AA8C3EC0724A}">
      <dgm:prSet/>
      <dgm:spPr/>
      <dgm:t>
        <a:bodyPr/>
        <a:lstStyle/>
        <a:p>
          <a:endParaRPr lang="ru-RU"/>
        </a:p>
      </dgm:t>
    </dgm:pt>
    <dgm:pt modelId="{FF5649BF-E938-46BB-9669-A25C6C8D6C5E}" type="sibTrans" cxnId="{351F8BE8-16D3-49EF-9552-AA8C3EC0724A}">
      <dgm:prSet/>
      <dgm:spPr/>
      <dgm:t>
        <a:bodyPr/>
        <a:lstStyle/>
        <a:p>
          <a:endParaRPr lang="ru-RU"/>
        </a:p>
      </dgm:t>
    </dgm:pt>
    <dgm:pt modelId="{228D88BC-1D6F-41AB-B21D-6A8C9869D13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Император именовался – </a:t>
          </a:r>
          <a:r>
            <a:rPr lang="ru-RU" sz="28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Василевс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C535A0-E747-4C9B-81E3-861C1F831058}" type="parTrans" cxnId="{B1AD7453-DFA6-4380-80A4-06BAE04B8051}">
      <dgm:prSet/>
      <dgm:spPr/>
      <dgm:t>
        <a:bodyPr/>
        <a:lstStyle/>
        <a:p>
          <a:endParaRPr lang="ru-RU"/>
        </a:p>
      </dgm:t>
    </dgm:pt>
    <dgm:pt modelId="{4A49A24D-147D-4E63-A8FC-53BB3D748354}" type="sibTrans" cxnId="{B1AD7453-DFA6-4380-80A4-06BAE04B8051}">
      <dgm:prSet/>
      <dgm:spPr/>
      <dgm:t>
        <a:bodyPr/>
        <a:lstStyle/>
        <a:p>
          <a:endParaRPr lang="ru-RU"/>
        </a:p>
      </dgm:t>
    </dgm:pt>
    <dgm:pt modelId="{0C0D2CBF-1B1E-4949-86E4-52B6EDA021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Власть императора не была 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наследственной;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EC91DBC-B991-42F8-8D7B-C22A7C10E9C3}" type="parTrans" cxnId="{C6889FC8-CCB8-482D-8AC4-521450BFD3CB}">
      <dgm:prSet/>
      <dgm:spPr/>
      <dgm:t>
        <a:bodyPr/>
        <a:lstStyle/>
        <a:p>
          <a:endParaRPr lang="ru-RU"/>
        </a:p>
      </dgm:t>
    </dgm:pt>
    <dgm:pt modelId="{0FFEBD17-36A1-4BEC-83D9-CC5C0801B721}" type="sibTrans" cxnId="{C6889FC8-CCB8-482D-8AC4-521450BFD3CB}">
      <dgm:prSet/>
      <dgm:spPr/>
      <dgm:t>
        <a:bodyPr/>
        <a:lstStyle/>
        <a:p>
          <a:endParaRPr lang="ru-RU"/>
        </a:p>
      </dgm:t>
    </dgm:pt>
    <dgm:pt modelId="{1C87BF5A-35AE-4C50-908D-7693B8B72F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</a:rPr>
            <a:t>ИЗБРАННИКА ПОДНИМАЛИ ПО РИМСКОМУ ОБЫЧАЮ НА </a:t>
          </a:r>
          <a:r>
            <a:rPr lang="ru-RU" sz="3600" b="1" dirty="0" smtClean="0">
              <a:solidFill>
                <a:srgbClr val="002060"/>
              </a:solidFill>
            </a:rPr>
            <a:t>ЩИТЕ.</a:t>
          </a:r>
          <a:endParaRPr lang="ru-RU" sz="3600" dirty="0">
            <a:solidFill>
              <a:srgbClr val="002060"/>
            </a:solidFill>
          </a:endParaRPr>
        </a:p>
      </dgm:t>
    </dgm:pt>
    <dgm:pt modelId="{08F4AC84-4A22-4C87-A86C-FA0DFB98E398}" type="parTrans" cxnId="{0CE4937D-49AD-40F5-8254-A2372B25B828}">
      <dgm:prSet/>
      <dgm:spPr/>
      <dgm:t>
        <a:bodyPr/>
        <a:lstStyle/>
        <a:p>
          <a:endParaRPr lang="ru-RU"/>
        </a:p>
      </dgm:t>
    </dgm:pt>
    <dgm:pt modelId="{66957BA0-69DA-4CB3-A7B8-F8960121C5BE}" type="sibTrans" cxnId="{0CE4937D-49AD-40F5-8254-A2372B25B828}">
      <dgm:prSet/>
      <dgm:spPr/>
      <dgm:t>
        <a:bodyPr/>
        <a:lstStyle/>
        <a:p>
          <a:endParaRPr lang="ru-RU"/>
        </a:p>
      </dgm:t>
    </dgm:pt>
    <dgm:pt modelId="{9F0F7770-A4E4-4323-890A-60CC16A6D00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Позже родилась традиция венчания на царство 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патриархом.</a:t>
          </a:r>
          <a:endParaRPr lang="ru-RU" sz="2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D632E6-3E60-4233-84FA-D6032A53C5D8}" type="parTrans" cxnId="{E51C127D-6B92-45A9-BF7E-5668474BCCBA}">
      <dgm:prSet/>
      <dgm:spPr/>
      <dgm:t>
        <a:bodyPr/>
        <a:lstStyle/>
        <a:p>
          <a:endParaRPr lang="ru-RU"/>
        </a:p>
      </dgm:t>
    </dgm:pt>
    <dgm:pt modelId="{BA54BF33-BF94-401C-B1AF-0831C97D4890}" type="sibTrans" cxnId="{E51C127D-6B92-45A9-BF7E-5668474BCCBA}">
      <dgm:prSet/>
      <dgm:spPr/>
      <dgm:t>
        <a:bodyPr/>
        <a:lstStyle/>
        <a:p>
          <a:endParaRPr lang="ru-RU"/>
        </a:p>
      </dgm:t>
    </dgm:pt>
    <dgm:pt modelId="{00C513B9-F75C-496A-AB7C-A673634F1C46}" type="pres">
      <dgm:prSet presAssocID="{40148400-93B8-4BAD-9BDF-CCFB8332BA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07B616-4FA9-49EB-98BD-A5D065C65D0F}" type="pres">
      <dgm:prSet presAssocID="{3BDED741-BD4E-4B7E-9834-6847C2E51AD5}" presName="vertOne" presStyleCnt="0"/>
      <dgm:spPr/>
    </dgm:pt>
    <dgm:pt modelId="{5579149F-F610-42CA-983F-B5163CAC65BF}" type="pres">
      <dgm:prSet presAssocID="{3BDED741-BD4E-4B7E-9834-6847C2E51AD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3A05B3-9C9F-490A-86B9-24B27268E7E1}" type="pres">
      <dgm:prSet presAssocID="{3BDED741-BD4E-4B7E-9834-6847C2E51AD5}" presName="parTransOne" presStyleCnt="0"/>
      <dgm:spPr/>
    </dgm:pt>
    <dgm:pt modelId="{376CB7A6-D078-4E44-BB8B-44F31CF6A25A}" type="pres">
      <dgm:prSet presAssocID="{3BDED741-BD4E-4B7E-9834-6847C2E51AD5}" presName="horzOne" presStyleCnt="0"/>
      <dgm:spPr/>
    </dgm:pt>
    <dgm:pt modelId="{FC9DE2A8-4E7D-4025-A248-903E745B4E21}" type="pres">
      <dgm:prSet presAssocID="{B4DC79A1-A29B-41F4-84B8-4B908FF3E89E}" presName="vertTwo" presStyleCnt="0"/>
      <dgm:spPr/>
    </dgm:pt>
    <dgm:pt modelId="{21D6C17F-3DFA-42E9-8369-6E2E936203D9}" type="pres">
      <dgm:prSet presAssocID="{B4DC79A1-A29B-41F4-84B8-4B908FF3E89E}" presName="txTwo" presStyleLbl="node2" presStyleIdx="0" presStyleCnt="2" custScaleX="81393" custLinFactNeighborX="-5603" custLinFactNeighborY="14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BB1AA-DB8E-4C61-B808-D1C98B6306CB}" type="pres">
      <dgm:prSet presAssocID="{B4DC79A1-A29B-41F4-84B8-4B908FF3E89E}" presName="parTransTwo" presStyleCnt="0"/>
      <dgm:spPr/>
    </dgm:pt>
    <dgm:pt modelId="{0CBBDFEA-7782-465C-9CAE-DC20A0966FB5}" type="pres">
      <dgm:prSet presAssocID="{B4DC79A1-A29B-41F4-84B8-4B908FF3E89E}" presName="horzTwo" presStyleCnt="0"/>
      <dgm:spPr/>
    </dgm:pt>
    <dgm:pt modelId="{8148E1E1-5CBF-40F4-84E2-C6EFB8B13676}" type="pres">
      <dgm:prSet presAssocID="{228D88BC-1D6F-41AB-B21D-6A8C9869D135}" presName="vertThree" presStyleCnt="0"/>
      <dgm:spPr/>
    </dgm:pt>
    <dgm:pt modelId="{2E97F696-64A2-4105-8051-9D62A1C49A32}" type="pres">
      <dgm:prSet presAssocID="{228D88BC-1D6F-41AB-B21D-6A8C9869D135}" presName="txThree" presStyleLbl="node3" presStyleIdx="0" presStyleCnt="3" custScaleX="220504" custLinFactNeighborX="13488" custLinFactNeighborY="-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FA087A-6254-49AE-BE98-46C6B6CFA5E3}" type="pres">
      <dgm:prSet presAssocID="{228D88BC-1D6F-41AB-B21D-6A8C9869D135}" presName="horzThree" presStyleCnt="0"/>
      <dgm:spPr/>
    </dgm:pt>
    <dgm:pt modelId="{58D15800-F8AA-47B6-BB7C-9CE6D5A32073}" type="pres">
      <dgm:prSet presAssocID="{4A49A24D-147D-4E63-A8FC-53BB3D748354}" presName="sibSpaceThree" presStyleCnt="0"/>
      <dgm:spPr/>
    </dgm:pt>
    <dgm:pt modelId="{1F616349-3804-4B7D-847E-649BB5B4FB07}" type="pres">
      <dgm:prSet presAssocID="{0C0D2CBF-1B1E-4949-86E4-52B6EDA0210A}" presName="vertThree" presStyleCnt="0"/>
      <dgm:spPr/>
    </dgm:pt>
    <dgm:pt modelId="{56678A38-F267-4873-A818-F24C0C73286B}" type="pres">
      <dgm:prSet presAssocID="{0C0D2CBF-1B1E-4949-86E4-52B6EDA0210A}" presName="txThree" presStyleLbl="node3" presStyleIdx="1" presStyleCnt="3" custScaleX="274333" custScaleY="107466" custLinFactNeighborX="33398" custLinFactNeighborY="-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966AB-6AF2-4BEB-ACA9-127B8138148B}" type="pres">
      <dgm:prSet presAssocID="{0C0D2CBF-1B1E-4949-86E4-52B6EDA0210A}" presName="horzThree" presStyleCnt="0"/>
      <dgm:spPr/>
    </dgm:pt>
    <dgm:pt modelId="{04A2D526-F633-4658-B6C9-3BDDA0A169F7}" type="pres">
      <dgm:prSet presAssocID="{FF5649BF-E938-46BB-9669-A25C6C8D6C5E}" presName="sibSpaceTwo" presStyleCnt="0"/>
      <dgm:spPr/>
    </dgm:pt>
    <dgm:pt modelId="{328FF8B2-7FF1-4A56-821B-21656F15F016}" type="pres">
      <dgm:prSet presAssocID="{1C87BF5A-35AE-4C50-908D-7693B8B72F43}" presName="vertTwo" presStyleCnt="0"/>
      <dgm:spPr/>
    </dgm:pt>
    <dgm:pt modelId="{8456DD6D-3C4E-48BA-BC08-51A0F4BF4E99}" type="pres">
      <dgm:prSet presAssocID="{1C87BF5A-35AE-4C50-908D-7693B8B72F43}" presName="txTwo" presStyleLbl="node2" presStyleIdx="1" presStyleCnt="2" custScaleX="160095" custLinFactNeighborX="-15259" custLinFactNeighborY="14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53919-BF23-49D3-9F6A-37BA3536011B}" type="pres">
      <dgm:prSet presAssocID="{1C87BF5A-35AE-4C50-908D-7693B8B72F43}" presName="parTransTwo" presStyleCnt="0"/>
      <dgm:spPr/>
    </dgm:pt>
    <dgm:pt modelId="{08F47437-12BD-4DB2-83FF-59940E89DD64}" type="pres">
      <dgm:prSet presAssocID="{1C87BF5A-35AE-4C50-908D-7693B8B72F43}" presName="horzTwo" presStyleCnt="0"/>
      <dgm:spPr/>
    </dgm:pt>
    <dgm:pt modelId="{38918C31-6A2A-4D3C-B5AE-79171A353A09}" type="pres">
      <dgm:prSet presAssocID="{9F0F7770-A4E4-4323-890A-60CC16A6D001}" presName="vertThree" presStyleCnt="0"/>
      <dgm:spPr/>
    </dgm:pt>
    <dgm:pt modelId="{DBF16173-635D-4A2C-9349-BC24CDCAEBF6}" type="pres">
      <dgm:prSet presAssocID="{9F0F7770-A4E4-4323-890A-60CC16A6D001}" presName="txThree" presStyleLbl="node3" presStyleIdx="2" presStyleCnt="3" custScaleX="271417" custLinFactNeighborX="12232" custLinFactNeighborY="4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F683BA-51B1-443D-A5D8-CD559D1B920D}" type="pres">
      <dgm:prSet presAssocID="{9F0F7770-A4E4-4323-890A-60CC16A6D001}" presName="horzThree" presStyleCnt="0"/>
      <dgm:spPr/>
    </dgm:pt>
  </dgm:ptLst>
  <dgm:cxnLst>
    <dgm:cxn modelId="{E51C127D-6B92-45A9-BF7E-5668474BCCBA}" srcId="{1C87BF5A-35AE-4C50-908D-7693B8B72F43}" destId="{9F0F7770-A4E4-4323-890A-60CC16A6D001}" srcOrd="0" destOrd="0" parTransId="{40D632E6-3E60-4233-84FA-D6032A53C5D8}" sibTransId="{BA54BF33-BF94-401C-B1AF-0831C97D4890}"/>
    <dgm:cxn modelId="{6C1BFB03-EF51-4B25-A95F-D3514A722272}" type="presOf" srcId="{228D88BC-1D6F-41AB-B21D-6A8C9869D135}" destId="{2E97F696-64A2-4105-8051-9D62A1C49A32}" srcOrd="0" destOrd="0" presId="urn:microsoft.com/office/officeart/2005/8/layout/hierarchy4"/>
    <dgm:cxn modelId="{6292E3BE-9385-4740-A4DF-AD365660F664}" srcId="{40148400-93B8-4BAD-9BDF-CCFB8332BAA2}" destId="{3BDED741-BD4E-4B7E-9834-6847C2E51AD5}" srcOrd="0" destOrd="0" parTransId="{52D7F6A1-D7B1-4579-ABC5-1A7F9582250A}" sibTransId="{78396F15-F0B0-4AE7-8EC2-9B0E303EB073}"/>
    <dgm:cxn modelId="{B1AD7453-DFA6-4380-80A4-06BAE04B8051}" srcId="{B4DC79A1-A29B-41F4-84B8-4B908FF3E89E}" destId="{228D88BC-1D6F-41AB-B21D-6A8C9869D135}" srcOrd="0" destOrd="0" parTransId="{78C535A0-E747-4C9B-81E3-861C1F831058}" sibTransId="{4A49A24D-147D-4E63-A8FC-53BB3D748354}"/>
    <dgm:cxn modelId="{8F751D09-EBF2-405E-AD48-A1C0A5FD22A3}" type="presOf" srcId="{1C87BF5A-35AE-4C50-908D-7693B8B72F43}" destId="{8456DD6D-3C4E-48BA-BC08-51A0F4BF4E99}" srcOrd="0" destOrd="0" presId="urn:microsoft.com/office/officeart/2005/8/layout/hierarchy4"/>
    <dgm:cxn modelId="{9F1A3581-F30B-47CC-A53C-1A14776FD246}" type="presOf" srcId="{0C0D2CBF-1B1E-4949-86E4-52B6EDA0210A}" destId="{56678A38-F267-4873-A818-F24C0C73286B}" srcOrd="0" destOrd="0" presId="urn:microsoft.com/office/officeart/2005/8/layout/hierarchy4"/>
    <dgm:cxn modelId="{1CC710DD-AE05-43F8-ABFF-2E0D2BF592BC}" type="presOf" srcId="{B4DC79A1-A29B-41F4-84B8-4B908FF3E89E}" destId="{21D6C17F-3DFA-42E9-8369-6E2E936203D9}" srcOrd="0" destOrd="0" presId="urn:microsoft.com/office/officeart/2005/8/layout/hierarchy4"/>
    <dgm:cxn modelId="{C6889FC8-CCB8-482D-8AC4-521450BFD3CB}" srcId="{B4DC79A1-A29B-41F4-84B8-4B908FF3E89E}" destId="{0C0D2CBF-1B1E-4949-86E4-52B6EDA0210A}" srcOrd="1" destOrd="0" parTransId="{6EC91DBC-B991-42F8-8D7B-C22A7C10E9C3}" sibTransId="{0FFEBD17-36A1-4BEC-83D9-CC5C0801B721}"/>
    <dgm:cxn modelId="{640B27B1-6E33-4460-B9B1-7781A6A900DA}" type="presOf" srcId="{9F0F7770-A4E4-4323-890A-60CC16A6D001}" destId="{DBF16173-635D-4A2C-9349-BC24CDCAEBF6}" srcOrd="0" destOrd="0" presId="urn:microsoft.com/office/officeart/2005/8/layout/hierarchy4"/>
    <dgm:cxn modelId="{0CE4937D-49AD-40F5-8254-A2372B25B828}" srcId="{3BDED741-BD4E-4B7E-9834-6847C2E51AD5}" destId="{1C87BF5A-35AE-4C50-908D-7693B8B72F43}" srcOrd="1" destOrd="0" parTransId="{08F4AC84-4A22-4C87-A86C-FA0DFB98E398}" sibTransId="{66957BA0-69DA-4CB3-A7B8-F8960121C5BE}"/>
    <dgm:cxn modelId="{B759315F-7D28-4527-98AF-5D81C1A5C057}" type="presOf" srcId="{3BDED741-BD4E-4B7E-9834-6847C2E51AD5}" destId="{5579149F-F610-42CA-983F-B5163CAC65BF}" srcOrd="0" destOrd="0" presId="urn:microsoft.com/office/officeart/2005/8/layout/hierarchy4"/>
    <dgm:cxn modelId="{13A780C6-8431-4D57-B250-48CFB5CDC563}" type="presOf" srcId="{40148400-93B8-4BAD-9BDF-CCFB8332BAA2}" destId="{00C513B9-F75C-496A-AB7C-A673634F1C46}" srcOrd="0" destOrd="0" presId="urn:microsoft.com/office/officeart/2005/8/layout/hierarchy4"/>
    <dgm:cxn modelId="{351F8BE8-16D3-49EF-9552-AA8C3EC0724A}" srcId="{3BDED741-BD4E-4B7E-9834-6847C2E51AD5}" destId="{B4DC79A1-A29B-41F4-84B8-4B908FF3E89E}" srcOrd="0" destOrd="0" parTransId="{C1F50973-F4AF-4C9C-A56E-B293F61A1EF2}" sibTransId="{FF5649BF-E938-46BB-9669-A25C6C8D6C5E}"/>
    <dgm:cxn modelId="{A643DA16-689D-43A2-87F1-8CC52CD7F148}" type="presParOf" srcId="{00C513B9-F75C-496A-AB7C-A673634F1C46}" destId="{9F07B616-4FA9-49EB-98BD-A5D065C65D0F}" srcOrd="0" destOrd="0" presId="urn:microsoft.com/office/officeart/2005/8/layout/hierarchy4"/>
    <dgm:cxn modelId="{2C8ACDAE-D434-48CE-BB30-70A9C9FE4CF0}" type="presParOf" srcId="{9F07B616-4FA9-49EB-98BD-A5D065C65D0F}" destId="{5579149F-F610-42CA-983F-B5163CAC65BF}" srcOrd="0" destOrd="0" presId="urn:microsoft.com/office/officeart/2005/8/layout/hierarchy4"/>
    <dgm:cxn modelId="{4C536D17-AC86-44E2-AD47-DE9E83CBEF6C}" type="presParOf" srcId="{9F07B616-4FA9-49EB-98BD-A5D065C65D0F}" destId="{D93A05B3-9C9F-490A-86B9-24B27268E7E1}" srcOrd="1" destOrd="0" presId="urn:microsoft.com/office/officeart/2005/8/layout/hierarchy4"/>
    <dgm:cxn modelId="{56189EE1-7400-4F71-9A70-E0F68FBA172B}" type="presParOf" srcId="{9F07B616-4FA9-49EB-98BD-A5D065C65D0F}" destId="{376CB7A6-D078-4E44-BB8B-44F31CF6A25A}" srcOrd="2" destOrd="0" presId="urn:microsoft.com/office/officeart/2005/8/layout/hierarchy4"/>
    <dgm:cxn modelId="{9D584CB1-654F-445A-94FA-57BF2F2C09E3}" type="presParOf" srcId="{376CB7A6-D078-4E44-BB8B-44F31CF6A25A}" destId="{FC9DE2A8-4E7D-4025-A248-903E745B4E21}" srcOrd="0" destOrd="0" presId="urn:microsoft.com/office/officeart/2005/8/layout/hierarchy4"/>
    <dgm:cxn modelId="{5F848411-C287-4BBA-94AD-CA7901C376B6}" type="presParOf" srcId="{FC9DE2A8-4E7D-4025-A248-903E745B4E21}" destId="{21D6C17F-3DFA-42E9-8369-6E2E936203D9}" srcOrd="0" destOrd="0" presId="urn:microsoft.com/office/officeart/2005/8/layout/hierarchy4"/>
    <dgm:cxn modelId="{F4B08DDC-1FC1-4D67-8A43-495986FA0F54}" type="presParOf" srcId="{FC9DE2A8-4E7D-4025-A248-903E745B4E21}" destId="{6F6BB1AA-DB8E-4C61-B808-D1C98B6306CB}" srcOrd="1" destOrd="0" presId="urn:microsoft.com/office/officeart/2005/8/layout/hierarchy4"/>
    <dgm:cxn modelId="{60672F90-3EE2-4A64-9C4C-6BCED625C82A}" type="presParOf" srcId="{FC9DE2A8-4E7D-4025-A248-903E745B4E21}" destId="{0CBBDFEA-7782-465C-9CAE-DC20A0966FB5}" srcOrd="2" destOrd="0" presId="urn:microsoft.com/office/officeart/2005/8/layout/hierarchy4"/>
    <dgm:cxn modelId="{8201DDF5-705E-4D55-AFD3-342CE4819B59}" type="presParOf" srcId="{0CBBDFEA-7782-465C-9CAE-DC20A0966FB5}" destId="{8148E1E1-5CBF-40F4-84E2-C6EFB8B13676}" srcOrd="0" destOrd="0" presId="urn:microsoft.com/office/officeart/2005/8/layout/hierarchy4"/>
    <dgm:cxn modelId="{8AA658F0-B534-440C-991B-030E7422A6B0}" type="presParOf" srcId="{8148E1E1-5CBF-40F4-84E2-C6EFB8B13676}" destId="{2E97F696-64A2-4105-8051-9D62A1C49A32}" srcOrd="0" destOrd="0" presId="urn:microsoft.com/office/officeart/2005/8/layout/hierarchy4"/>
    <dgm:cxn modelId="{C2812E67-5999-4777-9506-033B7C966023}" type="presParOf" srcId="{8148E1E1-5CBF-40F4-84E2-C6EFB8B13676}" destId="{74FA087A-6254-49AE-BE98-46C6B6CFA5E3}" srcOrd="1" destOrd="0" presId="urn:microsoft.com/office/officeart/2005/8/layout/hierarchy4"/>
    <dgm:cxn modelId="{C1AAE9FB-99B7-4C0E-A3E3-8CC5136B7B2A}" type="presParOf" srcId="{0CBBDFEA-7782-465C-9CAE-DC20A0966FB5}" destId="{58D15800-F8AA-47B6-BB7C-9CE6D5A32073}" srcOrd="1" destOrd="0" presId="urn:microsoft.com/office/officeart/2005/8/layout/hierarchy4"/>
    <dgm:cxn modelId="{41DDF69C-7C30-4241-986C-FD00923B5778}" type="presParOf" srcId="{0CBBDFEA-7782-465C-9CAE-DC20A0966FB5}" destId="{1F616349-3804-4B7D-847E-649BB5B4FB07}" srcOrd="2" destOrd="0" presId="urn:microsoft.com/office/officeart/2005/8/layout/hierarchy4"/>
    <dgm:cxn modelId="{E78336E1-7B22-484F-9419-0F36A4C94B15}" type="presParOf" srcId="{1F616349-3804-4B7D-847E-649BB5B4FB07}" destId="{56678A38-F267-4873-A818-F24C0C73286B}" srcOrd="0" destOrd="0" presId="urn:microsoft.com/office/officeart/2005/8/layout/hierarchy4"/>
    <dgm:cxn modelId="{406C0848-949C-41F8-BFB2-1EBBFD83766A}" type="presParOf" srcId="{1F616349-3804-4B7D-847E-649BB5B4FB07}" destId="{60D966AB-6AF2-4BEB-ACA9-127B8138148B}" srcOrd="1" destOrd="0" presId="urn:microsoft.com/office/officeart/2005/8/layout/hierarchy4"/>
    <dgm:cxn modelId="{00179D2A-B4D9-4B8D-B407-5EF0EA7AF219}" type="presParOf" srcId="{376CB7A6-D078-4E44-BB8B-44F31CF6A25A}" destId="{04A2D526-F633-4658-B6C9-3BDDA0A169F7}" srcOrd="1" destOrd="0" presId="urn:microsoft.com/office/officeart/2005/8/layout/hierarchy4"/>
    <dgm:cxn modelId="{0273EF83-ED1C-4DC5-94F9-DA713F3ACF07}" type="presParOf" srcId="{376CB7A6-D078-4E44-BB8B-44F31CF6A25A}" destId="{328FF8B2-7FF1-4A56-821B-21656F15F016}" srcOrd="2" destOrd="0" presId="urn:microsoft.com/office/officeart/2005/8/layout/hierarchy4"/>
    <dgm:cxn modelId="{FD901314-DF02-4351-9B3D-CC0D4403CA3A}" type="presParOf" srcId="{328FF8B2-7FF1-4A56-821B-21656F15F016}" destId="{8456DD6D-3C4E-48BA-BC08-51A0F4BF4E99}" srcOrd="0" destOrd="0" presId="urn:microsoft.com/office/officeart/2005/8/layout/hierarchy4"/>
    <dgm:cxn modelId="{BCF713B0-D2CD-47C5-96D9-67A2B96690D3}" type="presParOf" srcId="{328FF8B2-7FF1-4A56-821B-21656F15F016}" destId="{CF153919-BF23-49D3-9F6A-37BA3536011B}" srcOrd="1" destOrd="0" presId="urn:microsoft.com/office/officeart/2005/8/layout/hierarchy4"/>
    <dgm:cxn modelId="{0EBDDDE5-E00B-48E4-9E85-CED318493E85}" type="presParOf" srcId="{328FF8B2-7FF1-4A56-821B-21656F15F016}" destId="{08F47437-12BD-4DB2-83FF-59940E89DD64}" srcOrd="2" destOrd="0" presId="urn:microsoft.com/office/officeart/2005/8/layout/hierarchy4"/>
    <dgm:cxn modelId="{6D082A24-B530-438E-A65D-474C9EE64290}" type="presParOf" srcId="{08F47437-12BD-4DB2-83FF-59940E89DD64}" destId="{38918C31-6A2A-4D3C-B5AE-79171A353A09}" srcOrd="0" destOrd="0" presId="urn:microsoft.com/office/officeart/2005/8/layout/hierarchy4"/>
    <dgm:cxn modelId="{B75DBCDF-9902-4DF0-AED7-636579733097}" type="presParOf" srcId="{38918C31-6A2A-4D3C-B5AE-79171A353A09}" destId="{DBF16173-635D-4A2C-9349-BC24CDCAEBF6}" srcOrd="0" destOrd="0" presId="urn:microsoft.com/office/officeart/2005/8/layout/hierarchy4"/>
    <dgm:cxn modelId="{1AF7438F-376B-4407-9E82-E4EC91307E2D}" type="presParOf" srcId="{38918C31-6A2A-4D3C-B5AE-79171A353A09}" destId="{8CF683BA-51B1-443D-A5D8-CD559D1B92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Восстанавливал города, помогал бедным, облегчил положение рабов и одновременно население империи подвергалось тяжёлому налоговому гнёту.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Пытался восстановить авторитет закона, но так и не смог покончить с злоупотреблениями чиновников.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Пытался примирить разногласия в христианской церкви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Укрепление власти монарха, расширение границ империи, создание единого сборника законов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50B9D5-EA85-4EE2-AC01-4AB4C1983E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После его смерти 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rPr>
            <a:t>–</a:t>
          </a: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потеря завоёванных территорий, обострение внутренних проблем.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DE0474-5764-459F-99B6-2BDA66DC5548}" type="par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677265-4466-4F62-828C-C111B714D3F4}" type="sibTrans" cxnId="{2FEBE147-C046-4010-952E-CD32E4E9D31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5" custScaleX="416198" custScaleY="126325" custLinFactNeighborY="-6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5" custScaleX="416198" custLinFactNeighborX="900" custLinFactNeighborY="43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2" presStyleCnt="5" custScaleX="416198" custLinFactNeighborX="900" custLinFactNeighborY="2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3" presStyleCnt="5" custScaleX="40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B9A1-0F3B-4546-B949-305E9F83B395}" type="pres">
      <dgm:prSet presAssocID="{567E395E-3AEA-4979-8F8C-AC6C319140E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95B5CE6-10AD-43B7-9EF6-BF4B6C8EE04D}" type="pres">
      <dgm:prSet presAssocID="{567E395E-3AEA-4979-8F8C-AC6C319140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92AB306-7E3D-477C-9D22-FDE42D09E422}" type="pres">
      <dgm:prSet presAssocID="{C250B9D5-EA85-4EE2-AC01-4AB4C1983EE1}" presName="node" presStyleLbl="node1" presStyleIdx="4" presStyleCnt="5" custScaleX="404529" custLinFactNeighborX="5834" custLinFactNeighborY="-3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D7B04247-D156-4648-A375-47A1BC2E7ACB}" type="presOf" srcId="{567E395E-3AEA-4979-8F8C-AC6C319140E1}" destId="{FBB7B9A1-0F3B-4546-B949-305E9F83B395}" srcOrd="0" destOrd="0" presId="urn:microsoft.com/office/officeart/2005/8/layout/process2"/>
    <dgm:cxn modelId="{2FEBE147-C046-4010-952E-CD32E4E9D311}" srcId="{55CA8F6A-A719-4DC8-94AC-BDB5570A48AD}" destId="{C250B9D5-EA85-4EE2-AC01-4AB4C1983EE1}" srcOrd="4" destOrd="0" parTransId="{AADE0474-5764-459F-99B6-2BDA66DC5548}" sibTransId="{2E677265-4466-4F62-828C-C111B714D3F4}"/>
    <dgm:cxn modelId="{4A41BFD3-8C3D-41D8-94B2-A23FB5AB003C}" srcId="{55CA8F6A-A719-4DC8-94AC-BDB5570A48AD}" destId="{E0B02CF0-0E84-45E8-A08E-BB067ADA59EA}" srcOrd="2" destOrd="0" parTransId="{A1CC9781-C71E-48C6-938B-3B6525B0B9D9}" sibTransId="{50539D8D-ADD8-4A64-A233-398A574C1AE0}"/>
    <dgm:cxn modelId="{D11CBD83-EC4F-4301-B706-875EA3DECAAB}" type="presOf" srcId="{C250B9D5-EA85-4EE2-AC01-4AB4C1983EE1}" destId="{D92AB306-7E3D-477C-9D22-FDE42D09E422}" srcOrd="0" destOrd="0" presId="urn:microsoft.com/office/officeart/2005/8/layout/process2"/>
    <dgm:cxn modelId="{FE3737E0-BB85-4034-9633-37870DA509BE}" type="presOf" srcId="{40BFF0ED-64E2-459A-A26E-8D0018A04622}" destId="{121CE2F8-E67C-4BB2-8B7A-0153E465E37B}" srcOrd="0" destOrd="0" presId="urn:microsoft.com/office/officeart/2005/8/layout/process2"/>
    <dgm:cxn modelId="{ACB8AE50-FCAC-485A-BAFB-AC017626FB61}" type="presOf" srcId="{2A487E08-DEF3-4D75-B1FC-3E3F4B1C4FBE}" destId="{8A97E25A-0A74-4716-A683-AF7233C1526D}" srcOrd="1" destOrd="0" presId="urn:microsoft.com/office/officeart/2005/8/layout/process2"/>
    <dgm:cxn modelId="{4275ED8C-E23A-454B-A782-75648A5A2237}" type="presOf" srcId="{2A487E08-DEF3-4D75-B1FC-3E3F4B1C4FBE}" destId="{8300CE63-0666-44C2-AA28-E384327E64EF}" srcOrd="0" destOrd="0" presId="urn:microsoft.com/office/officeart/2005/8/layout/process2"/>
    <dgm:cxn modelId="{70158528-7BE6-459D-AE93-8B2AF88C240A}" type="presOf" srcId="{50539D8D-ADD8-4A64-A233-398A574C1AE0}" destId="{829751FA-5F82-4DEA-9A7C-E68800A610D4}" srcOrd="0" destOrd="0" presId="urn:microsoft.com/office/officeart/2005/8/layout/process2"/>
    <dgm:cxn modelId="{78B5A30C-7116-428D-8283-4CF42E8E41DE}" srcId="{55CA8F6A-A719-4DC8-94AC-BDB5570A48AD}" destId="{F2F75C3A-57CD-4AD3-B5CD-0B3B753DCE42}" srcOrd="3" destOrd="0" parTransId="{C31C8313-E993-4C52-9014-3218BDC4C81E}" sibTransId="{567E395E-3AEA-4979-8F8C-AC6C319140E1}"/>
    <dgm:cxn modelId="{629C779C-53F4-49BA-B40B-40A10EC0686D}" type="presOf" srcId="{F2F75C3A-57CD-4AD3-B5CD-0B3B753DCE42}" destId="{EE9F6481-FF01-4BA4-8B38-DDB98608C279}" srcOrd="0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34803A02-FC34-4AD2-B740-85A7C02A7FA2}" type="presOf" srcId="{50539D8D-ADD8-4A64-A233-398A574C1AE0}" destId="{DD3EA092-AFC6-4606-A102-F3B1B2C17374}" srcOrd="1" destOrd="0" presId="urn:microsoft.com/office/officeart/2005/8/layout/process2"/>
    <dgm:cxn modelId="{6FDCD337-9072-4C5B-8C04-BAC2A4BD9E37}" type="presOf" srcId="{55CA8F6A-A719-4DC8-94AC-BDB5570A48AD}" destId="{71FD606C-BDF9-431F-B036-6ACA5D71E9FB}" srcOrd="0" destOrd="0" presId="urn:microsoft.com/office/officeart/2005/8/layout/process2"/>
    <dgm:cxn modelId="{D5EBD9E2-09EC-49BA-9D88-166DEF1AE208}" type="presOf" srcId="{E0B02CF0-0E84-45E8-A08E-BB067ADA59EA}" destId="{0BB82512-463B-4E54-8478-98C7AC28CD07}" srcOrd="0" destOrd="0" presId="urn:microsoft.com/office/officeart/2005/8/layout/process2"/>
    <dgm:cxn modelId="{28C27B2B-6535-47CE-B628-313C7FA6078A}" type="presOf" srcId="{7BB888F9-38AC-491F-9767-A2740C7024A5}" destId="{261EA25F-C933-4C09-B661-2E3993E0CA6F}" srcOrd="0" destOrd="0" presId="urn:microsoft.com/office/officeart/2005/8/layout/process2"/>
    <dgm:cxn modelId="{7AC1D873-EB1F-4A5B-BC4B-C404A8D23FD1}" type="presOf" srcId="{567E395E-3AEA-4979-8F8C-AC6C319140E1}" destId="{C95B5CE6-10AD-43B7-9EF6-BF4B6C8EE04D}" srcOrd="1" destOrd="0" presId="urn:microsoft.com/office/officeart/2005/8/layout/process2"/>
    <dgm:cxn modelId="{D5B83316-1BA9-4498-AB4D-6AC2DD8941E6}" type="presOf" srcId="{7BB888F9-38AC-491F-9767-A2740C7024A5}" destId="{DCBDC0F0-6741-4C7F-BF09-E698C478B404}" srcOrd="1" destOrd="0" presId="urn:microsoft.com/office/officeart/2005/8/layout/process2"/>
    <dgm:cxn modelId="{BFC6BAD1-C96E-4B9E-80DF-6F4600BA1D5E}" type="presOf" srcId="{DEA89553-6180-4FAA-AAAD-9909532E10ED}" destId="{DF9D484D-30C5-431E-8A5E-D67BA2C9E47C}" srcOrd="0" destOrd="0" presId="urn:microsoft.com/office/officeart/2005/8/layout/process2"/>
    <dgm:cxn modelId="{D1ABFA22-D14F-45F4-9A95-561D8A41E22D}" type="presParOf" srcId="{71FD606C-BDF9-431F-B036-6ACA5D71E9FB}" destId="{121CE2F8-E67C-4BB2-8B7A-0153E465E37B}" srcOrd="0" destOrd="0" presId="urn:microsoft.com/office/officeart/2005/8/layout/process2"/>
    <dgm:cxn modelId="{8FF21A55-82E5-443C-9BA5-14202DE0FEAC}" type="presParOf" srcId="{71FD606C-BDF9-431F-B036-6ACA5D71E9FB}" destId="{261EA25F-C933-4C09-B661-2E3993E0CA6F}" srcOrd="1" destOrd="0" presId="urn:microsoft.com/office/officeart/2005/8/layout/process2"/>
    <dgm:cxn modelId="{86223BF5-4EBB-47D1-A166-600C73018A62}" type="presParOf" srcId="{261EA25F-C933-4C09-B661-2E3993E0CA6F}" destId="{DCBDC0F0-6741-4C7F-BF09-E698C478B404}" srcOrd="0" destOrd="0" presId="urn:microsoft.com/office/officeart/2005/8/layout/process2"/>
    <dgm:cxn modelId="{070ABC5A-6ADF-4861-9868-60E6CF820BFE}" type="presParOf" srcId="{71FD606C-BDF9-431F-B036-6ACA5D71E9FB}" destId="{DF9D484D-30C5-431E-8A5E-D67BA2C9E47C}" srcOrd="2" destOrd="0" presId="urn:microsoft.com/office/officeart/2005/8/layout/process2"/>
    <dgm:cxn modelId="{23877A7A-933D-4AD0-9833-E9428B70066C}" type="presParOf" srcId="{71FD606C-BDF9-431F-B036-6ACA5D71E9FB}" destId="{8300CE63-0666-44C2-AA28-E384327E64EF}" srcOrd="3" destOrd="0" presId="urn:microsoft.com/office/officeart/2005/8/layout/process2"/>
    <dgm:cxn modelId="{D5A020D2-D886-4F6F-BEE5-2A1C48F3C7B7}" type="presParOf" srcId="{8300CE63-0666-44C2-AA28-E384327E64EF}" destId="{8A97E25A-0A74-4716-A683-AF7233C1526D}" srcOrd="0" destOrd="0" presId="urn:microsoft.com/office/officeart/2005/8/layout/process2"/>
    <dgm:cxn modelId="{161CF374-D2A8-4783-8B22-D66742B3D16D}" type="presParOf" srcId="{71FD606C-BDF9-431F-B036-6ACA5D71E9FB}" destId="{0BB82512-463B-4E54-8478-98C7AC28CD07}" srcOrd="4" destOrd="0" presId="urn:microsoft.com/office/officeart/2005/8/layout/process2"/>
    <dgm:cxn modelId="{F67471B8-34D4-46FF-B716-F8FE02290B49}" type="presParOf" srcId="{71FD606C-BDF9-431F-B036-6ACA5D71E9FB}" destId="{829751FA-5F82-4DEA-9A7C-E68800A610D4}" srcOrd="5" destOrd="0" presId="urn:microsoft.com/office/officeart/2005/8/layout/process2"/>
    <dgm:cxn modelId="{F4458E2B-77D6-4121-AD87-2AA59770849C}" type="presParOf" srcId="{829751FA-5F82-4DEA-9A7C-E68800A610D4}" destId="{DD3EA092-AFC6-4606-A102-F3B1B2C17374}" srcOrd="0" destOrd="0" presId="urn:microsoft.com/office/officeart/2005/8/layout/process2"/>
    <dgm:cxn modelId="{4CEAB277-4295-4384-A5F4-7482E409B859}" type="presParOf" srcId="{71FD606C-BDF9-431F-B036-6ACA5D71E9FB}" destId="{EE9F6481-FF01-4BA4-8B38-DDB98608C279}" srcOrd="6" destOrd="0" presId="urn:microsoft.com/office/officeart/2005/8/layout/process2"/>
    <dgm:cxn modelId="{E7753EB6-E05D-4E40-8528-E27106E0D5D8}" type="presParOf" srcId="{71FD606C-BDF9-431F-B036-6ACA5D71E9FB}" destId="{FBB7B9A1-0F3B-4546-B949-305E9F83B395}" srcOrd="7" destOrd="0" presId="urn:microsoft.com/office/officeart/2005/8/layout/process2"/>
    <dgm:cxn modelId="{A03C6B7C-B442-4BCA-87BF-097DADAA2EAC}" type="presParOf" srcId="{FBB7B9A1-0F3B-4546-B949-305E9F83B395}" destId="{C95B5CE6-10AD-43B7-9EF6-BF4B6C8EE04D}" srcOrd="0" destOrd="0" presId="urn:microsoft.com/office/officeart/2005/8/layout/process2"/>
    <dgm:cxn modelId="{7524C5D3-FDFF-4A9E-B003-A0890D496F96}" type="presParOf" srcId="{71FD606C-BDF9-431F-B036-6ACA5D71E9FB}" destId="{D92AB306-7E3D-477C-9D22-FDE42D09E42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5A3048-4DAD-4AE0-BEA2-5DC2F3376F04}">
      <dsp:nvSpPr>
        <dsp:cNvPr id="0" name=""/>
        <dsp:cNvSpPr/>
      </dsp:nvSpPr>
      <dsp:spPr>
        <a:xfrm rot="10800000">
          <a:off x="-2" y="0"/>
          <a:ext cx="11593292" cy="123017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17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Г</a:t>
          </a:r>
          <a:r>
            <a:rPr lang="ru-RU" sz="2400" b="1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еографические:          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огромная территория, включало много стран;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                                расположено в Европе и Азии (Запад и Восток);</a:t>
          </a:r>
          <a:endParaRPr lang="ru-RU" sz="2200" b="1" i="1" u="sng" kern="1200" dirty="0">
            <a:latin typeface="Arial" pitchFamily="34" charset="0"/>
            <a:cs typeface="Arial" pitchFamily="34" charset="0"/>
          </a:endParaRPr>
        </a:p>
      </dsp:txBody>
      <dsp:txXfrm rot="10800000">
        <a:off x="-2" y="0"/>
        <a:ext cx="11593292" cy="1230173"/>
      </dsp:txXfrm>
    </dsp:sp>
    <dsp:sp modelId="{4C0CC79E-CDF0-4680-81FC-FD72DE558AEF}">
      <dsp:nvSpPr>
        <dsp:cNvPr id="0" name=""/>
        <dsp:cNvSpPr/>
      </dsp:nvSpPr>
      <dsp:spPr>
        <a:xfrm>
          <a:off x="0" y="203290"/>
          <a:ext cx="710187" cy="7101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55679F-4E3E-481E-9AD8-152F0F62E1C6}">
      <dsp:nvSpPr>
        <dsp:cNvPr id="0" name=""/>
        <dsp:cNvSpPr/>
      </dsp:nvSpPr>
      <dsp:spPr>
        <a:xfrm rot="10800000">
          <a:off x="0" y="1520517"/>
          <a:ext cx="11563456" cy="104448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17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u="sng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ru-RU" sz="2400" b="1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Общественные</a:t>
          </a:r>
          <a:r>
            <a:rPr lang="ru-RU" sz="2800" b="1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               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разнообразие народов, языков, культур;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                                       много городов, многочисленное население;</a:t>
          </a:r>
          <a:endParaRPr lang="ru-RU" sz="2400" b="1" i="1" u="none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520517"/>
        <a:ext cx="11563456" cy="1044487"/>
      </dsp:txXfrm>
    </dsp:sp>
    <dsp:sp modelId="{1358000C-6AFC-4E57-9745-0C97731926D9}">
      <dsp:nvSpPr>
        <dsp:cNvPr id="0" name=""/>
        <dsp:cNvSpPr/>
      </dsp:nvSpPr>
      <dsp:spPr>
        <a:xfrm>
          <a:off x="0" y="1586003"/>
          <a:ext cx="710187" cy="7101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9AA096-E086-435A-9707-C999B7E26846}">
      <dsp:nvSpPr>
        <dsp:cNvPr id="0" name=""/>
        <dsp:cNvSpPr/>
      </dsp:nvSpPr>
      <dsp:spPr>
        <a:xfrm rot="10800000">
          <a:off x="-2" y="2699264"/>
          <a:ext cx="11593292" cy="144412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17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Экономические: 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хорошо развито с древности хозяйство(земледелие,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 скотоводство, ремесла, города, международная   торговля);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перекресток торговых путей (морские и  сухопутные);</a:t>
          </a:r>
          <a:endParaRPr lang="ru-RU" sz="2400" b="1" i="1" u="none" kern="1200" dirty="0">
            <a:latin typeface="Arial" pitchFamily="34" charset="0"/>
            <a:cs typeface="Arial" pitchFamily="34" charset="0"/>
          </a:endParaRPr>
        </a:p>
      </dsp:txBody>
      <dsp:txXfrm rot="10800000">
        <a:off x="-2" y="2699264"/>
        <a:ext cx="11593292" cy="1444124"/>
      </dsp:txXfrm>
    </dsp:sp>
    <dsp:sp modelId="{D7A4CF46-57A2-4CDB-B457-18E8F0232BDC}">
      <dsp:nvSpPr>
        <dsp:cNvPr id="0" name=""/>
        <dsp:cNvSpPr/>
      </dsp:nvSpPr>
      <dsp:spPr>
        <a:xfrm>
          <a:off x="0" y="3075756"/>
          <a:ext cx="710187" cy="7101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D073BB-D3A6-42D9-8878-AFBA5B2C988D}">
      <dsp:nvSpPr>
        <dsp:cNvPr id="0" name=""/>
        <dsp:cNvSpPr/>
      </dsp:nvSpPr>
      <dsp:spPr>
        <a:xfrm rot="10800000">
          <a:off x="-2" y="4357146"/>
          <a:ext cx="11593292" cy="121501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317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Политические:      </a:t>
          </a: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сохранилось  единое государство с деспотической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                                                                       императорской властью;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                                                                               продолжало  развитие …</a:t>
          </a:r>
          <a:endParaRPr lang="ru-RU" sz="2400" b="1" i="1" u="none" kern="1200" dirty="0">
            <a:latin typeface="Arial" pitchFamily="34" charset="0"/>
            <a:cs typeface="Arial" pitchFamily="34" charset="0"/>
          </a:endParaRPr>
        </a:p>
      </dsp:txBody>
      <dsp:txXfrm rot="10800000">
        <a:off x="-2" y="4357146"/>
        <a:ext cx="11593292" cy="1215017"/>
      </dsp:txXfrm>
    </dsp:sp>
    <dsp:sp modelId="{C2073693-2522-4747-8473-21DB4E5C00CD}">
      <dsp:nvSpPr>
        <dsp:cNvPr id="0" name=""/>
        <dsp:cNvSpPr/>
      </dsp:nvSpPr>
      <dsp:spPr>
        <a:xfrm>
          <a:off x="0" y="4630994"/>
          <a:ext cx="710187" cy="7101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9149F-F610-42CA-983F-B5163CAC65BF}">
      <dsp:nvSpPr>
        <dsp:cNvPr id="0" name=""/>
        <dsp:cNvSpPr/>
      </dsp:nvSpPr>
      <dsp:spPr>
        <a:xfrm>
          <a:off x="878" y="2811"/>
          <a:ext cx="11591531" cy="1883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ГОСУДАРСТВЕННОЕ УСТРОЙСТВО ВИЗАНТИИ</a:t>
          </a:r>
          <a:endParaRPr lang="ru-RU" sz="5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78" y="2811"/>
        <a:ext cx="11591531" cy="1883810"/>
      </dsp:txXfrm>
    </dsp:sp>
    <dsp:sp modelId="{21D6C17F-3DFA-42E9-8369-6E2E936203D9}">
      <dsp:nvSpPr>
        <dsp:cNvPr id="0" name=""/>
        <dsp:cNvSpPr/>
      </dsp:nvSpPr>
      <dsp:spPr>
        <a:xfrm>
          <a:off x="236122" y="2112335"/>
          <a:ext cx="4991224" cy="1883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ФОРМА ПРАВЛЕНИЯ – </a:t>
          </a:r>
          <a:r>
            <a:rPr lang="ru-RU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МОНАРХИЯ.</a:t>
          </a:r>
          <a:endParaRPr lang="ru-RU" sz="36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6122" y="2112335"/>
        <a:ext cx="4991224" cy="1883810"/>
      </dsp:txXfrm>
    </dsp:sp>
    <dsp:sp modelId="{2E97F696-64A2-4105-8051-9D62A1C49A32}">
      <dsp:nvSpPr>
        <dsp:cNvPr id="0" name=""/>
        <dsp:cNvSpPr/>
      </dsp:nvSpPr>
      <dsp:spPr>
        <a:xfrm>
          <a:off x="186254" y="4153928"/>
          <a:ext cx="2699022" cy="1883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Император именовался – </a:t>
          </a:r>
          <a:r>
            <a:rPr lang="ru-RU" sz="2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Василевс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;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6254" y="4153928"/>
        <a:ext cx="2699022" cy="1883810"/>
      </dsp:txXfrm>
    </dsp:sp>
    <dsp:sp modelId="{56678A38-F267-4873-A818-F24C0C73286B}">
      <dsp:nvSpPr>
        <dsp:cNvPr id="0" name=""/>
        <dsp:cNvSpPr/>
      </dsp:nvSpPr>
      <dsp:spPr>
        <a:xfrm>
          <a:off x="3180388" y="4153928"/>
          <a:ext cx="3357902" cy="20244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Власть императора не была 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наследственной;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80388" y="4153928"/>
        <a:ext cx="3357902" cy="2024456"/>
      </dsp:txXfrm>
    </dsp:sp>
    <dsp:sp modelId="{8456DD6D-3C4E-48BA-BC08-51A0F4BF4E99}">
      <dsp:nvSpPr>
        <dsp:cNvPr id="0" name=""/>
        <dsp:cNvSpPr/>
      </dsp:nvSpPr>
      <dsp:spPr>
        <a:xfrm>
          <a:off x="5723690" y="2112335"/>
          <a:ext cx="5339518" cy="1883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</a:rPr>
            <a:t>ИЗБРАННИКА ПОДНИМАЛИ ПО РИМСКОМУ ОБЫЧАЮ НА </a:t>
          </a:r>
          <a:r>
            <a:rPr lang="ru-RU" sz="3600" b="1" kern="1200" dirty="0" smtClean="0">
              <a:solidFill>
                <a:srgbClr val="002060"/>
              </a:solidFill>
            </a:rPr>
            <a:t>ЩИТЕ.</a:t>
          </a:r>
          <a:endParaRPr lang="ru-RU" sz="3600" kern="1200" dirty="0">
            <a:solidFill>
              <a:srgbClr val="002060"/>
            </a:solidFill>
          </a:endParaRPr>
        </a:p>
      </dsp:txBody>
      <dsp:txXfrm>
        <a:off x="5723690" y="2112335"/>
        <a:ext cx="5339518" cy="1883810"/>
      </dsp:txXfrm>
    </dsp:sp>
    <dsp:sp modelId="{DBF16173-635D-4A2C-9349-BC24CDCAEBF6}">
      <dsp:nvSpPr>
        <dsp:cNvPr id="0" name=""/>
        <dsp:cNvSpPr/>
      </dsp:nvSpPr>
      <dsp:spPr>
        <a:xfrm>
          <a:off x="7385070" y="4248477"/>
          <a:ext cx="3335218" cy="18838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Позже родилась традиция венчания на царство 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патриархом.</a:t>
          </a:r>
          <a:endParaRPr lang="ru-RU" sz="2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85070" y="4248477"/>
        <a:ext cx="3335218" cy="18838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-159996" y="0"/>
          <a:ext cx="11413149" cy="10037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Восстанавливал города, помогал бедным, облегчил положение рабов и одновременно население империи подвергалось тяжёлому налоговому гнёту.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9996" y="0"/>
        <a:ext cx="11413149" cy="1003755"/>
      </dsp:txXfrm>
    </dsp:sp>
    <dsp:sp modelId="{261EA25F-C933-4C09-B661-2E3993E0CA6F}">
      <dsp:nvSpPr>
        <dsp:cNvPr id="0" name=""/>
        <dsp:cNvSpPr/>
      </dsp:nvSpPr>
      <dsp:spPr>
        <a:xfrm rot="5400000">
          <a:off x="5330619" y="1112919"/>
          <a:ext cx="431917" cy="3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330619" y="1112919"/>
        <a:ext cx="431917" cy="357561"/>
      </dsp:txXfrm>
    </dsp:sp>
    <dsp:sp modelId="{DF9D484D-30C5-431E-8A5E-D67BA2C9E47C}">
      <dsp:nvSpPr>
        <dsp:cNvPr id="0" name=""/>
        <dsp:cNvSpPr/>
      </dsp:nvSpPr>
      <dsp:spPr>
        <a:xfrm>
          <a:off x="-159996" y="1579644"/>
          <a:ext cx="11413149" cy="794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Пытался восстановить авторитет закона, но так и не смог покончить с злоупотреблениями чиновников.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9996" y="1579644"/>
        <a:ext cx="11413149" cy="794581"/>
      </dsp:txXfrm>
    </dsp:sp>
    <dsp:sp modelId="{8300CE63-0666-44C2-AA28-E384327E64EF}">
      <dsp:nvSpPr>
        <dsp:cNvPr id="0" name=""/>
        <dsp:cNvSpPr/>
      </dsp:nvSpPr>
      <dsp:spPr>
        <a:xfrm rot="5400000">
          <a:off x="5428747" y="2352554"/>
          <a:ext cx="235662" cy="3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28747" y="2352554"/>
        <a:ext cx="235662" cy="357561"/>
      </dsp:txXfrm>
    </dsp:sp>
    <dsp:sp modelId="{0BB82512-463B-4E54-8478-98C7AC28CD07}">
      <dsp:nvSpPr>
        <dsp:cNvPr id="0" name=""/>
        <dsp:cNvSpPr/>
      </dsp:nvSpPr>
      <dsp:spPr>
        <a:xfrm>
          <a:off x="-159996" y="2688443"/>
          <a:ext cx="11413149" cy="794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Пытался примирить разногласия в христианской церкви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-159996" y="2688443"/>
        <a:ext cx="11413149" cy="794581"/>
      </dsp:txXfrm>
    </dsp:sp>
    <dsp:sp modelId="{829751FA-5F82-4DEA-9A7C-E68800A610D4}">
      <dsp:nvSpPr>
        <dsp:cNvPr id="0" name=""/>
        <dsp:cNvSpPr/>
      </dsp:nvSpPr>
      <dsp:spPr>
        <a:xfrm rot="5400000">
          <a:off x="5430560" y="3458935"/>
          <a:ext cx="232036" cy="3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30560" y="3458935"/>
        <a:ext cx="232036" cy="357561"/>
      </dsp:txXfrm>
    </dsp:sp>
    <dsp:sp modelId="{EE9F6481-FF01-4BA4-8B38-DDB98608C279}">
      <dsp:nvSpPr>
        <dsp:cNvPr id="0" name=""/>
        <dsp:cNvSpPr/>
      </dsp:nvSpPr>
      <dsp:spPr>
        <a:xfrm>
          <a:off x="0" y="3792407"/>
          <a:ext cx="11093157" cy="794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Укрепление власти монарха, расширение границ империи, создание единого сборника законов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3792407"/>
        <a:ext cx="11093157" cy="794581"/>
      </dsp:txXfrm>
    </dsp:sp>
    <dsp:sp modelId="{FBB7B9A1-0F3B-4546-B949-305E9F83B395}">
      <dsp:nvSpPr>
        <dsp:cNvPr id="0" name=""/>
        <dsp:cNvSpPr/>
      </dsp:nvSpPr>
      <dsp:spPr>
        <a:xfrm rot="5400000">
          <a:off x="5402703" y="4600041"/>
          <a:ext cx="287750" cy="3575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402703" y="4600041"/>
        <a:ext cx="287750" cy="357561"/>
      </dsp:txXfrm>
    </dsp:sp>
    <dsp:sp modelId="{D92AB306-7E3D-477C-9D22-FDE42D09E422}">
      <dsp:nvSpPr>
        <dsp:cNvPr id="0" name=""/>
        <dsp:cNvSpPr/>
      </dsp:nvSpPr>
      <dsp:spPr>
        <a:xfrm>
          <a:off x="0" y="4970656"/>
          <a:ext cx="11093157" cy="7945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После его смерти 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ea typeface="Times New Roman" pitchFamily="18" charset="0"/>
              <a:cs typeface="Arial" pitchFamily="34" charset="0"/>
            </a:rPr>
            <a:t>–</a:t>
          </a: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потеря завоёванных территорий, обострение внутренних проблем.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4970656"/>
        <a:ext cx="11093157" cy="794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9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0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0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33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9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9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94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95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16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94" y="73960"/>
            <a:ext cx="6853767" cy="191900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498" y="2492952"/>
            <a:ext cx="10177131" cy="2371838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«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ВИЗАНТИЯ: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МЕЖДУ ЗАПАДОМ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И ВОСТОКОМ».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2" y="2493067"/>
            <a:ext cx="768629" cy="25201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033" y="3933056"/>
            <a:ext cx="518251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4419655"/>
            <a:ext cx="11623848" cy="2239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Константинополь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стоял на пересечении двух важных путей: сухопутного – из Европы в Азию и морского – из Средиземного моря в Чёрное. Купцы богатели на торговле с Северным Причерноморьем, имели свои города – колонии.</a:t>
            </a:r>
          </a:p>
        </p:txBody>
      </p:sp>
      <p:pic>
        <p:nvPicPr>
          <p:cNvPr id="9228" name="Picture 12" descr="Файл:Walls of Constantin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052736"/>
            <a:ext cx="5994400" cy="2743200"/>
          </a:xfrm>
          <a:prstGeom prst="rect">
            <a:avLst/>
          </a:prstGeom>
          <a:noFill/>
        </p:spPr>
      </p:pic>
      <p:pic>
        <p:nvPicPr>
          <p:cNvPr id="9230" name="Picture 14" descr="Файл:Walls of Istanbul 06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124744"/>
            <a:ext cx="5080000" cy="26860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ВИЗАНТИЯ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35360" y="332656"/>
          <a:ext cx="115932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AutoShape 7" descr="Почтовая бумага"/>
          <p:cNvSpPr>
            <a:spLocks noChangeArrowheads="1"/>
          </p:cNvSpPr>
          <p:nvPr/>
        </p:nvSpPr>
        <p:spPr bwMode="auto">
          <a:xfrm>
            <a:off x="2423592" y="1124744"/>
            <a:ext cx="6624736" cy="1409328"/>
          </a:xfrm>
          <a:prstGeom prst="downArrowCallout">
            <a:avLst>
              <a:gd name="adj1" fmla="val 58333"/>
              <a:gd name="adj2" fmla="val 58333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Император обладал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огромной властью</a:t>
            </a:r>
            <a:r>
              <a:rPr lang="ru-RU" sz="2400" b="1" dirty="0"/>
              <a:t>: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168008" y="2852936"/>
            <a:ext cx="5784644" cy="37444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buFontTx/>
              <a:buAutoNum type="arabicPeriod"/>
            </a:pPr>
            <a:r>
              <a:rPr lang="ru-RU" sz="2300" b="1" dirty="0">
                <a:latin typeface="Arial" pitchFamily="34" charset="0"/>
                <a:cs typeface="Arial" pitchFamily="34" charset="0"/>
              </a:rPr>
              <a:t>Мог казнить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подданных;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2. Конфисковать их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имущество;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3. Смещать и назначать</a:t>
            </a: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на должность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людей;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4. Издавал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законы;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5. Был высшим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судьёй;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6. Руководил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армией;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/>
            <a:r>
              <a:rPr lang="ru-RU" sz="2300" b="1" dirty="0">
                <a:latin typeface="Arial" pitchFamily="34" charset="0"/>
                <a:cs typeface="Arial" pitchFamily="34" charset="0"/>
              </a:rPr>
              <a:t>7. Определял внешнюю </a:t>
            </a:r>
          </a:p>
          <a:p>
            <a:pPr marL="342900" indent="-342900" algn="ctr"/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политику.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239348" y="2780928"/>
            <a:ext cx="5352596" cy="3789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Неограниченная;                                                                                                                                                                         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Данная богом;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 Передавалась  </a:t>
            </a:r>
            <a:r>
              <a:rPr lang="ru-RU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наследству;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4. Император </a:t>
            </a:r>
            <a:r>
              <a:rPr lang="ru-RU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верховный </a:t>
            </a: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судья;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5. Назначал </a:t>
            </a:r>
            <a:r>
              <a:rPr lang="ru-RU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военачальников и высших </a:t>
            </a: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чиновников;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6. Распоряжался казной;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7. Принимал </a:t>
            </a:r>
            <a:r>
              <a:rPr lang="ru-RU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иностранных </a:t>
            </a: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послов;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8. Имел </a:t>
            </a:r>
            <a:r>
              <a:rPr lang="ru-RU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большую наемную армию и сильный </a:t>
            </a:r>
            <a:r>
              <a:rPr lang="ru-RU" sz="23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флот.</a:t>
            </a:r>
            <a:endParaRPr lang="ru-RU" sz="23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[IS6SV_2-1]_[PF_04-r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1" y="1196752"/>
            <a:ext cx="1647164" cy="130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Файл:Basilios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8429" y="1124744"/>
            <a:ext cx="1291895" cy="1195584"/>
          </a:xfrm>
          <a:prstGeom prst="rect">
            <a:avLst/>
          </a:prstGeom>
          <a:noFill/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ВЛАСТЬ ИМПЕРАТОРА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63952" y="980728"/>
            <a:ext cx="5990456" cy="29523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Император выступал  в расшитых золотом и жемчугом шёлковых одеждах, с венцом на голове, золотой цепью на шее и скипетром в руке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http://www.virtuzor.ru/data/projects/photos/6/222/52337e323de480db05d5c88248b15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5960" y="4005064"/>
            <a:ext cx="6000667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3392" y="5949280"/>
            <a:ext cx="10441160" cy="780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Приём иностранных послов императором Византии.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Baby\Desktop\0_68e00_1f3233b2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24744"/>
            <a:ext cx="470768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ВЛАСТЬ ИМПЕРАТОРА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4581128"/>
            <a:ext cx="10911840" cy="16339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Сами византийцы называли себя римлянами -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по-гречески «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ромеями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а свою державу - «Римской (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Ромейской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империей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omchechelev.narod.ru/Maps/istor_rus/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1505" y="836712"/>
            <a:ext cx="9001000" cy="3374994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ВИЗАНТИЯ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3" y="3717032"/>
            <a:ext cx="11285939" cy="264092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Западные источники на протяжении большей части византийской истории именовали её «империей греков»                из-за преобладания в ней греческого языка,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эллинизированного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населения и культуры. В Древней Руси Византию обычно называли «Греческим царством», а её столицу - Царьградом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ds04.infourok.ru/uploads/ex/06e5/00016674-1f901776/img19.jpg"/>
          <p:cNvPicPr/>
          <p:nvPr/>
        </p:nvPicPr>
        <p:blipFill>
          <a:blip r:embed="rId2" cstate="print"/>
          <a:srcRect t="18803" r="53340" b="27564"/>
          <a:stretch>
            <a:fillRect/>
          </a:stretch>
        </p:blipFill>
        <p:spPr bwMode="auto">
          <a:xfrm>
            <a:off x="767408" y="1124744"/>
            <a:ext cx="2771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ВИЗАНТИЯ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s://cf.ppt-online.org/files/slide/u/UTXKWjc4Y5ab1AVhL0z6DwGRmlefIOuorFBECJnqk/slide-18.jpg"/>
          <p:cNvPicPr/>
          <p:nvPr/>
        </p:nvPicPr>
        <p:blipFill>
          <a:blip r:embed="rId3" cstate="print"/>
          <a:srcRect l="5933" t="26338" r="58758" b="36403"/>
          <a:stretch>
            <a:fillRect/>
          </a:stretch>
        </p:blipFill>
        <p:spPr bwMode="auto">
          <a:xfrm>
            <a:off x="9264352" y="112474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f.ppt-online.org/files/slide/u/UTXKWjc4Y5ab1AVhL0z6DwGRmlefIOuorFBECJnqk/slide-18.jpg"/>
          <p:cNvPicPr/>
          <p:nvPr/>
        </p:nvPicPr>
        <p:blipFill>
          <a:blip r:embed="rId3" cstate="print"/>
          <a:srcRect l="16355" t="64882" r="46125" b="2570"/>
          <a:stretch>
            <a:fillRect/>
          </a:stretch>
        </p:blipFill>
        <p:spPr bwMode="auto">
          <a:xfrm>
            <a:off x="3791744" y="1124744"/>
            <a:ext cx="251688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f.ppt-online.org/files/slide/u/UTXKWjc4Y5ab1AVhL0z6DwGRmlefIOuorFBECJnqk/slide-18.jpg"/>
          <p:cNvPicPr/>
          <p:nvPr/>
        </p:nvPicPr>
        <p:blipFill>
          <a:blip r:embed="rId3" cstate="print"/>
          <a:srcRect l="60449" t="61456" r="2512" b="5996"/>
          <a:stretch>
            <a:fillRect/>
          </a:stretch>
        </p:blipFill>
        <p:spPr bwMode="auto">
          <a:xfrm>
            <a:off x="6528048" y="1124744"/>
            <a:ext cx="2376264" cy="231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836712"/>
            <a:ext cx="10972800" cy="104921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527-565 гг. – правление императора Юстиниана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848" y="1988840"/>
            <a:ext cx="7010400" cy="45259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    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«Единое государство, единый закон,   единая религия»: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Строил храмы и монастыри, жаловал церкви земли и подарки, устраивал гонения на язычников.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Создал «Свод гражданского права Юстиниана».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Пытался восстановить Римскую империю в прежних границах.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204864"/>
            <a:ext cx="4102100" cy="4286250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  <a:effectLst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[IS6SV_2-1]_[PF_02-r]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191344" y="836712"/>
            <a:ext cx="1173730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5360" y="5373216"/>
            <a:ext cx="11544579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приказу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Юстиниана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столице был построен  храм Святой Софии , ставший гордостью Константинополя и всей империи.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ХРАМ СВЯТОЙ СОФИИ –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век.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79976" y="1196752"/>
            <a:ext cx="6096000" cy="518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 smtClean="0"/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Юстиниан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 власть в очень трудное время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                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бывших владений осталась малая часть,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церкви начались разногласия, местная знать чинила произвол, крестьяне разбегались,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городах проходили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восстания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наметился финансовый кризис</a:t>
            </a:r>
            <a:r>
              <a:rPr lang="ru-RU" b="1" dirty="0"/>
              <a:t>.</a:t>
            </a:r>
          </a:p>
        </p:txBody>
      </p:sp>
      <p:pic>
        <p:nvPicPr>
          <p:cNvPr id="19464" name="Picture 8" descr="250px-Meister_von_San_Vitale_in_Rave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052736"/>
            <a:ext cx="4709584" cy="4648200"/>
          </a:xfrm>
          <a:prstGeom prst="rect">
            <a:avLst/>
          </a:prstGeom>
          <a:noFill/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39416" y="5805264"/>
            <a:ext cx="4775200" cy="685800"/>
          </a:xfrm>
          <a:prstGeom prst="rect">
            <a:avLst/>
          </a:prstGeom>
          <a:solidFill>
            <a:srgbClr val="CFDD9B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Юстиниан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625516.vk.me/v625516709/1682a/BtPwdhABD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2" y="1091496"/>
            <a:ext cx="4191029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83832" y="908720"/>
            <a:ext cx="7068627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словам историка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Прокопия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он мог, не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показывая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гнева,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«тихим, ровным голосом отдать приказ перебить десятки тысяч ни в чем не повинных людей»</a:t>
            </a:r>
            <a:r>
              <a:rPr lang="ru-RU" sz="3600" b="1" dirty="0">
                <a:solidFill>
                  <a:srgbClr val="394263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Юстиниан боялся покушений на свою жизнь, а потому легко верил доносам и был скор на расправу.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112480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ВИЗАНТИЙСКОЙ ИМПЕРИИ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31418" y="2276943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ЭЛЛИНИЗМ В ЖИЗНИ ВИЗАНТИЙЦЕВ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31372" y="342900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ЗОЛОТОЙ ВЕК ВИЗАНТИИ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372" y="4437183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ПОХОДЫ ЮСТИНИАНА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7384" y="5517302"/>
            <a:ext cx="11137237" cy="120032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ВОЗНИКНОВЕНИЕ ФЕОДАЛЬНЫХ ОТНОШЕНИЙ В ВИЗАНТИИ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3352" y="764704"/>
            <a:ext cx="6192688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Основным правилом Юстиниана было:</a:t>
            </a:r>
            <a:r>
              <a:rPr lang="ru-RU" sz="2800" b="1" dirty="0">
                <a:solidFill>
                  <a:srgbClr val="39426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«единое государство, единый закон, единая религия».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Император жаловал церкви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земли и ценные подарки,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строил много храмов и монастырей. Его правление началось</a:t>
            </a:r>
            <a:r>
              <a:rPr lang="ru-RU" sz="2800" b="1" dirty="0">
                <a:solidFill>
                  <a:srgbClr val="39426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невиданными гонениями на язычников, иудеев и отступников от учения церкви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Их  ограничивали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правах, увольняли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службы, осуждали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смерть.</a:t>
            </a: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s://qph.fs.quoracdn.net/main-qimg-8a1493ed75e0c20db78324749792a8a3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692696"/>
            <a:ext cx="5282993" cy="595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1344" y="692696"/>
            <a:ext cx="11715751" cy="3385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ввести единые для всей империи законы, император создал</a:t>
            </a:r>
            <a:r>
              <a:rPr lang="ru-RU" sz="2800" b="1" dirty="0">
                <a:solidFill>
                  <a:srgbClr val="394263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комиссию из лучших юристов.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короткий срок она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собрала законы римских императоров,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отрывки из сочинений выдающихся римских юристов с объяснением этих законов,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законы, введенные самим Юстинианом,</a:t>
            </a:r>
          </a:p>
          <a:p>
            <a:pPr eaLnBrk="0" hangingPunct="0"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составила краткое руководство к пользованию законами</a:t>
            </a: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s3.amazonaws.com/everystockphoto/fspid30/52/65/72/5/everystockphoto-526572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4077072"/>
            <a:ext cx="1171583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newauction.ru/offer_images/2015/08/12/02/big/D/dEikStRdwuj/jurisprudencija_kodeks_justiniana_1694_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908720"/>
            <a:ext cx="5400600" cy="54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5360" y="836712"/>
            <a:ext cx="5859035" cy="550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труды были изданы под общим названием 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«Свод гражданского права».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Данный свод законов сохранил для следующих поколений римское право. 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Его изучали юристы в Средние века и Новое время, составляя законы для своих государств.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ЮСТИНИАН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69" y="5724541"/>
            <a:ext cx="1152524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Юстиниан сделал попытку восстановить Римскую империю в прежних границах</a:t>
            </a:r>
            <a:r>
              <a:rPr lang="ru-RU" sz="2400" dirty="0">
                <a:solidFill>
                  <a:srgbClr val="39426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wiki.iteach.ru/images/3/3d/%D0%92%D0%B8%D0%B7%D0%B0%D0%BD%D1%82%D0%B8%D0%B9%D1%81%D0%BA%D0%B0%D1%8F_%D0%B8%D0%BC%D0%BF%D0%B5%D1%80%D0%B8%D1%8F_%D0%BF%D1%80%D0%B8_%D0%AE%D1%81%D1%82%D0%B8%D0%BD%D0%B8%D0%B0%D0%BD%D0%B5_%D0%9A%D0%B0%D1%80%D1%82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8" y="785840"/>
            <a:ext cx="11715751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 ЮСТИНИАНА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908720"/>
            <a:ext cx="11784632" cy="1434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Королевство вандалов в Северной Африке.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Королевство остготов в Италии.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Юго-западная часть Испании.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781" t="3200" r="1563"/>
          <a:stretch>
            <a:fillRect/>
          </a:stretch>
        </p:blipFill>
        <p:spPr bwMode="auto">
          <a:xfrm>
            <a:off x="263352" y="2520280"/>
            <a:ext cx="11593288" cy="414908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 ЮСТИНИАНА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3352" y="908720"/>
            <a:ext cx="655272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Пользуясь раздорами в королевстве вандалов, император отправил на 500 кораблях войско для завоевания Северной Африки. Византийцы быстро одержали победу над вандалами и заняли столицу королевства Карфаген.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 ЮСТИНИАНА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836712"/>
            <a:ext cx="3960813" cy="52752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2" y="5157192"/>
            <a:ext cx="3025775" cy="1501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3352" y="1124744"/>
            <a:ext cx="6768752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Затем Юстиниан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приступил к завоеванию королевства остготов в Италии. Его войско заняло Сицилию, юг Италии и позднее овладело Римом. Другое войско, наступая с Балканского полуострова, вступило в столицу остготов Равенну. Королевство остготов пало.</a:t>
            </a: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 ЮСТИНИАНА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908720"/>
            <a:ext cx="4392613" cy="53832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79376" y="332075"/>
            <a:ext cx="11525251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 притеснения чиновников и 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грабежи солдат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привели к  восстанию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местных жителей в Северной Африке и Италии. Юстиниан был вынужден посылать новые армии для подавления восстаний в завоеванных странах. Потребовалось 15 лет напряженной борьбы, чтобы полностью подчинить Северную Африку, 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Италию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 20 лет.</a:t>
            </a:r>
          </a:p>
        </p:txBody>
      </p:sp>
      <p:pic>
        <p:nvPicPr>
          <p:cNvPr id="30723" name="Picture 3" descr="https://cont.ws/uploads/pic/2016/7/%D0%94%D0%9E%D0%A1%D0%9F%D0%95%D0%A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140968"/>
            <a:ext cx="11620500" cy="350100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3352" y="199673"/>
            <a:ext cx="116205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Использовав междоусобную борьбу за престол в королевстве вестготов, войско Юстиниана завоевало 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юго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западную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Испании.</a:t>
            </a:r>
          </a:p>
        </p:txBody>
      </p:sp>
      <p:pic>
        <p:nvPicPr>
          <p:cNvPr id="20483" name="Picture 3" descr="http://900igr.net/up/datai/229864/0017-01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700809"/>
            <a:ext cx="1188132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0.joyreactor.cc/pics/comment/full/%D0%A0%D0%B8%D0%BC-angus-mcbride-%D0%98%D1%81%D1%82%D0%BE%D1%80%D0%B8%D1%8F-%D0%B2%D0%BE%D0%B8%D0%BD%D1%8B-16025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3284984"/>
            <a:ext cx="11239500" cy="3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3352" y="764704"/>
            <a:ext cx="11473952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защиты границ империи Юстиниан строил на окраинах крепости, размещал в них гарнизоны, прокладывал 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границам дороги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Повсюду восстанавливались разрушенные города, сооружались водопроводы, ипподромы, театры.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 ЮСТИНИАНА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0972800" cy="11430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РИМСКАЯ ИМПЕРИЯ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916832"/>
            <a:ext cx="2844800" cy="1676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ЗАПАДНАЯ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РИМСКАЯ 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ИМПЕРИЯ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040216" y="1844824"/>
            <a:ext cx="3352800" cy="167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ВОСТОЧНАЯ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РИМСКАЯ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ИМПЕРИЯ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575720" y="1988840"/>
            <a:ext cx="4368800" cy="1828800"/>
          </a:xfrm>
          <a:prstGeom prst="leftRightArrowCallout">
            <a:avLst>
              <a:gd name="adj1" fmla="val 25000"/>
              <a:gd name="adj2" fmla="val 25000"/>
              <a:gd name="adj3" fmla="val 22396"/>
              <a:gd name="adj4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395 Г.</a:t>
            </a:r>
            <a:endParaRPr lang="ru-RU" sz="4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79376" y="4653136"/>
            <a:ext cx="3860800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РИМ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753 ГОД ДО Н.Э. –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476 ГОД Н.Э.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320136" y="4509120"/>
            <a:ext cx="4320480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КОНСТАНТИНОПОЛЬ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395 – 1453 ГГ.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991544" y="3861048"/>
            <a:ext cx="0" cy="72008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9696400" y="3645024"/>
            <a:ext cx="0" cy="72008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51" y="4489223"/>
            <a:ext cx="114300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Население самой Византии было разорено непосильными налогами. По словам историка, «народ большими толпами убегал к варварам, чтобы только скрыться из родной земли». Повсюду вспыхивали восстания, которые Юстиниан жестоко подавлял.</a:t>
            </a:r>
          </a:p>
        </p:txBody>
      </p:sp>
      <p:pic>
        <p:nvPicPr>
          <p:cNvPr id="46083" name="Picture 3" descr="https://psycheforum.ru/uploads/monthly_12_2014/post-104189-0-08025400-1419929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928699"/>
            <a:ext cx="11430000" cy="3500437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ВИЗАНТИЯ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63352" y="5599326"/>
            <a:ext cx="1159328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На востоке Византии пришлось вести долгие войны с Ираном, даже уступить Ирану часть территории и платить ему дань.</a:t>
            </a:r>
          </a:p>
        </p:txBody>
      </p:sp>
      <p:pic>
        <p:nvPicPr>
          <p:cNvPr id="47107" name="Picture 3" descr="https://eldeneve.files.wordpress.com/2012/12/img060207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620688"/>
            <a:ext cx="11620500" cy="4870301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5360" y="3140968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Последствия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943872" y="692696"/>
            <a:ext cx="640871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смерти Юстиниана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вестготы вернули свои земли.</a:t>
            </a:r>
          </a:p>
          <a:p>
            <a:pPr algn="ctr">
              <a:defRPr/>
            </a:pP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367808" y="2852936"/>
            <a:ext cx="4968552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Лангобарды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отвоевали Италию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91944" y="4797152"/>
            <a:ext cx="5832648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Арабы захватили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Египет, Сирию,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Палестину.</a:t>
            </a:r>
          </a:p>
          <a:p>
            <a:pPr algn="ctr">
              <a:defRPr/>
            </a:pP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3933056"/>
            <a:ext cx="2675805" cy="27225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88640"/>
            <a:ext cx="2736304" cy="2808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3" grpId="0" animBg="1"/>
      <p:bldP spid="51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bg1"/>
                </a:solidFill>
              </a:rPr>
              <a:t>БОРЬБА С ВНЕШНИМИ ВРАГАМИ В VIII-IX ВЕКАХ.</a:t>
            </a:r>
          </a:p>
        </p:txBody>
      </p:sp>
      <p:pic>
        <p:nvPicPr>
          <p:cNvPr id="50179" name="Picture 3" descr="http://nenuda.ru/nuda/100/99924/99924_html_m42ef92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692696"/>
            <a:ext cx="5810249" cy="5962650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07368" y="908720"/>
            <a:ext cx="5619749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Чтобы успешно отбивать нападения врагов, в Византии был введен новый порядок набора в войско: в армию брали воинов из крестьян, получавших участки земли. В мирное время они 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обрабатывали землю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, а с началом войны отправлялись 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в поход со своим оружием и лошадьми.</a:t>
            </a:r>
            <a:endParaRPr lang="ru-RU" alt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za.ru/pics/2011/01/25/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2000" cy="44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1344" y="4509120"/>
            <a:ext cx="11689976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В 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VIII веке</a:t>
            </a:r>
            <a:r>
              <a:rPr lang="ru-RU" altLang="ru-RU" sz="2800" dirty="0" smtClean="0">
                <a:solidFill>
                  <a:srgbClr val="002060"/>
                </a:solidFill>
              </a:rPr>
              <a:t> произошел перелом в войнах Византии с арабами. Византийцы стали сами вторгаться во владения арабов в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Сирии</a:t>
            </a:r>
            <a:r>
              <a:rPr lang="ru-RU" altLang="ru-RU" sz="2800" dirty="0" smtClean="0">
                <a:solidFill>
                  <a:srgbClr val="002060"/>
                </a:solidFill>
              </a:rPr>
              <a:t> и 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Армении</a:t>
            </a:r>
            <a:r>
              <a:rPr lang="ru-RU" altLang="ru-RU" sz="2800" dirty="0" smtClean="0">
                <a:solidFill>
                  <a:srgbClr val="002060"/>
                </a:solidFill>
              </a:rPr>
              <a:t> и позднее отвоевали у арабов 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часть Малой Азии</a:t>
            </a:r>
            <a:r>
              <a:rPr lang="ru-RU" altLang="ru-RU" sz="2800" dirty="0" smtClean="0">
                <a:solidFill>
                  <a:srgbClr val="002060"/>
                </a:solidFill>
              </a:rPr>
              <a:t>, 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области в Сирии и Закавказье, острова Кипр и Крит</a:t>
            </a:r>
            <a:r>
              <a:rPr lang="ru-RU" altLang="ru-RU" sz="28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7368" y="2924944"/>
            <a:ext cx="11425767" cy="363791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Однажды император Юстиниан узнал, что византийские дары, посланные вождю одного племени, были перехвачены другим вождем. Император направил пострадавшему письмо: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«Я предназначил мои подарки тебе, почитая тебя самым могущественным из вождей;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другой сильный перехватил мои подарки, заявляя, что он первый между вами. Покажи ему, что он выше всех, отними у него то, что он взял у тебя, отомсти ему».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7534" y="836613"/>
            <a:ext cx="10572751" cy="14398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Юстиниан не прекратил свои войны, даже видя что период побед закончился, а народ беднеет 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3432" y="836712"/>
            <a:ext cx="10572749" cy="14398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Какую политику проводила Византия в отношении своих соседей? 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413"/>
            <a:ext cx="12192000" cy="6892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ВОЙНЫ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83567" y="2708275"/>
            <a:ext cx="4224867" cy="1873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Войны эпохи Юстиниана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 восстановить империю в прежних границах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5760" y="980728"/>
            <a:ext cx="4032251" cy="1223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Набеги славян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185" y="2060576"/>
            <a:ext cx="4032249" cy="1439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Война с вестготами. Присоединение Южной Испании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185" y="4149725"/>
            <a:ext cx="4032249" cy="1511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Война с вандалами. Северная Африка стала провинцией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23201" y="1989138"/>
            <a:ext cx="4034367" cy="1223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Борьба с персами. Откупались.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27952" y="4221164"/>
            <a:ext cx="4032249" cy="16561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Война с готами. Италия присоединена к Византии</a:t>
            </a:r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27384" y="857232"/>
          <a:ext cx="11093157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35"/>
            <a:ext cx="12177184" cy="69269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BB7B9A1-0F3B-4546-B949-305E9F83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92AB306-7E3D-477C-9D22-FDE42D09E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VI-VII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вв. - вторжение славян и арабов в Византию.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1340768"/>
            <a:ext cx="10972800" cy="108012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09600" indent="-609600" algn="ctr" eaLnBrk="1" hangingPunct="1"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VII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век - территория Византии сократилась </a:t>
            </a:r>
          </a:p>
          <a:p>
            <a:pPr marL="609600" indent="-609600" algn="ctr" eaLnBrk="1" hangingPunct="1">
              <a:buFontTx/>
              <a:buNone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почти втрое</a:t>
            </a:r>
            <a:r>
              <a:rPr lang="ru-RU" b="1" dirty="0" smtClean="0">
                <a:solidFill>
                  <a:srgbClr val="000099"/>
                </a:solidFill>
              </a:rPr>
              <a:t>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9376" y="2780928"/>
            <a:ext cx="11074400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VIII-IX</a:t>
            </a:r>
            <a:r>
              <a:rPr lang="ru-RU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вв. – новый порядок набора в войско:</a:t>
            </a: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вместо наемников в армию брали воинов из крестьян, получавших за службу участки земли.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9376" y="4653136"/>
            <a:ext cx="11233248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век – византийцы отвоевали у арабов часть Малой Азии, области в Сирии и Закавказье, острова Кипр и Крит.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1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77" y="336960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415480" y="1988840"/>
            <a:ext cx="2232248" cy="194421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1847528" y="2348880"/>
            <a:ext cx="1296144" cy="115212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9896" y="1412776"/>
            <a:ext cx="609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Почему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учёные называют </a:t>
            </a:r>
          </a:p>
          <a:p>
            <a:pPr algn="ctr"/>
            <a:r>
              <a:rPr lang="en-US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 век в истории Византии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«Веком Юстиниана»?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1C0FC3"/>
                </a:solidFill>
                <a:latin typeface="Arial" pitchFamily="34" charset="0"/>
                <a:cs typeface="Arial" pitchFamily="34" charset="0"/>
              </a:rPr>
              <a:t>Стр.31-32.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983432" y="4293096"/>
            <a:ext cx="3744416" cy="6376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ПОДУМАЙТЕ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римская империя и варв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1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77" y="336960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6.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29 – 33.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295800" y="3068960"/>
            <a:ext cx="3744416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Составьте хронологию: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«Походы Юстиниана».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328248" y="3069009"/>
            <a:ext cx="3528392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в учебнике              на стр.33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№5.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5085184"/>
            <a:ext cx="11449271" cy="16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Византия – евразийское государство: Балканский полуостров с прилегающими островами, часть Закавказья, Малая Азия, Сирия, Палестина, Египет. </a:t>
            </a:r>
          </a:p>
        </p:txBody>
      </p:sp>
      <p:pic>
        <p:nvPicPr>
          <p:cNvPr id="5124" name="Picture 4" descr="римская империя и варв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Падение Рима ОВ Мосин"/>
          <p:cNvPicPr>
            <a:picLocks noChangeAspect="1" noChangeArrowheads="1"/>
          </p:cNvPicPr>
          <p:nvPr/>
        </p:nvPicPr>
        <p:blipFill>
          <a:blip r:embed="rId3" cstate="print"/>
          <a:srcRect l="2711" t="18182" r="35806" b="35146"/>
          <a:stretch>
            <a:fillRect/>
          </a:stretch>
        </p:blipFill>
        <p:spPr bwMode="auto">
          <a:xfrm>
            <a:off x="239351" y="1052736"/>
            <a:ext cx="6576484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36883" y="2438464"/>
            <a:ext cx="3051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476 год – падение </a:t>
            </a:r>
          </a:p>
          <a:p>
            <a:pPr algn="ctr"/>
            <a:r>
              <a:rPr lang="ru-RU" b="1">
                <a:solidFill>
                  <a:srgbClr val="CC0000"/>
                </a:solidFill>
              </a:rPr>
              <a:t>Западной Римской империи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2464"/>
            <a:ext cx="11785600" cy="118830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отличие от Западной Римской империи Византия не только устояла под натиском варваров, но и просуществовала более тысячи лет: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03979" y="1556792"/>
            <a:ext cx="5994400" cy="504056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ru-RU" sz="3000" b="1" dirty="0" smtClean="0">
                <a:solidFill>
                  <a:srgbClr val="000099"/>
                </a:solidFill>
              </a:rPr>
              <a:t>1</a:t>
            </a:r>
            <a:r>
              <a:rPr lang="ru-RU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     В Византию входили богатые и культурные области с развитым хозяйством и культурой.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ru-RU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    Сохранились оживленные и многолюдные города с развитыми ремеслами и торговлей.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ru-RU" sz="3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      Константинополь стоял на пересечении важных торговых путей.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z="2400" b="1" dirty="0" smtClean="0">
              <a:solidFill>
                <a:srgbClr val="000099"/>
              </a:solidFill>
            </a:endParaRPr>
          </a:p>
        </p:txBody>
      </p:sp>
      <p:pic>
        <p:nvPicPr>
          <p:cNvPr id="6148" name="Picture 7" descr="римская империя и варвары"/>
          <p:cNvPicPr>
            <a:picLocks noChangeAspect="1" noChangeArrowheads="1"/>
          </p:cNvPicPr>
          <p:nvPr/>
        </p:nvPicPr>
        <p:blipFill>
          <a:blip r:embed="rId2" cstate="print"/>
          <a:srcRect l="53334" t="27777" r="1666" b="2222"/>
          <a:stretch>
            <a:fillRect/>
          </a:stretch>
        </p:blipFill>
        <p:spPr bwMode="auto">
          <a:xfrm>
            <a:off x="203200" y="1484784"/>
            <a:ext cx="5486400" cy="5220816"/>
          </a:xfrm>
          <a:prstGeom prst="rect">
            <a:avLst/>
          </a:prstGeom>
          <a:noFill/>
          <a:ln w="76200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7368" y="980728"/>
          <a:ext cx="1159328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ВИЗАНТИИ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0CC79E-CDF0-4680-81FC-FD72DE55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C0CC79E-CDF0-4680-81FC-FD72DE55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C0CC79E-CDF0-4680-81FC-FD72DE558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A3048-4DAD-4AE0-BEA2-5DC2F337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05A3048-4DAD-4AE0-BEA2-5DC2F337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05A3048-4DAD-4AE0-BEA2-5DC2F337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8000C-6AFC-4E57-9745-0C977319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358000C-6AFC-4E57-9745-0C977319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358000C-6AFC-4E57-9745-0C977319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5679F-4E3E-481E-9AD8-152F0F62E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B55679F-4E3E-481E-9AD8-152F0F62E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B55679F-4E3E-481E-9AD8-152F0F62E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4CF46-57A2-4CDB-B457-18E8F02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7A4CF46-57A2-4CDB-B457-18E8F02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7A4CF46-57A2-4CDB-B457-18E8F023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9AA096-E086-435A-9707-C999B7E26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F9AA096-E086-435A-9707-C999B7E26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F9AA096-E086-435A-9707-C999B7E26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73693-2522-4747-8473-21DB4E5C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2073693-2522-4747-8473-21DB4E5C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2073693-2522-4747-8473-21DB4E5C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073BB-D3A6-42D9-8878-AFBA5B2C9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6D073BB-D3A6-42D9-8878-AFBA5B2C9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6D073BB-D3A6-42D9-8878-AFBA5B2C9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07368" y="980728"/>
            <a:ext cx="1166529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многолетнего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существования Византии.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839416" y="1772816"/>
            <a:ext cx="9855200" cy="990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Восточной Римской империи рабство было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развито слабее, чем в Западной.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2135560" y="2924944"/>
            <a:ext cx="9855200" cy="838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 городом и деревней сохранился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торговый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обмен.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767408" y="3933056"/>
            <a:ext cx="9855200" cy="838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городах существовали торговля и ремесло.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2207568" y="4895056"/>
            <a:ext cx="9855200" cy="838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Император имел возможность содержать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армию и флот.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911424" y="5733256"/>
            <a:ext cx="10566400" cy="838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Византия могла отбивать натиск внешних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врагов.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СУЩЕСТВОВАНИЕ ВИЗАНТИИ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35361" y="4869161"/>
            <a:ext cx="11617291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Византии сохранились оживлённые, многолюдные города: Константинополь, Александрия,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Антиохия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, Иерусалим, где развивалось ремесло и торговля.</a:t>
            </a:r>
          </a:p>
        </p:txBody>
      </p:sp>
      <p:pic>
        <p:nvPicPr>
          <p:cNvPr id="22535" name="Picture 7" descr="Файл:Map of Constantinople (1422) by Florentine cartographer Cristoforo Buondelmo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980728"/>
            <a:ext cx="4219105" cy="34563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980728"/>
            <a:ext cx="6048672" cy="37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413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ВИЗАНТИЯ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1110</Words>
  <Application>Microsoft Office PowerPoint</Application>
  <PresentationFormat>Произвольный</PresentationFormat>
  <Paragraphs>187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ВСЕМИРНАЯ ИСТОРИЯ</vt:lpstr>
      <vt:lpstr>Слайд 2</vt:lpstr>
      <vt:lpstr>РИМСКАЯ ИМПЕРИЯ</vt:lpstr>
      <vt:lpstr>Слайд 4</vt:lpstr>
      <vt:lpstr>Слайд 5</vt:lpstr>
      <vt:lpstr>В отличие от Западной Римской империи Византия не только устояла под натиском варваров, но и просуществовала более тысячи лет: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Сами византийцы называли себя римлянами -  по-гречески «ромеями», а свою державу - «Римской (Ромейской) империей».  </vt:lpstr>
      <vt:lpstr>Западные источники на протяжении большей части византийской истории именовали её «империей греков»                из-за преобладания в ней греческого языка, эллинизированного населения и культуры. В Древней Руси Византию обычно называли «Греческим царством», а её столицу - Царьградом.</vt:lpstr>
      <vt:lpstr>527-565 гг. – правление императора Юстиниана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VI-VII вв. - вторжение славян и арабов в Византию.</vt:lpstr>
      <vt:lpstr>  ЗАДАНИЯ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377</cp:revision>
  <dcterms:created xsi:type="dcterms:W3CDTF">2020-04-27T10:05:42Z</dcterms:created>
  <dcterms:modified xsi:type="dcterms:W3CDTF">2020-09-14T07:04:45Z</dcterms:modified>
</cp:coreProperties>
</file>