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64" r:id="rId2"/>
    <p:sldId id="925" r:id="rId3"/>
    <p:sldId id="947" r:id="rId4"/>
    <p:sldId id="948" r:id="rId5"/>
    <p:sldId id="949" r:id="rId6"/>
    <p:sldId id="950" r:id="rId7"/>
    <p:sldId id="951" r:id="rId8"/>
    <p:sldId id="952" r:id="rId9"/>
    <p:sldId id="953" r:id="rId10"/>
    <p:sldId id="954" r:id="rId11"/>
    <p:sldId id="955" r:id="rId12"/>
    <p:sldId id="956" r:id="rId13"/>
    <p:sldId id="957" r:id="rId14"/>
    <p:sldId id="958" r:id="rId15"/>
    <p:sldId id="959" r:id="rId16"/>
    <p:sldId id="960" r:id="rId17"/>
    <p:sldId id="961" r:id="rId18"/>
    <p:sldId id="962" r:id="rId19"/>
    <p:sldId id="963" r:id="rId20"/>
    <p:sldId id="976" r:id="rId21"/>
    <p:sldId id="977" r:id="rId22"/>
    <p:sldId id="978" r:id="rId23"/>
    <p:sldId id="979" r:id="rId24"/>
    <p:sldId id="980" r:id="rId25"/>
    <p:sldId id="981" r:id="rId26"/>
    <p:sldId id="982" r:id="rId27"/>
    <p:sldId id="983" r:id="rId28"/>
    <p:sldId id="984" r:id="rId29"/>
    <p:sldId id="985" r:id="rId30"/>
    <p:sldId id="986" r:id="rId31"/>
    <p:sldId id="989" r:id="rId32"/>
    <p:sldId id="987" r:id="rId33"/>
    <p:sldId id="988" r:id="rId34"/>
    <p:sldId id="701" r:id="rId35"/>
  </p:sldIdLst>
  <p:sldSz cx="12192000" cy="6858000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6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47D57BB-1190-4571-8ADC-3ECDF23495F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i="1" dirty="0" smtClean="0">
              <a:solidFill>
                <a:srgbClr val="002060"/>
              </a:solidFill>
              <a:latin typeface="Arial" charset="0"/>
            </a:rPr>
            <a:t>Верблюжье молоко заменяло арабам воду.</a:t>
          </a:r>
        </a:p>
      </dgm:t>
    </dgm:pt>
    <dgm:pt modelId="{FE834AF9-CA9A-4141-B32F-872CD188B00A}" type="parTrans" cxnId="{E270550E-A242-42C5-B0AB-EEF4C971D342}">
      <dgm:prSet/>
      <dgm:spPr/>
      <dgm:t>
        <a:bodyPr/>
        <a:lstStyle/>
        <a:p>
          <a:endParaRPr lang="ru-RU"/>
        </a:p>
      </dgm:t>
    </dgm:pt>
    <dgm:pt modelId="{F24FE713-F663-470B-8E13-35E01F0AF3B8}" type="sibTrans" cxnId="{E270550E-A242-42C5-B0AB-EEF4C971D342}">
      <dgm:prSet/>
      <dgm:spPr/>
      <dgm:t>
        <a:bodyPr/>
        <a:lstStyle/>
        <a:p>
          <a:endParaRPr lang="ru-RU"/>
        </a:p>
      </dgm:t>
    </dgm:pt>
    <dgm:pt modelId="{E0A77733-F180-45CD-AD72-A9EF148E75D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i="1" dirty="0" smtClean="0">
              <a:solidFill>
                <a:srgbClr val="002060"/>
              </a:solidFill>
              <a:latin typeface="Arial" charset="0"/>
            </a:rPr>
            <a:t>Мясо верблюда шло в пищу.</a:t>
          </a:r>
        </a:p>
      </dgm:t>
    </dgm:pt>
    <dgm:pt modelId="{2436C15D-1BEF-44A1-A004-0FCA8CCBEABB}" type="parTrans" cxnId="{CE2517FC-191C-428E-A2AC-30C3F0796728}">
      <dgm:prSet/>
      <dgm:spPr/>
      <dgm:t>
        <a:bodyPr/>
        <a:lstStyle/>
        <a:p>
          <a:endParaRPr lang="ru-RU"/>
        </a:p>
      </dgm:t>
    </dgm:pt>
    <dgm:pt modelId="{7C5494B5-CD47-40EE-AB35-64927018D4ED}" type="sibTrans" cxnId="{CE2517FC-191C-428E-A2AC-30C3F0796728}">
      <dgm:prSet/>
      <dgm:spPr/>
      <dgm:t>
        <a:bodyPr/>
        <a:lstStyle/>
        <a:p>
          <a:endParaRPr lang="ru-RU"/>
        </a:p>
      </dgm:t>
    </dgm:pt>
    <dgm:pt modelId="{A116B7E9-3777-4ECE-98B6-2F0AE56287B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Arial" charset="0"/>
            </a:rPr>
            <a:t>Из кожи верблюда люди изготовляли обувь и седла.</a:t>
          </a:r>
        </a:p>
      </dgm:t>
    </dgm:pt>
    <dgm:pt modelId="{76ABE001-1CD8-453E-B573-5C6B09154825}" type="parTrans" cxnId="{26E4C0A6-5FF3-43F1-BC8C-7106C528C212}">
      <dgm:prSet/>
      <dgm:spPr/>
      <dgm:t>
        <a:bodyPr/>
        <a:lstStyle/>
        <a:p>
          <a:endParaRPr lang="ru-RU"/>
        </a:p>
      </dgm:t>
    </dgm:pt>
    <dgm:pt modelId="{0F20D898-042B-4570-A0D7-BA3AA8411BB6}" type="sibTrans" cxnId="{26E4C0A6-5FF3-43F1-BC8C-7106C528C212}">
      <dgm:prSet/>
      <dgm:spPr/>
      <dgm:t>
        <a:bodyPr/>
        <a:lstStyle/>
        <a:p>
          <a:endParaRPr lang="ru-RU"/>
        </a:p>
      </dgm:t>
    </dgm:pt>
    <dgm:pt modelId="{7006937C-547D-493A-8092-D4B3DF5B5DE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Arial" charset="0"/>
            </a:rPr>
            <a:t>Из шерсти верблюда делали войлок.</a:t>
          </a:r>
          <a:endParaRPr lang="ru-RU" dirty="0">
            <a:solidFill>
              <a:srgbClr val="002060"/>
            </a:solidFill>
          </a:endParaRPr>
        </a:p>
      </dgm:t>
    </dgm:pt>
    <dgm:pt modelId="{4DB67F14-4109-4E0B-B12A-03E752AC7A81}" type="parTrans" cxnId="{92DA2BD0-7579-49C0-9C93-F913B2B46BC8}">
      <dgm:prSet/>
      <dgm:spPr/>
      <dgm:t>
        <a:bodyPr/>
        <a:lstStyle/>
        <a:p>
          <a:endParaRPr lang="ru-RU"/>
        </a:p>
      </dgm:t>
    </dgm:pt>
    <dgm:pt modelId="{93F641FB-BB80-4E2E-9638-1EBF144C0983}" type="sibTrans" cxnId="{92DA2BD0-7579-49C0-9C93-F913B2B46BC8}">
      <dgm:prSet/>
      <dgm:spPr/>
      <dgm:t>
        <a:bodyPr/>
        <a:lstStyle/>
        <a:p>
          <a:endParaRPr lang="ru-RU"/>
        </a:p>
      </dgm:t>
    </dgm:pt>
    <dgm:pt modelId="{61428829-8BA8-4750-B31A-7761E07F74A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Arial" charset="0"/>
            </a:rPr>
            <a:t>Верблюды были главным средством передвижения.</a:t>
          </a:r>
          <a:endParaRPr lang="ru-RU" dirty="0">
            <a:solidFill>
              <a:srgbClr val="002060"/>
            </a:solidFill>
          </a:endParaRPr>
        </a:p>
      </dgm:t>
    </dgm:pt>
    <dgm:pt modelId="{B449BD6D-3F4B-49D9-A570-6D3B301D7411}" type="parTrans" cxnId="{EDA817FE-754B-4CAC-96B4-B663A6053388}">
      <dgm:prSet/>
      <dgm:spPr/>
      <dgm:t>
        <a:bodyPr/>
        <a:lstStyle/>
        <a:p>
          <a:endParaRPr lang="ru-RU"/>
        </a:p>
      </dgm:t>
    </dgm:pt>
    <dgm:pt modelId="{4BEEB7FA-863D-4088-B56C-4A3D0D3A292B}" type="sibTrans" cxnId="{EDA817FE-754B-4CAC-96B4-B663A6053388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  <dgm:t>
        <a:bodyPr/>
        <a:lstStyle/>
        <a:p>
          <a:endParaRPr lang="ru-RU"/>
        </a:p>
      </dgm:t>
    </dgm:pt>
    <dgm:pt modelId="{D567C730-DD68-46E1-A22A-F176D2A2CC66}" type="pres">
      <dgm:prSet presAssocID="{5AEA5DF2-BAB0-4681-BF39-87C22855AC29}" presName="cycle" presStyleCnt="0"/>
      <dgm:spPr/>
      <dgm:t>
        <a:bodyPr/>
        <a:lstStyle/>
        <a:p>
          <a:endParaRPr lang="ru-RU"/>
        </a:p>
      </dgm:t>
    </dgm:pt>
    <dgm:pt modelId="{A947C46B-5867-4BC9-AC38-E6C9A369784B}" type="pres">
      <dgm:prSet presAssocID="{5AEA5DF2-BAB0-4681-BF39-87C22855AC29}" presName="srcNode" presStyleLbl="node1" presStyleIdx="0" presStyleCnt="5"/>
      <dgm:spPr/>
      <dgm:t>
        <a:bodyPr/>
        <a:lstStyle/>
        <a:p>
          <a:endParaRPr lang="ru-RU"/>
        </a:p>
      </dgm:t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5"/>
      <dgm:spPr/>
      <dgm:t>
        <a:bodyPr/>
        <a:lstStyle/>
        <a:p>
          <a:endParaRPr lang="ru-RU"/>
        </a:p>
      </dgm:t>
    </dgm:pt>
    <dgm:pt modelId="{86E7A872-48A4-4919-8E3D-ABD06DE8A46D}" type="pres">
      <dgm:prSet presAssocID="{5AEA5DF2-BAB0-4681-BF39-87C22855AC29}" presName="dstNode" presStyleLbl="node1" presStyleIdx="0" presStyleCnt="5"/>
      <dgm:spPr/>
      <dgm:t>
        <a:bodyPr/>
        <a:lstStyle/>
        <a:p>
          <a:endParaRPr lang="ru-RU"/>
        </a:p>
      </dgm:t>
    </dgm:pt>
    <dgm:pt modelId="{0288FEE0-A180-430A-B807-6675CA9F7342}" type="pres">
      <dgm:prSet presAssocID="{047D57BB-1190-4571-8ADC-3ECDF23495F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48B2E-2A06-414B-B4EF-713C8A3022E2}" type="pres">
      <dgm:prSet presAssocID="{047D57BB-1190-4571-8ADC-3ECDF23495F9}" presName="accent_1" presStyleCnt="0"/>
      <dgm:spPr/>
      <dgm:t>
        <a:bodyPr/>
        <a:lstStyle/>
        <a:p>
          <a:endParaRPr lang="ru-RU"/>
        </a:p>
      </dgm:t>
    </dgm:pt>
    <dgm:pt modelId="{BF7B1DED-E826-45D5-B939-86213C16EC92}" type="pres">
      <dgm:prSet presAssocID="{047D57BB-1190-4571-8ADC-3ECDF23495F9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A8D882-06AE-480C-853A-DB8A87B7004A}" type="pres">
      <dgm:prSet presAssocID="{E0A77733-F180-45CD-AD72-A9EF148E75D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70900-6CE2-428B-B75F-6F448FF0C8C8}" type="pres">
      <dgm:prSet presAssocID="{E0A77733-F180-45CD-AD72-A9EF148E75D1}" presName="accent_2" presStyleCnt="0"/>
      <dgm:spPr/>
      <dgm:t>
        <a:bodyPr/>
        <a:lstStyle/>
        <a:p>
          <a:endParaRPr lang="ru-RU"/>
        </a:p>
      </dgm:t>
    </dgm:pt>
    <dgm:pt modelId="{57256B11-E47F-4FCC-B9E3-A0D456FE28D4}" type="pres">
      <dgm:prSet presAssocID="{E0A77733-F180-45CD-AD72-A9EF148E75D1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817096-409B-4725-91BE-81C13862362E}" type="pres">
      <dgm:prSet presAssocID="{A116B7E9-3777-4ECE-98B6-2F0AE56287B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A2D28-FA41-4534-AED6-B9FB4F6A46B0}" type="pres">
      <dgm:prSet presAssocID="{A116B7E9-3777-4ECE-98B6-2F0AE56287BE}" presName="accent_3" presStyleCnt="0"/>
      <dgm:spPr/>
      <dgm:t>
        <a:bodyPr/>
        <a:lstStyle/>
        <a:p>
          <a:endParaRPr lang="ru-RU"/>
        </a:p>
      </dgm:t>
    </dgm:pt>
    <dgm:pt modelId="{322FA3B7-32DD-4F7A-8452-D6B49EA8A1D4}" type="pres">
      <dgm:prSet presAssocID="{A116B7E9-3777-4ECE-98B6-2F0AE56287BE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5F830A-2876-4DCA-8B4A-298573635E01}" type="pres">
      <dgm:prSet presAssocID="{7006937C-547D-493A-8092-D4B3DF5B5DE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013D-6EFF-4640-9110-D50D9C89A1A9}" type="pres">
      <dgm:prSet presAssocID="{7006937C-547D-493A-8092-D4B3DF5B5DED}" presName="accent_4" presStyleCnt="0"/>
      <dgm:spPr/>
      <dgm:t>
        <a:bodyPr/>
        <a:lstStyle/>
        <a:p>
          <a:endParaRPr lang="ru-RU"/>
        </a:p>
      </dgm:t>
    </dgm:pt>
    <dgm:pt modelId="{A590DCDA-9C6D-4074-B2F0-9933BAE15A09}" type="pres">
      <dgm:prSet presAssocID="{7006937C-547D-493A-8092-D4B3DF5B5DED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BE2985-C3C3-4650-BDD6-B9AEE153B7A2}" type="pres">
      <dgm:prSet presAssocID="{61428829-8BA8-4750-B31A-7761E07F74A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D75B7-AD9D-45A5-A5D4-D95EB04FE8BF}" type="pres">
      <dgm:prSet presAssocID="{61428829-8BA8-4750-B31A-7761E07F74A9}" presName="accent_5" presStyleCnt="0"/>
      <dgm:spPr/>
      <dgm:t>
        <a:bodyPr/>
        <a:lstStyle/>
        <a:p>
          <a:endParaRPr lang="ru-RU"/>
        </a:p>
      </dgm:t>
    </dgm:pt>
    <dgm:pt modelId="{009E2D3F-0D0A-4527-9C87-9EA6A1C80701}" type="pres">
      <dgm:prSet presAssocID="{61428829-8BA8-4750-B31A-7761E07F74A9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F9D921D-2656-4049-8043-4DD6C8DE95F8}" type="presOf" srcId="{5AEA5DF2-BAB0-4681-BF39-87C22855AC29}" destId="{581F5D5D-934B-4237-A7F4-2E43682AE493}" srcOrd="0" destOrd="0" presId="urn:microsoft.com/office/officeart/2008/layout/VerticalCurvedList"/>
    <dgm:cxn modelId="{842C908B-03F0-458B-81BF-ECEAB7B8118F}" type="presOf" srcId="{E0A77733-F180-45CD-AD72-A9EF148E75D1}" destId="{B0A8D882-06AE-480C-853A-DB8A87B7004A}" srcOrd="0" destOrd="0" presId="urn:microsoft.com/office/officeart/2008/layout/VerticalCurvedList"/>
    <dgm:cxn modelId="{26E4C0A6-5FF3-43F1-BC8C-7106C528C212}" srcId="{5AEA5DF2-BAB0-4681-BF39-87C22855AC29}" destId="{A116B7E9-3777-4ECE-98B6-2F0AE56287BE}" srcOrd="2" destOrd="0" parTransId="{76ABE001-1CD8-453E-B573-5C6B09154825}" sibTransId="{0F20D898-042B-4570-A0D7-BA3AA8411BB6}"/>
    <dgm:cxn modelId="{2F038099-CBF4-4857-AB4D-6331BF868899}" type="presOf" srcId="{A116B7E9-3777-4ECE-98B6-2F0AE56287BE}" destId="{65817096-409B-4725-91BE-81C13862362E}" srcOrd="0" destOrd="0" presId="urn:microsoft.com/office/officeart/2008/layout/VerticalCurvedList"/>
    <dgm:cxn modelId="{9F804A3A-67E8-4DF5-8352-D82CE3F101E0}" type="presOf" srcId="{7006937C-547D-493A-8092-D4B3DF5B5DED}" destId="{B85F830A-2876-4DCA-8B4A-298573635E01}" srcOrd="0" destOrd="0" presId="urn:microsoft.com/office/officeart/2008/layout/VerticalCurvedList"/>
    <dgm:cxn modelId="{BCE5FC71-A51D-4F37-BDE4-3EFE9C343DAA}" type="presOf" srcId="{61428829-8BA8-4750-B31A-7761E07F74A9}" destId="{A3BE2985-C3C3-4650-BDD6-B9AEE153B7A2}" srcOrd="0" destOrd="0" presId="urn:microsoft.com/office/officeart/2008/layout/VerticalCurvedList"/>
    <dgm:cxn modelId="{95F912C9-00C0-4F93-9316-A5469E7B4609}" type="presOf" srcId="{047D57BB-1190-4571-8ADC-3ECDF23495F9}" destId="{0288FEE0-A180-430A-B807-6675CA9F7342}" srcOrd="0" destOrd="0" presId="urn:microsoft.com/office/officeart/2008/layout/VerticalCurvedList"/>
    <dgm:cxn modelId="{EDA817FE-754B-4CAC-96B4-B663A6053388}" srcId="{5AEA5DF2-BAB0-4681-BF39-87C22855AC29}" destId="{61428829-8BA8-4750-B31A-7761E07F74A9}" srcOrd="4" destOrd="0" parTransId="{B449BD6D-3F4B-49D9-A570-6D3B301D7411}" sibTransId="{4BEEB7FA-863D-4088-B56C-4A3D0D3A292B}"/>
    <dgm:cxn modelId="{FA4AE726-B4CA-4206-9B49-71832058B37A}" type="presOf" srcId="{F24FE713-F663-470B-8E13-35E01F0AF3B8}" destId="{4A1618EA-520F-43B1-93E8-4B42C32CC5B3}" srcOrd="0" destOrd="0" presId="urn:microsoft.com/office/officeart/2008/layout/VerticalCurvedList"/>
    <dgm:cxn modelId="{E270550E-A242-42C5-B0AB-EEF4C971D342}" srcId="{5AEA5DF2-BAB0-4681-BF39-87C22855AC29}" destId="{047D57BB-1190-4571-8ADC-3ECDF23495F9}" srcOrd="0" destOrd="0" parTransId="{FE834AF9-CA9A-4141-B32F-872CD188B00A}" sibTransId="{F24FE713-F663-470B-8E13-35E01F0AF3B8}"/>
    <dgm:cxn modelId="{CE2517FC-191C-428E-A2AC-30C3F0796728}" srcId="{5AEA5DF2-BAB0-4681-BF39-87C22855AC29}" destId="{E0A77733-F180-45CD-AD72-A9EF148E75D1}" srcOrd="1" destOrd="0" parTransId="{2436C15D-1BEF-44A1-A004-0FCA8CCBEABB}" sibTransId="{7C5494B5-CD47-40EE-AB35-64927018D4ED}"/>
    <dgm:cxn modelId="{92DA2BD0-7579-49C0-9C93-F913B2B46BC8}" srcId="{5AEA5DF2-BAB0-4681-BF39-87C22855AC29}" destId="{7006937C-547D-493A-8092-D4B3DF5B5DED}" srcOrd="3" destOrd="0" parTransId="{4DB67F14-4109-4E0B-B12A-03E752AC7A81}" sibTransId="{93F641FB-BB80-4E2E-9638-1EBF144C0983}"/>
    <dgm:cxn modelId="{D95FC1D6-1C03-408C-AD6F-FAC0FA2C3DB6}" type="presParOf" srcId="{581F5D5D-934B-4237-A7F4-2E43682AE493}" destId="{619944F2-E7B5-43A4-9563-5937A274237F}" srcOrd="0" destOrd="0" presId="urn:microsoft.com/office/officeart/2008/layout/VerticalCurvedList"/>
    <dgm:cxn modelId="{FE605E0F-483F-4AED-8F8D-6ACC47FBB94C}" type="presParOf" srcId="{619944F2-E7B5-43A4-9563-5937A274237F}" destId="{D567C730-DD68-46E1-A22A-F176D2A2CC66}" srcOrd="0" destOrd="0" presId="urn:microsoft.com/office/officeart/2008/layout/VerticalCurvedList"/>
    <dgm:cxn modelId="{280C00E8-DE8D-403F-9D64-4AE78493459D}" type="presParOf" srcId="{D567C730-DD68-46E1-A22A-F176D2A2CC66}" destId="{A947C46B-5867-4BC9-AC38-E6C9A369784B}" srcOrd="0" destOrd="0" presId="urn:microsoft.com/office/officeart/2008/layout/VerticalCurvedList"/>
    <dgm:cxn modelId="{218B84F1-A200-46DD-815E-0C3D7DD60D25}" type="presParOf" srcId="{D567C730-DD68-46E1-A22A-F176D2A2CC66}" destId="{4A1618EA-520F-43B1-93E8-4B42C32CC5B3}" srcOrd="1" destOrd="0" presId="urn:microsoft.com/office/officeart/2008/layout/VerticalCurvedList"/>
    <dgm:cxn modelId="{2DB27982-D151-483E-A10C-33C820F34E76}" type="presParOf" srcId="{D567C730-DD68-46E1-A22A-F176D2A2CC66}" destId="{2A6841A8-B287-4420-83C0-236A8FC65C88}" srcOrd="2" destOrd="0" presId="urn:microsoft.com/office/officeart/2008/layout/VerticalCurvedList"/>
    <dgm:cxn modelId="{61555745-5CA5-40A1-94B1-1DF6C9A4A3E0}" type="presParOf" srcId="{D567C730-DD68-46E1-A22A-F176D2A2CC66}" destId="{86E7A872-48A4-4919-8E3D-ABD06DE8A46D}" srcOrd="3" destOrd="0" presId="urn:microsoft.com/office/officeart/2008/layout/VerticalCurvedList"/>
    <dgm:cxn modelId="{47DBAECF-99D1-4393-94F6-A6DD1355D8CF}" type="presParOf" srcId="{619944F2-E7B5-43A4-9563-5937A274237F}" destId="{0288FEE0-A180-430A-B807-6675CA9F7342}" srcOrd="1" destOrd="0" presId="urn:microsoft.com/office/officeart/2008/layout/VerticalCurvedList"/>
    <dgm:cxn modelId="{9227E950-7C51-45AA-8DE3-460C380BF324}" type="presParOf" srcId="{619944F2-E7B5-43A4-9563-5937A274237F}" destId="{A3D48B2E-2A06-414B-B4EF-713C8A3022E2}" srcOrd="2" destOrd="0" presId="urn:microsoft.com/office/officeart/2008/layout/VerticalCurvedList"/>
    <dgm:cxn modelId="{2923472D-E5B5-4CEC-A682-B5D43E3B7FF1}" type="presParOf" srcId="{A3D48B2E-2A06-414B-B4EF-713C8A3022E2}" destId="{BF7B1DED-E826-45D5-B939-86213C16EC92}" srcOrd="0" destOrd="0" presId="urn:microsoft.com/office/officeart/2008/layout/VerticalCurvedList"/>
    <dgm:cxn modelId="{AAA05575-8AA7-4EEC-9950-CC73A56AA4CA}" type="presParOf" srcId="{619944F2-E7B5-43A4-9563-5937A274237F}" destId="{B0A8D882-06AE-480C-853A-DB8A87B7004A}" srcOrd="3" destOrd="0" presId="urn:microsoft.com/office/officeart/2008/layout/VerticalCurvedList"/>
    <dgm:cxn modelId="{9A266353-D7F4-4B37-AC6A-7993290B5203}" type="presParOf" srcId="{619944F2-E7B5-43A4-9563-5937A274237F}" destId="{3CB70900-6CE2-428B-B75F-6F448FF0C8C8}" srcOrd="4" destOrd="0" presId="urn:microsoft.com/office/officeart/2008/layout/VerticalCurvedList"/>
    <dgm:cxn modelId="{682265E7-A16D-4B3E-8B0B-E9777C0C44CA}" type="presParOf" srcId="{3CB70900-6CE2-428B-B75F-6F448FF0C8C8}" destId="{57256B11-E47F-4FCC-B9E3-A0D456FE28D4}" srcOrd="0" destOrd="0" presId="urn:microsoft.com/office/officeart/2008/layout/VerticalCurvedList"/>
    <dgm:cxn modelId="{A4EC9B6C-FBC8-4B02-B806-E3CAD26024CC}" type="presParOf" srcId="{619944F2-E7B5-43A4-9563-5937A274237F}" destId="{65817096-409B-4725-91BE-81C13862362E}" srcOrd="5" destOrd="0" presId="urn:microsoft.com/office/officeart/2008/layout/VerticalCurvedList"/>
    <dgm:cxn modelId="{511D8E0D-2E4B-460E-A2F2-F6FCED4B4FCB}" type="presParOf" srcId="{619944F2-E7B5-43A4-9563-5937A274237F}" destId="{8DFA2D28-FA41-4534-AED6-B9FB4F6A46B0}" srcOrd="6" destOrd="0" presId="urn:microsoft.com/office/officeart/2008/layout/VerticalCurvedList"/>
    <dgm:cxn modelId="{1F4F7768-75AB-42BC-BB54-95BC544CFED5}" type="presParOf" srcId="{8DFA2D28-FA41-4534-AED6-B9FB4F6A46B0}" destId="{322FA3B7-32DD-4F7A-8452-D6B49EA8A1D4}" srcOrd="0" destOrd="0" presId="urn:microsoft.com/office/officeart/2008/layout/VerticalCurvedList"/>
    <dgm:cxn modelId="{BD993F53-B25E-4E56-96D5-EF58F36B327B}" type="presParOf" srcId="{619944F2-E7B5-43A4-9563-5937A274237F}" destId="{B85F830A-2876-4DCA-8B4A-298573635E01}" srcOrd="7" destOrd="0" presId="urn:microsoft.com/office/officeart/2008/layout/VerticalCurvedList"/>
    <dgm:cxn modelId="{A96E2F59-A7BA-48B8-A571-752566E4E4BD}" type="presParOf" srcId="{619944F2-E7B5-43A4-9563-5937A274237F}" destId="{8CD6013D-6EFF-4640-9110-D50D9C89A1A9}" srcOrd="8" destOrd="0" presId="urn:microsoft.com/office/officeart/2008/layout/VerticalCurvedList"/>
    <dgm:cxn modelId="{3EC852DF-AB4F-4A29-8BDB-C401888B5763}" type="presParOf" srcId="{8CD6013D-6EFF-4640-9110-D50D9C89A1A9}" destId="{A590DCDA-9C6D-4074-B2F0-9933BAE15A09}" srcOrd="0" destOrd="0" presId="urn:microsoft.com/office/officeart/2008/layout/VerticalCurvedList"/>
    <dgm:cxn modelId="{370FAC5B-0027-4E91-A481-402D1B46EEA4}" type="presParOf" srcId="{619944F2-E7B5-43A4-9563-5937A274237F}" destId="{A3BE2985-C3C3-4650-BDD6-B9AEE153B7A2}" srcOrd="9" destOrd="0" presId="urn:microsoft.com/office/officeart/2008/layout/VerticalCurvedList"/>
    <dgm:cxn modelId="{E669335F-0EF5-4F17-A137-3C77C4E3ABD7}" type="presParOf" srcId="{619944F2-E7B5-43A4-9563-5937A274237F}" destId="{206D75B7-AD9D-45A5-A5D4-D95EB04FE8BF}" srcOrd="10" destOrd="0" presId="urn:microsoft.com/office/officeart/2008/layout/VerticalCurvedList"/>
    <dgm:cxn modelId="{2C310ED5-9116-4606-B070-A22F840DF9D0}" type="presParOf" srcId="{206D75B7-AD9D-45A5-A5D4-D95EB04FE8BF}" destId="{009E2D3F-0D0A-4527-9C87-9EA6A1C807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13CBA-B6DD-4A4F-9DCA-380B06375FFD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</dgm:pt>
    <dgm:pt modelId="{84295F8B-9129-4173-BB78-8A2CA054910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Мухаммад</a:t>
          </a:r>
          <a:endParaRPr kumimoji="0" lang="ru-RU" sz="3600" b="1" i="0" u="none" strike="noStrike" cap="none" normalizeH="0" baseline="0" dirty="0" smtClean="0">
            <a:ln/>
            <a:solidFill>
              <a:srgbClr val="00206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соединил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своих руках</a:t>
          </a:r>
        </a:p>
      </dgm:t>
    </dgm:pt>
    <dgm:pt modelId="{96022986-B75A-4619-8A83-4EFBC54CD9B0}" type="parTrans" cxnId="{3D24DE47-D3E3-493B-9FCA-1C4FE35AF4EE}">
      <dgm:prSet/>
      <dgm:spPr/>
      <dgm:t>
        <a:bodyPr/>
        <a:lstStyle/>
        <a:p>
          <a:endParaRPr lang="ru-RU"/>
        </a:p>
      </dgm:t>
    </dgm:pt>
    <dgm:pt modelId="{B16C8230-07C1-49C5-BBEB-E6723E2E83DA}" type="sibTrans" cxnId="{3D24DE47-D3E3-493B-9FCA-1C4FE35AF4EE}">
      <dgm:prSet/>
      <dgm:spPr/>
      <dgm:t>
        <a:bodyPr/>
        <a:lstStyle/>
        <a:p>
          <a:endParaRPr lang="ru-RU"/>
        </a:p>
      </dgm:t>
    </dgm:pt>
    <dgm:pt modelId="{AEB3D092-99C1-4406-9F08-8DEFC7A5221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Религиозную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(духовную)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власть</a:t>
          </a:r>
        </a:p>
      </dgm:t>
    </dgm:pt>
    <dgm:pt modelId="{34EE07B4-05EC-4792-8DED-4A5817FE9F49}" type="parTrans" cxnId="{3C007A13-DCC3-41E1-8D1D-7F5495B4973A}">
      <dgm:prSet/>
      <dgm:spPr/>
      <dgm:t>
        <a:bodyPr/>
        <a:lstStyle/>
        <a:p>
          <a:endParaRPr lang="ru-RU"/>
        </a:p>
      </dgm:t>
    </dgm:pt>
    <dgm:pt modelId="{A504D8D9-7F2B-4ECB-BB26-4D9EAE091A28}" type="sibTrans" cxnId="{3C007A13-DCC3-41E1-8D1D-7F5495B4973A}">
      <dgm:prSet/>
      <dgm:spPr/>
      <dgm:t>
        <a:bodyPr/>
        <a:lstStyle/>
        <a:p>
          <a:endParaRPr lang="ru-RU"/>
        </a:p>
      </dgm:t>
    </dgm:pt>
    <dgm:pt modelId="{43A495B7-181E-4808-9EEB-40691C32419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Светскую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(государственную)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власть</a:t>
          </a:r>
        </a:p>
      </dgm:t>
    </dgm:pt>
    <dgm:pt modelId="{41879E55-284A-4D5A-90B7-8F330F6760AE}" type="parTrans" cxnId="{52964751-F37A-43F9-A3B7-51302364253C}">
      <dgm:prSet/>
      <dgm:spPr/>
      <dgm:t>
        <a:bodyPr/>
        <a:lstStyle/>
        <a:p>
          <a:endParaRPr lang="ru-RU"/>
        </a:p>
      </dgm:t>
    </dgm:pt>
    <dgm:pt modelId="{C34177EF-6490-49B1-A52B-8B03754D038C}" type="sibTrans" cxnId="{52964751-F37A-43F9-A3B7-51302364253C}">
      <dgm:prSet/>
      <dgm:spPr/>
      <dgm:t>
        <a:bodyPr/>
        <a:lstStyle/>
        <a:p>
          <a:endParaRPr lang="ru-RU"/>
        </a:p>
      </dgm:t>
    </dgm:pt>
    <dgm:pt modelId="{E1B9ED20-2F99-49C9-B8C9-2B51D12DD6EA}" type="pres">
      <dgm:prSet presAssocID="{76013CBA-B6DD-4A4F-9DCA-380B06375F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1F7B30-F4F2-483A-9D75-6AECBE8D0713}" type="pres">
      <dgm:prSet presAssocID="{84295F8B-9129-4173-BB78-8A2CA054910E}" presName="hierRoot1" presStyleCnt="0">
        <dgm:presLayoutVars>
          <dgm:hierBranch/>
        </dgm:presLayoutVars>
      </dgm:prSet>
      <dgm:spPr/>
    </dgm:pt>
    <dgm:pt modelId="{BA161FF7-F8B3-4A09-A508-D690C3DC615A}" type="pres">
      <dgm:prSet presAssocID="{84295F8B-9129-4173-BB78-8A2CA054910E}" presName="rootComposite1" presStyleCnt="0"/>
      <dgm:spPr/>
    </dgm:pt>
    <dgm:pt modelId="{F93331BF-A9EB-457A-9BF8-6143D19AA541}" type="pres">
      <dgm:prSet presAssocID="{84295F8B-9129-4173-BB78-8A2CA05491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ED93A3-DAEC-4841-8B15-26D4F44FB87A}" type="pres">
      <dgm:prSet presAssocID="{84295F8B-9129-4173-BB78-8A2CA054910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8AAE421-6815-4471-8821-FD49FD611972}" type="pres">
      <dgm:prSet presAssocID="{84295F8B-9129-4173-BB78-8A2CA054910E}" presName="hierChild2" presStyleCnt="0"/>
      <dgm:spPr/>
    </dgm:pt>
    <dgm:pt modelId="{36A07B56-45B9-47B7-A012-CC3D0627F478}" type="pres">
      <dgm:prSet presAssocID="{34EE07B4-05EC-4792-8DED-4A5817FE9F49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036D142-9E41-4AE6-8C15-2A79B3B1F799}" type="pres">
      <dgm:prSet presAssocID="{AEB3D092-99C1-4406-9F08-8DEFC7A5221E}" presName="hierRoot2" presStyleCnt="0">
        <dgm:presLayoutVars>
          <dgm:hierBranch/>
        </dgm:presLayoutVars>
      </dgm:prSet>
      <dgm:spPr/>
    </dgm:pt>
    <dgm:pt modelId="{B9F17BA1-E4B9-49FC-AACE-BCDA3923B3D0}" type="pres">
      <dgm:prSet presAssocID="{AEB3D092-99C1-4406-9F08-8DEFC7A5221E}" presName="rootComposite" presStyleCnt="0"/>
      <dgm:spPr/>
    </dgm:pt>
    <dgm:pt modelId="{B17D3184-8DCA-46E5-A187-3A24726B2899}" type="pres">
      <dgm:prSet presAssocID="{AEB3D092-99C1-4406-9F08-8DEFC7A5221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E838C-0740-49AF-B0D2-DB2F2911B607}" type="pres">
      <dgm:prSet presAssocID="{AEB3D092-99C1-4406-9F08-8DEFC7A5221E}" presName="rootConnector" presStyleLbl="node2" presStyleIdx="0" presStyleCnt="2"/>
      <dgm:spPr/>
      <dgm:t>
        <a:bodyPr/>
        <a:lstStyle/>
        <a:p>
          <a:endParaRPr lang="ru-RU"/>
        </a:p>
      </dgm:t>
    </dgm:pt>
    <dgm:pt modelId="{F9F9AB02-E875-44D7-9273-D9602C67FCD2}" type="pres">
      <dgm:prSet presAssocID="{AEB3D092-99C1-4406-9F08-8DEFC7A5221E}" presName="hierChild4" presStyleCnt="0"/>
      <dgm:spPr/>
    </dgm:pt>
    <dgm:pt modelId="{80D2C4FE-9B23-4B83-A345-BB7F1A03A06D}" type="pres">
      <dgm:prSet presAssocID="{AEB3D092-99C1-4406-9F08-8DEFC7A5221E}" presName="hierChild5" presStyleCnt="0"/>
      <dgm:spPr/>
    </dgm:pt>
    <dgm:pt modelId="{5942FD2F-BA64-4017-8B75-9F08A97E697C}" type="pres">
      <dgm:prSet presAssocID="{41879E55-284A-4D5A-90B7-8F330F6760AE}" presName="Name35" presStyleLbl="parChTrans1D2" presStyleIdx="1" presStyleCnt="2"/>
      <dgm:spPr/>
      <dgm:t>
        <a:bodyPr/>
        <a:lstStyle/>
        <a:p>
          <a:endParaRPr lang="ru-RU"/>
        </a:p>
      </dgm:t>
    </dgm:pt>
    <dgm:pt modelId="{A4733241-C1F3-4F0B-B2C2-025EBB11D74E}" type="pres">
      <dgm:prSet presAssocID="{43A495B7-181E-4808-9EEB-40691C32419B}" presName="hierRoot2" presStyleCnt="0">
        <dgm:presLayoutVars>
          <dgm:hierBranch/>
        </dgm:presLayoutVars>
      </dgm:prSet>
      <dgm:spPr/>
    </dgm:pt>
    <dgm:pt modelId="{3C2927E4-30D9-4BF7-9B5D-93D1EB377043}" type="pres">
      <dgm:prSet presAssocID="{43A495B7-181E-4808-9EEB-40691C32419B}" presName="rootComposite" presStyleCnt="0"/>
      <dgm:spPr/>
    </dgm:pt>
    <dgm:pt modelId="{BFF63918-804D-4B67-8F9A-6BF94B2C0FD6}" type="pres">
      <dgm:prSet presAssocID="{43A495B7-181E-4808-9EEB-40691C32419B}" presName="rootText" presStyleLbl="node2" presStyleIdx="1" presStyleCnt="2" custScaleX="106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0A07E-93C0-4C9E-B3E5-AB08AB4E672B}" type="pres">
      <dgm:prSet presAssocID="{43A495B7-181E-4808-9EEB-40691C32419B}" presName="rootConnector" presStyleLbl="node2" presStyleIdx="1" presStyleCnt="2"/>
      <dgm:spPr/>
      <dgm:t>
        <a:bodyPr/>
        <a:lstStyle/>
        <a:p>
          <a:endParaRPr lang="ru-RU"/>
        </a:p>
      </dgm:t>
    </dgm:pt>
    <dgm:pt modelId="{52D0500F-6630-4D4C-A2B3-4F660C68494E}" type="pres">
      <dgm:prSet presAssocID="{43A495B7-181E-4808-9EEB-40691C32419B}" presName="hierChild4" presStyleCnt="0"/>
      <dgm:spPr/>
    </dgm:pt>
    <dgm:pt modelId="{3B4E0207-AE41-4543-87F6-819FF1DF9FDA}" type="pres">
      <dgm:prSet presAssocID="{43A495B7-181E-4808-9EEB-40691C32419B}" presName="hierChild5" presStyleCnt="0"/>
      <dgm:spPr/>
    </dgm:pt>
    <dgm:pt modelId="{5A98D83D-34E5-40CC-B1D6-8EE55C98ABC1}" type="pres">
      <dgm:prSet presAssocID="{84295F8B-9129-4173-BB78-8A2CA054910E}" presName="hierChild3" presStyleCnt="0"/>
      <dgm:spPr/>
    </dgm:pt>
  </dgm:ptLst>
  <dgm:cxnLst>
    <dgm:cxn modelId="{F8B01700-21FC-4411-9C38-B943DC9CEDDB}" type="presOf" srcId="{AEB3D092-99C1-4406-9F08-8DEFC7A5221E}" destId="{BEAE838C-0740-49AF-B0D2-DB2F2911B607}" srcOrd="1" destOrd="0" presId="urn:microsoft.com/office/officeart/2005/8/layout/orgChart1"/>
    <dgm:cxn modelId="{A471A0F4-866F-4DB7-9714-5CAF308B8B08}" type="presOf" srcId="{AEB3D092-99C1-4406-9F08-8DEFC7A5221E}" destId="{B17D3184-8DCA-46E5-A187-3A24726B2899}" srcOrd="0" destOrd="0" presId="urn:microsoft.com/office/officeart/2005/8/layout/orgChart1"/>
    <dgm:cxn modelId="{52964751-F37A-43F9-A3B7-51302364253C}" srcId="{84295F8B-9129-4173-BB78-8A2CA054910E}" destId="{43A495B7-181E-4808-9EEB-40691C32419B}" srcOrd="1" destOrd="0" parTransId="{41879E55-284A-4D5A-90B7-8F330F6760AE}" sibTransId="{C34177EF-6490-49B1-A52B-8B03754D038C}"/>
    <dgm:cxn modelId="{3D24DE47-D3E3-493B-9FCA-1C4FE35AF4EE}" srcId="{76013CBA-B6DD-4A4F-9DCA-380B06375FFD}" destId="{84295F8B-9129-4173-BB78-8A2CA054910E}" srcOrd="0" destOrd="0" parTransId="{96022986-B75A-4619-8A83-4EFBC54CD9B0}" sibTransId="{B16C8230-07C1-49C5-BBEB-E6723E2E83DA}"/>
    <dgm:cxn modelId="{E23B5BE5-F264-4174-B332-12001A7BD452}" type="presOf" srcId="{41879E55-284A-4D5A-90B7-8F330F6760AE}" destId="{5942FD2F-BA64-4017-8B75-9F08A97E697C}" srcOrd="0" destOrd="0" presId="urn:microsoft.com/office/officeart/2005/8/layout/orgChart1"/>
    <dgm:cxn modelId="{3C007A13-DCC3-41E1-8D1D-7F5495B4973A}" srcId="{84295F8B-9129-4173-BB78-8A2CA054910E}" destId="{AEB3D092-99C1-4406-9F08-8DEFC7A5221E}" srcOrd="0" destOrd="0" parTransId="{34EE07B4-05EC-4792-8DED-4A5817FE9F49}" sibTransId="{A504D8D9-7F2B-4ECB-BB26-4D9EAE091A28}"/>
    <dgm:cxn modelId="{6671927B-727F-42D0-AF6E-96FF89F537A5}" type="presOf" srcId="{76013CBA-B6DD-4A4F-9DCA-380B06375FFD}" destId="{E1B9ED20-2F99-49C9-B8C9-2B51D12DD6EA}" srcOrd="0" destOrd="0" presId="urn:microsoft.com/office/officeart/2005/8/layout/orgChart1"/>
    <dgm:cxn modelId="{6D3B36D3-0A80-48E0-8F5F-A12C06D569CF}" type="presOf" srcId="{43A495B7-181E-4808-9EEB-40691C32419B}" destId="{BFF63918-804D-4B67-8F9A-6BF94B2C0FD6}" srcOrd="0" destOrd="0" presId="urn:microsoft.com/office/officeart/2005/8/layout/orgChart1"/>
    <dgm:cxn modelId="{104F0FB0-69ED-47BB-B6C4-CB8C5A3BD319}" type="presOf" srcId="{43A495B7-181E-4808-9EEB-40691C32419B}" destId="{4000A07E-93C0-4C9E-B3E5-AB08AB4E672B}" srcOrd="1" destOrd="0" presId="urn:microsoft.com/office/officeart/2005/8/layout/orgChart1"/>
    <dgm:cxn modelId="{7F4843A5-B5F8-446C-84EB-BA4291E3C5D8}" type="presOf" srcId="{34EE07B4-05EC-4792-8DED-4A5817FE9F49}" destId="{36A07B56-45B9-47B7-A012-CC3D0627F478}" srcOrd="0" destOrd="0" presId="urn:microsoft.com/office/officeart/2005/8/layout/orgChart1"/>
    <dgm:cxn modelId="{DF6CE0CA-FCA8-40D2-84E1-D1216C02B72C}" type="presOf" srcId="{84295F8B-9129-4173-BB78-8A2CA054910E}" destId="{E4ED93A3-DAEC-4841-8B15-26D4F44FB87A}" srcOrd="1" destOrd="0" presId="urn:microsoft.com/office/officeart/2005/8/layout/orgChart1"/>
    <dgm:cxn modelId="{19B92352-7598-415F-A754-F700B751BF80}" type="presOf" srcId="{84295F8B-9129-4173-BB78-8A2CA054910E}" destId="{F93331BF-A9EB-457A-9BF8-6143D19AA541}" srcOrd="0" destOrd="0" presId="urn:microsoft.com/office/officeart/2005/8/layout/orgChart1"/>
    <dgm:cxn modelId="{987AB0D0-A420-4625-89C1-45AD97B95971}" type="presParOf" srcId="{E1B9ED20-2F99-49C9-B8C9-2B51D12DD6EA}" destId="{751F7B30-F4F2-483A-9D75-6AECBE8D0713}" srcOrd="0" destOrd="0" presId="urn:microsoft.com/office/officeart/2005/8/layout/orgChart1"/>
    <dgm:cxn modelId="{61D8AD89-A364-482E-9FD9-8028658FF9EE}" type="presParOf" srcId="{751F7B30-F4F2-483A-9D75-6AECBE8D0713}" destId="{BA161FF7-F8B3-4A09-A508-D690C3DC615A}" srcOrd="0" destOrd="0" presId="urn:microsoft.com/office/officeart/2005/8/layout/orgChart1"/>
    <dgm:cxn modelId="{A3818D37-2B15-4637-8BFD-3AFBCD714C39}" type="presParOf" srcId="{BA161FF7-F8B3-4A09-A508-D690C3DC615A}" destId="{F93331BF-A9EB-457A-9BF8-6143D19AA541}" srcOrd="0" destOrd="0" presId="urn:microsoft.com/office/officeart/2005/8/layout/orgChart1"/>
    <dgm:cxn modelId="{867CA346-3E11-49B0-AA10-7DED0C9B2BA5}" type="presParOf" srcId="{BA161FF7-F8B3-4A09-A508-D690C3DC615A}" destId="{E4ED93A3-DAEC-4841-8B15-26D4F44FB87A}" srcOrd="1" destOrd="0" presId="urn:microsoft.com/office/officeart/2005/8/layout/orgChart1"/>
    <dgm:cxn modelId="{F4F10D2C-7B69-4BD0-8DFD-09977748F88A}" type="presParOf" srcId="{751F7B30-F4F2-483A-9D75-6AECBE8D0713}" destId="{48AAE421-6815-4471-8821-FD49FD611972}" srcOrd="1" destOrd="0" presId="urn:microsoft.com/office/officeart/2005/8/layout/orgChart1"/>
    <dgm:cxn modelId="{A3324E0B-2D42-4397-8300-8FB427E960BE}" type="presParOf" srcId="{48AAE421-6815-4471-8821-FD49FD611972}" destId="{36A07B56-45B9-47B7-A012-CC3D0627F478}" srcOrd="0" destOrd="0" presId="urn:microsoft.com/office/officeart/2005/8/layout/orgChart1"/>
    <dgm:cxn modelId="{68935327-522A-47D1-A95A-BB577168AB05}" type="presParOf" srcId="{48AAE421-6815-4471-8821-FD49FD611972}" destId="{3036D142-9E41-4AE6-8C15-2A79B3B1F799}" srcOrd="1" destOrd="0" presId="urn:microsoft.com/office/officeart/2005/8/layout/orgChart1"/>
    <dgm:cxn modelId="{4EAAFE78-45EC-499E-A14A-454AAA9FBC30}" type="presParOf" srcId="{3036D142-9E41-4AE6-8C15-2A79B3B1F799}" destId="{B9F17BA1-E4B9-49FC-AACE-BCDA3923B3D0}" srcOrd="0" destOrd="0" presId="urn:microsoft.com/office/officeart/2005/8/layout/orgChart1"/>
    <dgm:cxn modelId="{18EE465E-660A-480C-BDCF-51B645C996B9}" type="presParOf" srcId="{B9F17BA1-E4B9-49FC-AACE-BCDA3923B3D0}" destId="{B17D3184-8DCA-46E5-A187-3A24726B2899}" srcOrd="0" destOrd="0" presId="urn:microsoft.com/office/officeart/2005/8/layout/orgChart1"/>
    <dgm:cxn modelId="{63E73AB9-CF1F-424C-9D69-790CFAE008B8}" type="presParOf" srcId="{B9F17BA1-E4B9-49FC-AACE-BCDA3923B3D0}" destId="{BEAE838C-0740-49AF-B0D2-DB2F2911B607}" srcOrd="1" destOrd="0" presId="urn:microsoft.com/office/officeart/2005/8/layout/orgChart1"/>
    <dgm:cxn modelId="{7987A1C5-3024-4D24-B5A6-D7B8F7D7A3F9}" type="presParOf" srcId="{3036D142-9E41-4AE6-8C15-2A79B3B1F799}" destId="{F9F9AB02-E875-44D7-9273-D9602C67FCD2}" srcOrd="1" destOrd="0" presId="urn:microsoft.com/office/officeart/2005/8/layout/orgChart1"/>
    <dgm:cxn modelId="{3DF163D5-CFC9-4438-9CE7-CD095914CF84}" type="presParOf" srcId="{3036D142-9E41-4AE6-8C15-2A79B3B1F799}" destId="{80D2C4FE-9B23-4B83-A345-BB7F1A03A06D}" srcOrd="2" destOrd="0" presId="urn:microsoft.com/office/officeart/2005/8/layout/orgChart1"/>
    <dgm:cxn modelId="{A31C6BC0-9D6D-4388-BC6F-2A615E857AA9}" type="presParOf" srcId="{48AAE421-6815-4471-8821-FD49FD611972}" destId="{5942FD2F-BA64-4017-8B75-9F08A97E697C}" srcOrd="2" destOrd="0" presId="urn:microsoft.com/office/officeart/2005/8/layout/orgChart1"/>
    <dgm:cxn modelId="{EFA71E5A-55EE-4572-BA5B-9310CCD7F2A0}" type="presParOf" srcId="{48AAE421-6815-4471-8821-FD49FD611972}" destId="{A4733241-C1F3-4F0B-B2C2-025EBB11D74E}" srcOrd="3" destOrd="0" presId="urn:microsoft.com/office/officeart/2005/8/layout/orgChart1"/>
    <dgm:cxn modelId="{242D7E13-E5DD-4AFA-B839-66F80EE8E354}" type="presParOf" srcId="{A4733241-C1F3-4F0B-B2C2-025EBB11D74E}" destId="{3C2927E4-30D9-4BF7-9B5D-93D1EB377043}" srcOrd="0" destOrd="0" presId="urn:microsoft.com/office/officeart/2005/8/layout/orgChart1"/>
    <dgm:cxn modelId="{0F4D6320-93FD-482E-B58A-3A7F207CDFF3}" type="presParOf" srcId="{3C2927E4-30D9-4BF7-9B5D-93D1EB377043}" destId="{BFF63918-804D-4B67-8F9A-6BF94B2C0FD6}" srcOrd="0" destOrd="0" presId="urn:microsoft.com/office/officeart/2005/8/layout/orgChart1"/>
    <dgm:cxn modelId="{4699D5B4-833E-4530-9AE4-6F14B093C085}" type="presParOf" srcId="{3C2927E4-30D9-4BF7-9B5D-93D1EB377043}" destId="{4000A07E-93C0-4C9E-B3E5-AB08AB4E672B}" srcOrd="1" destOrd="0" presId="urn:microsoft.com/office/officeart/2005/8/layout/orgChart1"/>
    <dgm:cxn modelId="{48590F53-ED85-435C-9702-44C3E41E4954}" type="presParOf" srcId="{A4733241-C1F3-4F0B-B2C2-025EBB11D74E}" destId="{52D0500F-6630-4D4C-A2B3-4F660C68494E}" srcOrd="1" destOrd="0" presId="urn:microsoft.com/office/officeart/2005/8/layout/orgChart1"/>
    <dgm:cxn modelId="{F45B2FCD-CD6B-40F5-B31F-ED99377FBA4B}" type="presParOf" srcId="{A4733241-C1F3-4F0B-B2C2-025EBB11D74E}" destId="{3B4E0207-AE41-4543-87F6-819FF1DF9FDA}" srcOrd="2" destOrd="0" presId="urn:microsoft.com/office/officeart/2005/8/layout/orgChart1"/>
    <dgm:cxn modelId="{5B104373-F0E6-49FC-8212-9C62FFEECC9B}" type="presParOf" srcId="{751F7B30-F4F2-483A-9D75-6AECBE8D0713}" destId="{5A98D83D-34E5-40CC-B1D6-8EE55C98AB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6808775" y="-1041061"/>
          <a:ext cx="8103411" cy="8103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FEE0-A180-430A-B807-6675CA9F7342}">
      <dsp:nvSpPr>
        <dsp:cNvPr id="0" name=""/>
        <dsp:cNvSpPr/>
      </dsp:nvSpPr>
      <dsp:spPr>
        <a:xfrm>
          <a:off x="565403" y="376210"/>
          <a:ext cx="11540496" cy="75290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97616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rgbClr val="002060"/>
              </a:solidFill>
              <a:latin typeface="Arial" charset="0"/>
            </a:rPr>
            <a:t>Верблюжье молоко заменяло арабам воду.</a:t>
          </a:r>
        </a:p>
      </dsp:txBody>
      <dsp:txXfrm>
        <a:off x="565403" y="376210"/>
        <a:ext cx="11540496" cy="752901"/>
      </dsp:txXfrm>
    </dsp:sp>
    <dsp:sp modelId="{BF7B1DED-E826-45D5-B939-86213C16EC92}">
      <dsp:nvSpPr>
        <dsp:cNvPr id="0" name=""/>
        <dsp:cNvSpPr/>
      </dsp:nvSpPr>
      <dsp:spPr>
        <a:xfrm>
          <a:off x="94839" y="282097"/>
          <a:ext cx="941127" cy="941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8D882-06AE-480C-853A-DB8A87B7004A}">
      <dsp:nvSpPr>
        <dsp:cNvPr id="0" name=""/>
        <dsp:cNvSpPr/>
      </dsp:nvSpPr>
      <dsp:spPr>
        <a:xfrm>
          <a:off x="1104910" y="1505201"/>
          <a:ext cx="11000989" cy="75290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97616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rgbClr val="002060"/>
              </a:solidFill>
              <a:latin typeface="Arial" charset="0"/>
            </a:rPr>
            <a:t>Мясо верблюда шло в пищу.</a:t>
          </a:r>
        </a:p>
      </dsp:txBody>
      <dsp:txXfrm>
        <a:off x="1104910" y="1505201"/>
        <a:ext cx="11000989" cy="752901"/>
      </dsp:txXfrm>
    </dsp:sp>
    <dsp:sp modelId="{57256B11-E47F-4FCC-B9E3-A0D456FE28D4}">
      <dsp:nvSpPr>
        <dsp:cNvPr id="0" name=""/>
        <dsp:cNvSpPr/>
      </dsp:nvSpPr>
      <dsp:spPr>
        <a:xfrm>
          <a:off x="634347" y="1411088"/>
          <a:ext cx="941127" cy="941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17096-409B-4725-91BE-81C13862362E}">
      <dsp:nvSpPr>
        <dsp:cNvPr id="0" name=""/>
        <dsp:cNvSpPr/>
      </dsp:nvSpPr>
      <dsp:spPr>
        <a:xfrm>
          <a:off x="1270496" y="2634193"/>
          <a:ext cx="10835403" cy="75290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976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rgbClr val="002060"/>
              </a:solidFill>
              <a:latin typeface="Arial" charset="0"/>
            </a:rPr>
            <a:t>Из кожи верблюда люди изготовляли обувь и седла.</a:t>
          </a:r>
        </a:p>
      </dsp:txBody>
      <dsp:txXfrm>
        <a:off x="1270496" y="2634193"/>
        <a:ext cx="10835403" cy="752901"/>
      </dsp:txXfrm>
    </dsp:sp>
    <dsp:sp modelId="{322FA3B7-32DD-4F7A-8452-D6B49EA8A1D4}">
      <dsp:nvSpPr>
        <dsp:cNvPr id="0" name=""/>
        <dsp:cNvSpPr/>
      </dsp:nvSpPr>
      <dsp:spPr>
        <a:xfrm>
          <a:off x="799932" y="2540080"/>
          <a:ext cx="941127" cy="941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F830A-2876-4DCA-8B4A-298573635E01}">
      <dsp:nvSpPr>
        <dsp:cNvPr id="0" name=""/>
        <dsp:cNvSpPr/>
      </dsp:nvSpPr>
      <dsp:spPr>
        <a:xfrm>
          <a:off x="1104910" y="3763184"/>
          <a:ext cx="11000989" cy="75290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976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rgbClr val="002060"/>
              </a:solidFill>
              <a:latin typeface="Arial" charset="0"/>
            </a:rPr>
            <a:t>Из шерсти верблюда делали войлок.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1104910" y="3763184"/>
        <a:ext cx="11000989" cy="752901"/>
      </dsp:txXfrm>
    </dsp:sp>
    <dsp:sp modelId="{A590DCDA-9C6D-4074-B2F0-9933BAE15A09}">
      <dsp:nvSpPr>
        <dsp:cNvPr id="0" name=""/>
        <dsp:cNvSpPr/>
      </dsp:nvSpPr>
      <dsp:spPr>
        <a:xfrm>
          <a:off x="634347" y="3669071"/>
          <a:ext cx="941127" cy="941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E2985-C3C3-4650-BDD6-B9AEE153B7A2}">
      <dsp:nvSpPr>
        <dsp:cNvPr id="0" name=""/>
        <dsp:cNvSpPr/>
      </dsp:nvSpPr>
      <dsp:spPr>
        <a:xfrm>
          <a:off x="565403" y="4892176"/>
          <a:ext cx="11540496" cy="75290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976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>
              <a:solidFill>
                <a:srgbClr val="002060"/>
              </a:solidFill>
              <a:latin typeface="Arial" charset="0"/>
            </a:rPr>
            <a:t>Верблюды были главным средством передвижения.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565403" y="4892176"/>
        <a:ext cx="11540496" cy="752901"/>
      </dsp:txXfrm>
    </dsp:sp>
    <dsp:sp modelId="{009E2D3F-0D0A-4527-9C87-9EA6A1C80701}">
      <dsp:nvSpPr>
        <dsp:cNvPr id="0" name=""/>
        <dsp:cNvSpPr/>
      </dsp:nvSpPr>
      <dsp:spPr>
        <a:xfrm>
          <a:off x="94839" y="4798063"/>
          <a:ext cx="941127" cy="941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2FD2F-BA64-4017-8B75-9F08A97E697C}">
      <dsp:nvSpPr>
        <dsp:cNvPr id="0" name=""/>
        <dsp:cNvSpPr/>
      </dsp:nvSpPr>
      <dsp:spPr>
        <a:xfrm>
          <a:off x="5796643" y="2071226"/>
          <a:ext cx="2504366" cy="86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642"/>
              </a:lnTo>
              <a:lnTo>
                <a:pt x="2504366" y="434642"/>
              </a:lnTo>
              <a:lnTo>
                <a:pt x="2504366" y="8692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07B56-45B9-47B7-A012-CC3D0627F478}">
      <dsp:nvSpPr>
        <dsp:cNvPr id="0" name=""/>
        <dsp:cNvSpPr/>
      </dsp:nvSpPr>
      <dsp:spPr>
        <a:xfrm>
          <a:off x="3149838" y="2071226"/>
          <a:ext cx="2646805" cy="869284"/>
        </a:xfrm>
        <a:custGeom>
          <a:avLst/>
          <a:gdLst/>
          <a:ahLst/>
          <a:cxnLst/>
          <a:rect l="0" t="0" r="0" b="0"/>
          <a:pathLst>
            <a:path>
              <a:moveTo>
                <a:pt x="2646805" y="0"/>
              </a:moveTo>
              <a:lnTo>
                <a:pt x="2646805" y="434642"/>
              </a:lnTo>
              <a:lnTo>
                <a:pt x="0" y="434642"/>
              </a:lnTo>
              <a:lnTo>
                <a:pt x="0" y="8692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331BF-A9EB-457A-9BF8-6143D19AA541}">
      <dsp:nvSpPr>
        <dsp:cNvPr id="0" name=""/>
        <dsp:cNvSpPr/>
      </dsp:nvSpPr>
      <dsp:spPr>
        <a:xfrm>
          <a:off x="3726919" y="1501"/>
          <a:ext cx="4139449" cy="206972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Мухаммад</a:t>
          </a:r>
          <a:endParaRPr kumimoji="0" lang="ru-RU" sz="36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соединил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своих руках</a:t>
          </a:r>
        </a:p>
      </dsp:txBody>
      <dsp:txXfrm>
        <a:off x="3726919" y="1501"/>
        <a:ext cx="4139449" cy="2069724"/>
      </dsp:txXfrm>
    </dsp:sp>
    <dsp:sp modelId="{B17D3184-8DCA-46E5-A187-3A24726B2899}">
      <dsp:nvSpPr>
        <dsp:cNvPr id="0" name=""/>
        <dsp:cNvSpPr/>
      </dsp:nvSpPr>
      <dsp:spPr>
        <a:xfrm>
          <a:off x="1080114" y="2940510"/>
          <a:ext cx="4139449" cy="206972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Религиозную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(духовную)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власть</a:t>
          </a:r>
        </a:p>
      </dsp:txBody>
      <dsp:txXfrm>
        <a:off x="1080114" y="2940510"/>
        <a:ext cx="4139449" cy="2069724"/>
      </dsp:txXfrm>
    </dsp:sp>
    <dsp:sp modelId="{BFF63918-804D-4B67-8F9A-6BF94B2C0FD6}">
      <dsp:nvSpPr>
        <dsp:cNvPr id="0" name=""/>
        <dsp:cNvSpPr/>
      </dsp:nvSpPr>
      <dsp:spPr>
        <a:xfrm>
          <a:off x="6088847" y="2940510"/>
          <a:ext cx="4424326" cy="206972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Светскую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(государственную)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Arial" charset="0"/>
              <a:cs typeface="Arial" charset="0"/>
            </a:rPr>
            <a:t>власть</a:t>
          </a:r>
        </a:p>
      </dsp:txBody>
      <dsp:txXfrm>
        <a:off x="6088847" y="2940510"/>
        <a:ext cx="4424326" cy="206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1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2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2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546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15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15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15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17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627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8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A25C-7BCB-4754-A253-C68EB5962DDC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89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8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0FA9-813E-4A33-A8A6-F2BF64803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2BBD-C592-4058-8462-B25F3B31CF42}" type="datetimeFigureOut">
              <a:rPr lang="ru-RU"/>
              <a:pPr>
                <a:defRPr/>
              </a:pPr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D1A8-FD2E-4918-8FDA-BB97C0387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4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5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3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  <p:sldLayoutId id="2147483668" r:id="rId15"/>
    <p:sldLayoutId id="2147483669" r:id="rId16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jpeg"/><Relationship Id="rId7" Type="http://schemas.openxmlformats.org/officeDocument/2006/relationships/hyperlink" Target="file:///C:\Users\RTA\Desktop\&#1064;&#1082;&#1086;&#1083;&#1072;\5%20&#1082;&#1083;&#1072;&#1089;&#1089;%20&#1054;&#1044;&#1053;&#1050;&#1053;&#1056;\13%20&#1091;&#1088;&#1086;&#1082;%20&#1054;&#1044;&#1053;&#1050;\&#1060;&#1080;&#1079;&#1082;&#1091;&#1083;&#1100;&#1090;&#1084;&#1080;&#1085;&#1091;&#1090;&#1082;&#1072;%20(&#1088;&#1077;&#1082;&#1086;&#1084;&#1077;&#1085;&#1076;&#1086;&#1074;&#1072;&#1085;&#1086;%20&#1091;&#1095;&#1080;&#1090;&#1077;&#1083;&#1103;&#1084;).mp4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629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37" y="73960"/>
            <a:ext cx="6853767" cy="191900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9" y="2636912"/>
            <a:ext cx="10177131" cy="3320816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АРАВИЯ В НАЧАЛЕ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РАННЕГО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СРЕДНЕВЕКОВЬЯ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».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3392" y="2493068"/>
            <a:ext cx="768629" cy="36002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248128" y="2564904"/>
            <a:ext cx="4629621" cy="4108971"/>
          </a:xfrm>
          <a:custGeom>
            <a:avLst/>
            <a:gdLst>
              <a:gd name="T0" fmla="*/ 2147483647 w 4141"/>
              <a:gd name="T1" fmla="*/ 2147483647 h 3178"/>
              <a:gd name="T2" fmla="*/ 2147483647 w 4141"/>
              <a:gd name="T3" fmla="*/ 2147483647 h 3178"/>
              <a:gd name="T4" fmla="*/ 2147483647 w 4141"/>
              <a:gd name="T5" fmla="*/ 2147483647 h 3178"/>
              <a:gd name="T6" fmla="*/ 2147483647 w 4141"/>
              <a:gd name="T7" fmla="*/ 2147483647 h 3178"/>
              <a:gd name="T8" fmla="*/ 2147483647 w 4141"/>
              <a:gd name="T9" fmla="*/ 2147483647 h 3178"/>
              <a:gd name="T10" fmla="*/ 2147483647 w 4141"/>
              <a:gd name="T11" fmla="*/ 2147483647 h 3178"/>
              <a:gd name="T12" fmla="*/ 2147483647 w 4141"/>
              <a:gd name="T13" fmla="*/ 2147483647 h 3178"/>
              <a:gd name="T14" fmla="*/ 2147483647 w 4141"/>
              <a:gd name="T15" fmla="*/ 2147483647 h 3178"/>
              <a:gd name="T16" fmla="*/ 2147483647 w 4141"/>
              <a:gd name="T17" fmla="*/ 2147483647 h 3178"/>
              <a:gd name="T18" fmla="*/ 2147483647 w 4141"/>
              <a:gd name="T19" fmla="*/ 2147483647 h 3178"/>
              <a:gd name="T20" fmla="*/ 2147483647 w 4141"/>
              <a:gd name="T21" fmla="*/ 2147483647 h 3178"/>
              <a:gd name="T22" fmla="*/ 2147483647 w 4141"/>
              <a:gd name="T23" fmla="*/ 2147483647 h 3178"/>
              <a:gd name="T24" fmla="*/ 2147483647 w 4141"/>
              <a:gd name="T25" fmla="*/ 2147483647 h 3178"/>
              <a:gd name="T26" fmla="*/ 2147483647 w 4141"/>
              <a:gd name="T27" fmla="*/ 2147483647 h 3178"/>
              <a:gd name="T28" fmla="*/ 2147483647 w 4141"/>
              <a:gd name="T29" fmla="*/ 2147483647 h 3178"/>
              <a:gd name="T30" fmla="*/ 2147483647 w 4141"/>
              <a:gd name="T31" fmla="*/ 2147483647 h 3178"/>
              <a:gd name="T32" fmla="*/ 2147483647 w 4141"/>
              <a:gd name="T33" fmla="*/ 2147483647 h 3178"/>
              <a:gd name="T34" fmla="*/ 2147483647 w 4141"/>
              <a:gd name="T35" fmla="*/ 2147483647 h 3178"/>
              <a:gd name="T36" fmla="*/ 2147483647 w 4141"/>
              <a:gd name="T37" fmla="*/ 2147483647 h 3178"/>
              <a:gd name="T38" fmla="*/ 2147483647 w 4141"/>
              <a:gd name="T39" fmla="*/ 2147483647 h 3178"/>
              <a:gd name="T40" fmla="*/ 2147483647 w 4141"/>
              <a:gd name="T41" fmla="*/ 2147483647 h 3178"/>
              <a:gd name="T42" fmla="*/ 2147483647 w 4141"/>
              <a:gd name="T43" fmla="*/ 2147483647 h 3178"/>
              <a:gd name="T44" fmla="*/ 2147483647 w 4141"/>
              <a:gd name="T45" fmla="*/ 2147483647 h 3178"/>
              <a:gd name="T46" fmla="*/ 2147483647 w 4141"/>
              <a:gd name="T47" fmla="*/ 2147483647 h 3178"/>
              <a:gd name="T48" fmla="*/ 2147483647 w 4141"/>
              <a:gd name="T49" fmla="*/ 2147483647 h 3178"/>
              <a:gd name="T50" fmla="*/ 2147483647 w 4141"/>
              <a:gd name="T51" fmla="*/ 2147483647 h 3178"/>
              <a:gd name="T52" fmla="*/ 2147483647 w 4141"/>
              <a:gd name="T53" fmla="*/ 2147483647 h 3178"/>
              <a:gd name="T54" fmla="*/ 2147483647 w 4141"/>
              <a:gd name="T55" fmla="*/ 2147483647 h 3178"/>
              <a:gd name="T56" fmla="*/ 2147483647 w 4141"/>
              <a:gd name="T57" fmla="*/ 2147483647 h 3178"/>
              <a:gd name="T58" fmla="*/ 2147483647 w 4141"/>
              <a:gd name="T59" fmla="*/ 2147483647 h 3178"/>
              <a:gd name="T60" fmla="*/ 2147483647 w 4141"/>
              <a:gd name="T61" fmla="*/ 2147483647 h 3178"/>
              <a:gd name="T62" fmla="*/ 2147483647 w 4141"/>
              <a:gd name="T63" fmla="*/ 2147483647 h 3178"/>
              <a:gd name="T64" fmla="*/ 2147483647 w 4141"/>
              <a:gd name="T65" fmla="*/ 2147483647 h 3178"/>
              <a:gd name="T66" fmla="*/ 2147483647 w 4141"/>
              <a:gd name="T67" fmla="*/ 2147483647 h 3178"/>
              <a:gd name="T68" fmla="*/ 2147483647 w 4141"/>
              <a:gd name="T69" fmla="*/ 2147483647 h 3178"/>
              <a:gd name="T70" fmla="*/ 2147483647 w 4141"/>
              <a:gd name="T71" fmla="*/ 2147483647 h 3178"/>
              <a:gd name="T72" fmla="*/ 2147483647 w 4141"/>
              <a:gd name="T73" fmla="*/ 2147483647 h 3178"/>
              <a:gd name="T74" fmla="*/ 2147483647 w 4141"/>
              <a:gd name="T75" fmla="*/ 2147483647 h 3178"/>
              <a:gd name="T76" fmla="*/ 2147483647 w 4141"/>
              <a:gd name="T77" fmla="*/ 2147483647 h 3178"/>
              <a:gd name="T78" fmla="*/ 2147483647 w 4141"/>
              <a:gd name="T79" fmla="*/ 2147483647 h 3178"/>
              <a:gd name="T80" fmla="*/ 2147483647 w 4141"/>
              <a:gd name="T81" fmla="*/ 2147483647 h 3178"/>
              <a:gd name="T82" fmla="*/ 2147483647 w 4141"/>
              <a:gd name="T83" fmla="*/ 2147483647 h 3178"/>
              <a:gd name="T84" fmla="*/ 2147483647 w 4141"/>
              <a:gd name="T85" fmla="*/ 2147483647 h 3178"/>
              <a:gd name="T86" fmla="*/ 2147483647 w 4141"/>
              <a:gd name="T87" fmla="*/ 2147483647 h 3178"/>
              <a:gd name="T88" fmla="*/ 2147483647 w 4141"/>
              <a:gd name="T89" fmla="*/ 2147483647 h 3178"/>
              <a:gd name="T90" fmla="*/ 2147483647 w 4141"/>
              <a:gd name="T91" fmla="*/ 2147483647 h 3178"/>
              <a:gd name="T92" fmla="*/ 2147483647 w 4141"/>
              <a:gd name="T93" fmla="*/ 2147483647 h 3178"/>
              <a:gd name="T94" fmla="*/ 2147483647 w 4141"/>
              <a:gd name="T95" fmla="*/ 2147483647 h 3178"/>
              <a:gd name="T96" fmla="*/ 2147483647 w 4141"/>
              <a:gd name="T97" fmla="*/ 2147483647 h 3178"/>
              <a:gd name="T98" fmla="*/ 2147483647 w 4141"/>
              <a:gd name="T99" fmla="*/ 2147483647 h 3178"/>
              <a:gd name="T100" fmla="*/ 2147483647 w 4141"/>
              <a:gd name="T101" fmla="*/ 2147483647 h 3178"/>
              <a:gd name="T102" fmla="*/ 2147483647 w 4141"/>
              <a:gd name="T103" fmla="*/ 2147483647 h 3178"/>
              <a:gd name="T104" fmla="*/ 2147483647 w 4141"/>
              <a:gd name="T105" fmla="*/ 2147483647 h 3178"/>
              <a:gd name="T106" fmla="*/ 2147483647 w 4141"/>
              <a:gd name="T107" fmla="*/ 2147483647 h 3178"/>
              <a:gd name="T108" fmla="*/ 2147483647 w 4141"/>
              <a:gd name="T109" fmla="*/ 2147483647 h 3178"/>
              <a:gd name="T110" fmla="*/ 2147483647 w 4141"/>
              <a:gd name="T111" fmla="*/ 2147483647 h 3178"/>
              <a:gd name="T112" fmla="*/ 2147483647 w 4141"/>
              <a:gd name="T113" fmla="*/ 2147483647 h 3178"/>
              <a:gd name="T114" fmla="*/ 2147483647 w 4141"/>
              <a:gd name="T115" fmla="*/ 2147483647 h 317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141"/>
              <a:gd name="T175" fmla="*/ 0 h 3178"/>
              <a:gd name="T176" fmla="*/ 4141 w 4141"/>
              <a:gd name="T177" fmla="*/ 3178 h 317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141" h="3178">
                <a:moveTo>
                  <a:pt x="3285" y="874"/>
                </a:moveTo>
                <a:cubicBezTo>
                  <a:pt x="3248" y="930"/>
                  <a:pt x="3284" y="953"/>
                  <a:pt x="3339" y="964"/>
                </a:cubicBezTo>
                <a:cubicBezTo>
                  <a:pt x="3348" y="970"/>
                  <a:pt x="3356" y="977"/>
                  <a:pt x="3366" y="982"/>
                </a:cubicBezTo>
                <a:cubicBezTo>
                  <a:pt x="3374" y="986"/>
                  <a:pt x="3386" y="984"/>
                  <a:pt x="3393" y="991"/>
                </a:cubicBezTo>
                <a:cubicBezTo>
                  <a:pt x="3422" y="1020"/>
                  <a:pt x="3441" y="1072"/>
                  <a:pt x="3474" y="1099"/>
                </a:cubicBezTo>
                <a:cubicBezTo>
                  <a:pt x="3495" y="1116"/>
                  <a:pt x="3538" y="1116"/>
                  <a:pt x="3564" y="1126"/>
                </a:cubicBezTo>
                <a:cubicBezTo>
                  <a:pt x="3607" y="1142"/>
                  <a:pt x="3649" y="1160"/>
                  <a:pt x="3690" y="1180"/>
                </a:cubicBezTo>
                <a:cubicBezTo>
                  <a:pt x="3700" y="1185"/>
                  <a:pt x="3707" y="1194"/>
                  <a:pt x="3717" y="1198"/>
                </a:cubicBezTo>
                <a:cubicBezTo>
                  <a:pt x="3759" y="1214"/>
                  <a:pt x="3808" y="1221"/>
                  <a:pt x="3852" y="1234"/>
                </a:cubicBezTo>
                <a:cubicBezTo>
                  <a:pt x="3870" y="1239"/>
                  <a:pt x="3906" y="1252"/>
                  <a:pt x="3906" y="1252"/>
                </a:cubicBezTo>
                <a:cubicBezTo>
                  <a:pt x="3918" y="1270"/>
                  <a:pt x="3930" y="1288"/>
                  <a:pt x="3942" y="1306"/>
                </a:cubicBezTo>
                <a:cubicBezTo>
                  <a:pt x="3953" y="1322"/>
                  <a:pt x="4004" y="1320"/>
                  <a:pt x="4023" y="1333"/>
                </a:cubicBezTo>
                <a:cubicBezTo>
                  <a:pt x="4041" y="1345"/>
                  <a:pt x="4077" y="1369"/>
                  <a:pt x="4077" y="1369"/>
                </a:cubicBezTo>
                <a:cubicBezTo>
                  <a:pt x="4090" y="1409"/>
                  <a:pt x="4118" y="1437"/>
                  <a:pt x="4131" y="1477"/>
                </a:cubicBezTo>
                <a:cubicBezTo>
                  <a:pt x="4098" y="1692"/>
                  <a:pt x="4141" y="1519"/>
                  <a:pt x="4077" y="1648"/>
                </a:cubicBezTo>
                <a:cubicBezTo>
                  <a:pt x="4071" y="1660"/>
                  <a:pt x="4070" y="1676"/>
                  <a:pt x="4059" y="1684"/>
                </a:cubicBezTo>
                <a:cubicBezTo>
                  <a:pt x="4047" y="1693"/>
                  <a:pt x="4029" y="1690"/>
                  <a:pt x="4014" y="1693"/>
                </a:cubicBezTo>
                <a:cubicBezTo>
                  <a:pt x="3990" y="1790"/>
                  <a:pt x="3991" y="1834"/>
                  <a:pt x="4077" y="1891"/>
                </a:cubicBezTo>
                <a:cubicBezTo>
                  <a:pt x="4041" y="1945"/>
                  <a:pt x="3975" y="1951"/>
                  <a:pt x="3915" y="1963"/>
                </a:cubicBezTo>
                <a:cubicBezTo>
                  <a:pt x="3883" y="2122"/>
                  <a:pt x="3934" y="2020"/>
                  <a:pt x="3744" y="2062"/>
                </a:cubicBezTo>
                <a:cubicBezTo>
                  <a:pt x="3735" y="2064"/>
                  <a:pt x="3740" y="2081"/>
                  <a:pt x="3735" y="2089"/>
                </a:cubicBezTo>
                <a:cubicBezTo>
                  <a:pt x="3724" y="2108"/>
                  <a:pt x="3699" y="2143"/>
                  <a:pt x="3699" y="2143"/>
                </a:cubicBezTo>
                <a:cubicBezTo>
                  <a:pt x="3673" y="2261"/>
                  <a:pt x="3700" y="2224"/>
                  <a:pt x="3609" y="2188"/>
                </a:cubicBezTo>
                <a:cubicBezTo>
                  <a:pt x="3579" y="2191"/>
                  <a:pt x="3549" y="2191"/>
                  <a:pt x="3519" y="2197"/>
                </a:cubicBezTo>
                <a:cubicBezTo>
                  <a:pt x="3465" y="2207"/>
                  <a:pt x="3417" y="2241"/>
                  <a:pt x="3366" y="2260"/>
                </a:cubicBezTo>
                <a:cubicBezTo>
                  <a:pt x="3299" y="2285"/>
                  <a:pt x="3233" y="2300"/>
                  <a:pt x="3168" y="2332"/>
                </a:cubicBezTo>
                <a:cubicBezTo>
                  <a:pt x="3156" y="2350"/>
                  <a:pt x="3144" y="2368"/>
                  <a:pt x="3132" y="2386"/>
                </a:cubicBezTo>
                <a:cubicBezTo>
                  <a:pt x="3114" y="2412"/>
                  <a:pt x="3163" y="2453"/>
                  <a:pt x="3177" y="2467"/>
                </a:cubicBezTo>
                <a:cubicBezTo>
                  <a:pt x="3149" y="2523"/>
                  <a:pt x="3142" y="2510"/>
                  <a:pt x="3078" y="2521"/>
                </a:cubicBezTo>
                <a:cubicBezTo>
                  <a:pt x="3035" y="2543"/>
                  <a:pt x="2988" y="2573"/>
                  <a:pt x="2943" y="2593"/>
                </a:cubicBezTo>
                <a:cubicBezTo>
                  <a:pt x="2887" y="2618"/>
                  <a:pt x="2830" y="2621"/>
                  <a:pt x="2772" y="2638"/>
                </a:cubicBezTo>
                <a:cubicBezTo>
                  <a:pt x="2715" y="2654"/>
                  <a:pt x="2660" y="2673"/>
                  <a:pt x="2601" y="2683"/>
                </a:cubicBezTo>
                <a:cubicBezTo>
                  <a:pt x="2570" y="2706"/>
                  <a:pt x="2542" y="2716"/>
                  <a:pt x="2511" y="2737"/>
                </a:cubicBezTo>
                <a:cubicBezTo>
                  <a:pt x="2487" y="2773"/>
                  <a:pt x="2465" y="2772"/>
                  <a:pt x="2430" y="2791"/>
                </a:cubicBezTo>
                <a:cubicBezTo>
                  <a:pt x="2323" y="2850"/>
                  <a:pt x="2434" y="2823"/>
                  <a:pt x="2259" y="2836"/>
                </a:cubicBezTo>
                <a:cubicBezTo>
                  <a:pt x="2193" y="2858"/>
                  <a:pt x="2223" y="2849"/>
                  <a:pt x="2169" y="2863"/>
                </a:cubicBezTo>
                <a:cubicBezTo>
                  <a:pt x="2131" y="2888"/>
                  <a:pt x="2089" y="2901"/>
                  <a:pt x="2052" y="2926"/>
                </a:cubicBezTo>
                <a:cubicBezTo>
                  <a:pt x="2037" y="2971"/>
                  <a:pt x="2021" y="2957"/>
                  <a:pt x="1980" y="2971"/>
                </a:cubicBezTo>
                <a:cubicBezTo>
                  <a:pt x="1818" y="2935"/>
                  <a:pt x="1927" y="2932"/>
                  <a:pt x="1701" y="2944"/>
                </a:cubicBezTo>
                <a:cubicBezTo>
                  <a:pt x="1696" y="2945"/>
                  <a:pt x="1628" y="2958"/>
                  <a:pt x="1620" y="2962"/>
                </a:cubicBezTo>
                <a:cubicBezTo>
                  <a:pt x="1572" y="2986"/>
                  <a:pt x="1568" y="3041"/>
                  <a:pt x="1530" y="3070"/>
                </a:cubicBezTo>
                <a:cubicBezTo>
                  <a:pt x="1454" y="3127"/>
                  <a:pt x="1430" y="3154"/>
                  <a:pt x="1341" y="3169"/>
                </a:cubicBezTo>
                <a:cubicBezTo>
                  <a:pt x="1294" y="3146"/>
                  <a:pt x="1311" y="3145"/>
                  <a:pt x="1251" y="3160"/>
                </a:cubicBezTo>
                <a:cubicBezTo>
                  <a:pt x="1233" y="3165"/>
                  <a:pt x="1197" y="3178"/>
                  <a:pt x="1197" y="3178"/>
                </a:cubicBezTo>
                <a:cubicBezTo>
                  <a:pt x="1127" y="3165"/>
                  <a:pt x="1096" y="3153"/>
                  <a:pt x="1035" y="3133"/>
                </a:cubicBezTo>
                <a:cubicBezTo>
                  <a:pt x="1004" y="3071"/>
                  <a:pt x="973" y="3051"/>
                  <a:pt x="1035" y="2989"/>
                </a:cubicBezTo>
                <a:cubicBezTo>
                  <a:pt x="1004" y="2849"/>
                  <a:pt x="1037" y="2950"/>
                  <a:pt x="999" y="2881"/>
                </a:cubicBezTo>
                <a:cubicBezTo>
                  <a:pt x="986" y="2857"/>
                  <a:pt x="963" y="2809"/>
                  <a:pt x="963" y="2809"/>
                </a:cubicBezTo>
                <a:cubicBezTo>
                  <a:pt x="939" y="2542"/>
                  <a:pt x="918" y="2618"/>
                  <a:pt x="936" y="2314"/>
                </a:cubicBezTo>
                <a:cubicBezTo>
                  <a:pt x="938" y="2284"/>
                  <a:pt x="962" y="2253"/>
                  <a:pt x="972" y="2224"/>
                </a:cubicBezTo>
                <a:cubicBezTo>
                  <a:pt x="953" y="2158"/>
                  <a:pt x="939" y="2127"/>
                  <a:pt x="882" y="2089"/>
                </a:cubicBezTo>
                <a:cubicBezTo>
                  <a:pt x="870" y="2071"/>
                  <a:pt x="854" y="2055"/>
                  <a:pt x="846" y="2035"/>
                </a:cubicBezTo>
                <a:cubicBezTo>
                  <a:pt x="840" y="2020"/>
                  <a:pt x="837" y="2003"/>
                  <a:pt x="828" y="1990"/>
                </a:cubicBezTo>
                <a:cubicBezTo>
                  <a:pt x="822" y="1981"/>
                  <a:pt x="810" y="1978"/>
                  <a:pt x="801" y="1972"/>
                </a:cubicBezTo>
                <a:cubicBezTo>
                  <a:pt x="780" y="1909"/>
                  <a:pt x="812" y="1983"/>
                  <a:pt x="756" y="1927"/>
                </a:cubicBezTo>
                <a:cubicBezTo>
                  <a:pt x="747" y="1918"/>
                  <a:pt x="745" y="1903"/>
                  <a:pt x="738" y="1891"/>
                </a:cubicBezTo>
                <a:cubicBezTo>
                  <a:pt x="727" y="1872"/>
                  <a:pt x="702" y="1837"/>
                  <a:pt x="702" y="1837"/>
                </a:cubicBezTo>
                <a:cubicBezTo>
                  <a:pt x="696" y="1777"/>
                  <a:pt x="698" y="1716"/>
                  <a:pt x="684" y="1657"/>
                </a:cubicBezTo>
                <a:cubicBezTo>
                  <a:pt x="679" y="1636"/>
                  <a:pt x="669" y="1610"/>
                  <a:pt x="648" y="1603"/>
                </a:cubicBezTo>
                <a:cubicBezTo>
                  <a:pt x="611" y="1591"/>
                  <a:pt x="629" y="1599"/>
                  <a:pt x="594" y="1576"/>
                </a:cubicBezTo>
                <a:cubicBezTo>
                  <a:pt x="568" y="1524"/>
                  <a:pt x="543" y="1500"/>
                  <a:pt x="495" y="1468"/>
                </a:cubicBezTo>
                <a:cubicBezTo>
                  <a:pt x="481" y="1425"/>
                  <a:pt x="463" y="1427"/>
                  <a:pt x="423" y="1414"/>
                </a:cubicBezTo>
                <a:cubicBezTo>
                  <a:pt x="405" y="1387"/>
                  <a:pt x="387" y="1360"/>
                  <a:pt x="369" y="1333"/>
                </a:cubicBezTo>
                <a:cubicBezTo>
                  <a:pt x="363" y="1324"/>
                  <a:pt x="351" y="1306"/>
                  <a:pt x="351" y="1306"/>
                </a:cubicBezTo>
                <a:cubicBezTo>
                  <a:pt x="360" y="1218"/>
                  <a:pt x="364" y="1222"/>
                  <a:pt x="387" y="1153"/>
                </a:cubicBezTo>
                <a:cubicBezTo>
                  <a:pt x="378" y="1097"/>
                  <a:pt x="374" y="989"/>
                  <a:pt x="306" y="955"/>
                </a:cubicBezTo>
                <a:cubicBezTo>
                  <a:pt x="281" y="942"/>
                  <a:pt x="252" y="937"/>
                  <a:pt x="225" y="928"/>
                </a:cubicBezTo>
                <a:cubicBezTo>
                  <a:pt x="204" y="921"/>
                  <a:pt x="171" y="892"/>
                  <a:pt x="171" y="892"/>
                </a:cubicBezTo>
                <a:cubicBezTo>
                  <a:pt x="148" y="670"/>
                  <a:pt x="176" y="768"/>
                  <a:pt x="90" y="640"/>
                </a:cubicBezTo>
                <a:cubicBezTo>
                  <a:pt x="78" y="622"/>
                  <a:pt x="69" y="601"/>
                  <a:pt x="54" y="586"/>
                </a:cubicBezTo>
                <a:cubicBezTo>
                  <a:pt x="36" y="568"/>
                  <a:pt x="0" y="532"/>
                  <a:pt x="0" y="532"/>
                </a:cubicBezTo>
                <a:cubicBezTo>
                  <a:pt x="3" y="520"/>
                  <a:pt x="1" y="506"/>
                  <a:pt x="9" y="496"/>
                </a:cubicBezTo>
                <a:cubicBezTo>
                  <a:pt x="18" y="486"/>
                  <a:pt x="33" y="485"/>
                  <a:pt x="45" y="478"/>
                </a:cubicBezTo>
                <a:cubicBezTo>
                  <a:pt x="76" y="460"/>
                  <a:pt x="91" y="436"/>
                  <a:pt x="126" y="424"/>
                </a:cubicBezTo>
                <a:cubicBezTo>
                  <a:pt x="129" y="412"/>
                  <a:pt x="127" y="397"/>
                  <a:pt x="135" y="388"/>
                </a:cubicBezTo>
                <a:cubicBezTo>
                  <a:pt x="149" y="372"/>
                  <a:pt x="189" y="352"/>
                  <a:pt x="189" y="352"/>
                </a:cubicBezTo>
                <a:cubicBezTo>
                  <a:pt x="213" y="303"/>
                  <a:pt x="207" y="274"/>
                  <a:pt x="252" y="244"/>
                </a:cubicBezTo>
                <a:cubicBezTo>
                  <a:pt x="258" y="232"/>
                  <a:pt x="261" y="217"/>
                  <a:pt x="270" y="208"/>
                </a:cubicBezTo>
                <a:cubicBezTo>
                  <a:pt x="277" y="201"/>
                  <a:pt x="289" y="203"/>
                  <a:pt x="297" y="199"/>
                </a:cubicBezTo>
                <a:cubicBezTo>
                  <a:pt x="324" y="185"/>
                  <a:pt x="365" y="167"/>
                  <a:pt x="387" y="145"/>
                </a:cubicBezTo>
                <a:cubicBezTo>
                  <a:pt x="398" y="134"/>
                  <a:pt x="403" y="119"/>
                  <a:pt x="414" y="109"/>
                </a:cubicBezTo>
                <a:cubicBezTo>
                  <a:pt x="430" y="95"/>
                  <a:pt x="468" y="73"/>
                  <a:pt x="468" y="73"/>
                </a:cubicBezTo>
                <a:cubicBezTo>
                  <a:pt x="474" y="61"/>
                  <a:pt x="475" y="44"/>
                  <a:pt x="486" y="37"/>
                </a:cubicBezTo>
                <a:cubicBezTo>
                  <a:pt x="513" y="19"/>
                  <a:pt x="549" y="19"/>
                  <a:pt x="576" y="1"/>
                </a:cubicBezTo>
                <a:cubicBezTo>
                  <a:pt x="618" y="4"/>
                  <a:pt x="661" y="0"/>
                  <a:pt x="702" y="10"/>
                </a:cubicBezTo>
                <a:cubicBezTo>
                  <a:pt x="734" y="18"/>
                  <a:pt x="775" y="68"/>
                  <a:pt x="810" y="73"/>
                </a:cubicBezTo>
                <a:cubicBezTo>
                  <a:pt x="864" y="81"/>
                  <a:pt x="918" y="79"/>
                  <a:pt x="972" y="82"/>
                </a:cubicBezTo>
                <a:cubicBezTo>
                  <a:pt x="1121" y="119"/>
                  <a:pt x="927" y="104"/>
                  <a:pt x="1242" y="118"/>
                </a:cubicBezTo>
                <a:cubicBezTo>
                  <a:pt x="1295" y="136"/>
                  <a:pt x="1270" y="149"/>
                  <a:pt x="1296" y="181"/>
                </a:cubicBezTo>
                <a:cubicBezTo>
                  <a:pt x="1325" y="218"/>
                  <a:pt x="1417" y="214"/>
                  <a:pt x="1449" y="217"/>
                </a:cubicBezTo>
                <a:cubicBezTo>
                  <a:pt x="1461" y="235"/>
                  <a:pt x="1464" y="264"/>
                  <a:pt x="1485" y="271"/>
                </a:cubicBezTo>
                <a:cubicBezTo>
                  <a:pt x="1639" y="322"/>
                  <a:pt x="1633" y="317"/>
                  <a:pt x="1836" y="325"/>
                </a:cubicBezTo>
                <a:cubicBezTo>
                  <a:pt x="1877" y="352"/>
                  <a:pt x="1910" y="372"/>
                  <a:pt x="1944" y="406"/>
                </a:cubicBezTo>
                <a:cubicBezTo>
                  <a:pt x="1950" y="457"/>
                  <a:pt x="1946" y="500"/>
                  <a:pt x="1998" y="523"/>
                </a:cubicBezTo>
                <a:cubicBezTo>
                  <a:pt x="2015" y="531"/>
                  <a:pt x="2034" y="535"/>
                  <a:pt x="2052" y="541"/>
                </a:cubicBezTo>
                <a:cubicBezTo>
                  <a:pt x="2061" y="544"/>
                  <a:pt x="2079" y="550"/>
                  <a:pt x="2079" y="550"/>
                </a:cubicBezTo>
                <a:cubicBezTo>
                  <a:pt x="2118" y="589"/>
                  <a:pt x="2090" y="570"/>
                  <a:pt x="2142" y="586"/>
                </a:cubicBezTo>
                <a:cubicBezTo>
                  <a:pt x="2160" y="591"/>
                  <a:pt x="2196" y="604"/>
                  <a:pt x="2196" y="604"/>
                </a:cubicBezTo>
                <a:cubicBezTo>
                  <a:pt x="2213" y="621"/>
                  <a:pt x="2233" y="632"/>
                  <a:pt x="2250" y="649"/>
                </a:cubicBezTo>
                <a:cubicBezTo>
                  <a:pt x="2280" y="679"/>
                  <a:pt x="2253" y="676"/>
                  <a:pt x="2295" y="694"/>
                </a:cubicBezTo>
                <a:cubicBezTo>
                  <a:pt x="2315" y="703"/>
                  <a:pt x="2337" y="705"/>
                  <a:pt x="2358" y="712"/>
                </a:cubicBezTo>
                <a:cubicBezTo>
                  <a:pt x="2359" y="718"/>
                  <a:pt x="2352" y="817"/>
                  <a:pt x="2385" y="838"/>
                </a:cubicBezTo>
                <a:cubicBezTo>
                  <a:pt x="2401" y="848"/>
                  <a:pt x="2423" y="845"/>
                  <a:pt x="2439" y="856"/>
                </a:cubicBezTo>
                <a:cubicBezTo>
                  <a:pt x="2457" y="868"/>
                  <a:pt x="2493" y="892"/>
                  <a:pt x="2493" y="892"/>
                </a:cubicBezTo>
                <a:cubicBezTo>
                  <a:pt x="2487" y="877"/>
                  <a:pt x="2482" y="862"/>
                  <a:pt x="2475" y="847"/>
                </a:cubicBezTo>
                <a:cubicBezTo>
                  <a:pt x="2470" y="835"/>
                  <a:pt x="2451" y="823"/>
                  <a:pt x="2457" y="811"/>
                </a:cubicBezTo>
                <a:cubicBezTo>
                  <a:pt x="2467" y="792"/>
                  <a:pt x="2493" y="787"/>
                  <a:pt x="2511" y="775"/>
                </a:cubicBezTo>
                <a:cubicBezTo>
                  <a:pt x="2520" y="769"/>
                  <a:pt x="2538" y="757"/>
                  <a:pt x="2538" y="757"/>
                </a:cubicBezTo>
                <a:cubicBezTo>
                  <a:pt x="2650" y="794"/>
                  <a:pt x="2552" y="811"/>
                  <a:pt x="2601" y="964"/>
                </a:cubicBezTo>
                <a:cubicBezTo>
                  <a:pt x="2605" y="975"/>
                  <a:pt x="2667" y="981"/>
                  <a:pt x="2682" y="991"/>
                </a:cubicBezTo>
                <a:cubicBezTo>
                  <a:pt x="2770" y="1049"/>
                  <a:pt x="2743" y="1033"/>
                  <a:pt x="2889" y="1045"/>
                </a:cubicBezTo>
                <a:cubicBezTo>
                  <a:pt x="2913" y="1047"/>
                  <a:pt x="2937" y="1051"/>
                  <a:pt x="2961" y="1054"/>
                </a:cubicBezTo>
                <a:cubicBezTo>
                  <a:pt x="3000" y="1048"/>
                  <a:pt x="3043" y="1055"/>
                  <a:pt x="3078" y="1036"/>
                </a:cubicBezTo>
                <a:cubicBezTo>
                  <a:pt x="3095" y="1027"/>
                  <a:pt x="3078" y="988"/>
                  <a:pt x="3096" y="982"/>
                </a:cubicBezTo>
                <a:cubicBezTo>
                  <a:pt x="3114" y="976"/>
                  <a:pt x="3132" y="970"/>
                  <a:pt x="3150" y="964"/>
                </a:cubicBezTo>
                <a:cubicBezTo>
                  <a:pt x="3212" y="871"/>
                  <a:pt x="3119" y="915"/>
                  <a:pt x="3285" y="874"/>
                </a:cubicBezTo>
                <a:close/>
              </a:path>
            </a:pathLst>
          </a:custGeom>
          <a:solidFill>
            <a:srgbClr val="006600">
              <a:alpha val="27843"/>
            </a:srgbClr>
          </a:solidFill>
          <a:ln w="28575">
            <a:solidFill>
              <a:srgbClr val="15FF15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6" descr="Арабы с вер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33F27"/>
              </a:clrFrom>
              <a:clrTo>
                <a:srgbClr val="533F27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>
          <a:xfrm>
            <a:off x="8184232" y="3501008"/>
            <a:ext cx="2022475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993300"/>
                </a:solidFill>
                <a:latin typeface="Arial" charset="0"/>
              </a:rPr>
              <a:t>Почему их называли кочевники?</a:t>
            </a:r>
          </a:p>
        </p:txBody>
      </p:sp>
      <p:sp>
        <p:nvSpPr>
          <p:cNvPr id="54279" name="Rectangle 7"/>
          <p:cNvSpPr>
            <a:spLocks noGrp="1"/>
          </p:cNvSpPr>
          <p:nvPr>
            <p:ph type="body" idx="1"/>
          </p:nvPr>
        </p:nvSpPr>
        <p:spPr>
          <a:xfrm>
            <a:off x="1102784" y="1600206"/>
            <a:ext cx="10479616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Арабы занимались скотоводством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Центральные районы Аравии 3-4 месяца покрывались сочными травами, поэтому людям надо было успеть </a:t>
            </a:r>
            <a:r>
              <a:rPr lang="ru-RU" b="1" i="1" u="sng" dirty="0" smtClean="0">
                <a:solidFill>
                  <a:srgbClr val="002060"/>
                </a:solidFill>
                <a:latin typeface="Arial" charset="0"/>
              </a:rPr>
              <a:t>перегнать скот</a:t>
            </a:r>
            <a:r>
              <a:rPr lang="ru-RU" b="1" i="1" dirty="0" smtClean="0">
                <a:solidFill>
                  <a:srgbClr val="002060"/>
                </a:solidFill>
                <a:latin typeface="Arial" charset="0"/>
              </a:rPr>
              <a:t> туда, где солнце еще не выжгло пастбища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pic>
        <p:nvPicPr>
          <p:cNvPr id="54276" name="Picture 4" descr="191881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62" y="4365668"/>
            <a:ext cx="3839633" cy="2232025"/>
          </a:xfrm>
          <a:prstGeom prst="rect">
            <a:avLst/>
          </a:prstGeom>
          <a:noFill/>
        </p:spPr>
      </p:pic>
      <p:pic>
        <p:nvPicPr>
          <p:cNvPr id="54277" name="Picture 5" descr="article1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185" y="4365668"/>
            <a:ext cx="4224867" cy="2232025"/>
          </a:xfrm>
          <a:prstGeom prst="rect">
            <a:avLst/>
          </a:prstGeom>
          <a:noFill/>
        </p:spPr>
      </p:pic>
      <p:pic>
        <p:nvPicPr>
          <p:cNvPr id="54278" name="Picture 6" descr="55_foto_verblyudov_v_om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317" y="4365668"/>
            <a:ext cx="3985683" cy="2232025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911424" y="908720"/>
            <a:ext cx="102870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3300"/>
                </a:solidFill>
                <a:latin typeface="Arial" charset="0"/>
              </a:rPr>
              <a:t>Кого из животных арабы прозвали «корабль пустыни»?</a:t>
            </a:r>
          </a:p>
        </p:txBody>
      </p:sp>
      <p:pic>
        <p:nvPicPr>
          <p:cNvPr id="55300" name="Picture 4" descr="10_reasons_to_visit_oman_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2492896"/>
            <a:ext cx="6350496" cy="3672408"/>
          </a:xfrm>
          <a:prstGeom prst="rect">
            <a:avLst/>
          </a:prstGeom>
          <a:noFill/>
        </p:spPr>
      </p:pic>
      <p:pic>
        <p:nvPicPr>
          <p:cNvPr id="4" name="Picture 2" descr="http://img1.liveinternet.ru/images/foto/b/3/103/1614103/f_16911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2924944"/>
            <a:ext cx="4476781" cy="3357586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99457" y="188659"/>
            <a:ext cx="9889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charset="0"/>
              </a:rPr>
              <a:t>Почему арабы считали верблюда верным другом?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/>
          </p:cNvSpPr>
          <p:nvPr>
            <p:ph type="body" sz="half" idx="1"/>
          </p:nvPr>
        </p:nvSpPr>
        <p:spPr>
          <a:xfrm>
            <a:off x="479379" y="980728"/>
            <a:ext cx="11425436" cy="144045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i="1" dirty="0" smtClean="0">
                <a:latin typeface="Arial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На юге полуострова вдоль морского побережья узкой полосой протянулись плодородные земли.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  Какие культуры выращивали арабы?</a:t>
            </a:r>
          </a:p>
        </p:txBody>
      </p:sp>
      <p:pic>
        <p:nvPicPr>
          <p:cNvPr id="67590" name="Picture 6" descr="field-photo-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375" y="2708927"/>
            <a:ext cx="3168649" cy="2303463"/>
          </a:xfrm>
        </p:spPr>
      </p:pic>
      <p:pic>
        <p:nvPicPr>
          <p:cNvPr id="67591" name="Picture 7" descr="D957-008&amp;91;1&amp;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86" y="2708920"/>
            <a:ext cx="3551767" cy="2305050"/>
          </a:xfrm>
          <a:prstGeom prst="rect">
            <a:avLst/>
          </a:prstGeom>
          <a:noFill/>
        </p:spPr>
      </p:pic>
      <p:pic>
        <p:nvPicPr>
          <p:cNvPr id="67592" name="Picture 8" descr="fini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34" y="2708920"/>
            <a:ext cx="3704167" cy="230505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63352" y="5085184"/>
            <a:ext cx="1134153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плодородных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землях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урожай снимался 2-3 раза в год.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Выращивали пшеницу,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ячмень,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хлопок, арбузы, дыни, виноград.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102870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Каково устройство жизни арабов?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670720" y="1412812"/>
            <a:ext cx="11521280" cy="3672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Arial" charset="0"/>
              </a:rPr>
              <a:t>    </a:t>
            </a:r>
            <a:r>
              <a:rPr lang="ru-RU" b="1" dirty="0" smtClean="0">
                <a:latin typeface="Arial" charset="0"/>
              </a:rPr>
              <a:t>Арабы-кочевники жили 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родами </a:t>
            </a:r>
            <a:r>
              <a:rPr lang="ru-RU" b="1" dirty="0" smtClean="0">
                <a:latin typeface="Arial" charset="0"/>
              </a:rPr>
              <a:t>и 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племенами</a:t>
            </a:r>
            <a:r>
              <a:rPr lang="ru-RU" b="1" dirty="0" smtClean="0">
                <a:latin typeface="Arial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Arial" charset="0"/>
              </a:rPr>
              <a:t>    На торговых путях, пролегавших через пустыни и степи, возле источников воды возникали 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города.</a:t>
            </a:r>
          </a:p>
          <a:p>
            <a:pPr>
              <a:buNone/>
            </a:pPr>
            <a:r>
              <a:rPr lang="ru-RU" b="1" dirty="0" smtClean="0">
                <a:latin typeface="Arial" charset="0"/>
              </a:rPr>
              <a:t>   Самыми крупными из аравийских городов были </a:t>
            </a:r>
            <a:r>
              <a:rPr lang="ru-RU" b="1" dirty="0" smtClean="0">
                <a:solidFill>
                  <a:srgbClr val="CC0000"/>
                </a:solidFill>
                <a:latin typeface="Arial" charset="0"/>
              </a:rPr>
              <a:t>Мекка</a:t>
            </a:r>
            <a:r>
              <a:rPr lang="ru-RU" b="1" dirty="0" smtClean="0">
                <a:latin typeface="Arial" charset="0"/>
              </a:rPr>
              <a:t> и </a:t>
            </a:r>
            <a:r>
              <a:rPr lang="ru-RU" b="1" dirty="0" err="1" smtClean="0">
                <a:solidFill>
                  <a:srgbClr val="CC0000"/>
                </a:solidFill>
                <a:latin typeface="Arial" charset="0"/>
              </a:rPr>
              <a:t>Ясриб</a:t>
            </a:r>
            <a:endParaRPr lang="ru-RU" b="1" dirty="0" smtClean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4" name="Рисунок 3" descr="ÐÐ°Ð¼Ð°ÑÐº â ÑÑÐ¾Ð»Ð¸ÑÐ° ÐÑÐ°Ð±ÑÐºÐ¾Ð³Ð¾ ÑÐ°Ð»Ð¸ÑÐ°ÑÐ°"/>
          <p:cNvPicPr/>
          <p:nvPr/>
        </p:nvPicPr>
        <p:blipFill>
          <a:blip r:embed="rId2" cstate="print"/>
          <a:srcRect l="9199" t="42298" r="15690"/>
          <a:stretch>
            <a:fillRect/>
          </a:stretch>
        </p:blipFill>
        <p:spPr bwMode="auto">
          <a:xfrm>
            <a:off x="623417" y="4437113"/>
            <a:ext cx="5958113" cy="228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¥ÑÐ°Ð¼ ÐÐ°Ð°Ð±Ð° (ÐºÑÐ±) â ÑÐ²ÑÑÐ¾Ðµ Ð¼ÐµÑÑÐ¾ Ð´Ð»Ñ Ð²ÑÐµÑ Ð°ÑÐ°Ð±Ð¾Ð². "/>
          <p:cNvPicPr/>
          <p:nvPr/>
        </p:nvPicPr>
        <p:blipFill>
          <a:blip r:embed="rId3" cstate="print"/>
          <a:srcRect l="60313" t="2750" r="3591" b="33250"/>
          <a:stretch>
            <a:fillRect/>
          </a:stretch>
        </p:blipFill>
        <p:spPr bwMode="auto">
          <a:xfrm>
            <a:off x="9768409" y="4509120"/>
            <a:ext cx="178705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ÐµÐºÐºÐ° - Ð³Ð¾ÑÐ¾Ð´, Ð³Ð´Ðµ ÐºÐ°Ð¶Ð´ÑÑ Ð²ÐµÑÐ½Ñ Ð² ÑÐµÑÐµÐ½Ð¸Ðµ 4 Ð¼ÐµÑÑÑÐµÐ² Ð¿ÑÐ¾ÑÐ¾Ð´Ð¸Ð»Ð¸ ÑÑÐ¼Ð°ÑÐºÐ¸ (ÑÐºÐ¾Ñ Ð¼ÐµÐ½ÑÐ»Ð¸ Ð½Ð° ÑÐ»ÐµÐ±, ÑÐºÐ°Ð½Ð¸, Ð¾ÑÑÐ¶Ð¸Ðµ, Ð¿Ð¾ÑÑÐ´Ñ). "/>
          <p:cNvPicPr/>
          <p:nvPr/>
        </p:nvPicPr>
        <p:blipFill>
          <a:blip r:embed="rId4" cstate="print"/>
          <a:srcRect l="61589" t="3912" r="3194" b="33380"/>
          <a:stretch>
            <a:fillRect/>
          </a:stretch>
        </p:blipFill>
        <p:spPr bwMode="auto">
          <a:xfrm>
            <a:off x="7176120" y="4509120"/>
            <a:ext cx="2066904" cy="21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3" y="3573050"/>
            <a:ext cx="11401267" cy="30572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 развитыми в Аравии были две области: Йемен 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Хиджаз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Земли Йемена отличались плодородием,  там было достаточно воды,  много  плодовитых деревьев, особенно фиников. Йемен           по -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арабски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означает «правый», «счастливый». Римляне, также  называли Йемен «Счастливой Аравией».</a:t>
            </a:r>
          </a:p>
          <a:p>
            <a:endParaRPr lang="ru-RU" dirty="0"/>
          </a:p>
        </p:txBody>
      </p:sp>
      <p:pic>
        <p:nvPicPr>
          <p:cNvPr id="4" name="Picture 2" descr="http://www.syrianperspective.com/wp-content/uploads/2014/10/wadi-bani-khalid_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58" y="1052736"/>
            <a:ext cx="4166863" cy="2232248"/>
          </a:xfrm>
          <a:prstGeom prst="rect">
            <a:avLst/>
          </a:prstGeom>
          <a:noFill/>
        </p:spPr>
      </p:pic>
      <p:pic>
        <p:nvPicPr>
          <p:cNvPr id="5" name="Picture 4" descr="http://rusmediabank.ru/uploads/item/preview/preview/rusmediabank_ib117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8" y="1340768"/>
            <a:ext cx="2736304" cy="1484784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1124744"/>
            <a:ext cx="4224469" cy="24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908752"/>
            <a:ext cx="10972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Торговый путь- вдоль Красного моря из Византии в Африку и Индию.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Караван - сарай - постоялый двор.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Скот обменивали на хлеб и другие товары.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 время запрещались все войны.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7170" name="Picture 2" descr="http://artnow.ru/img/134000/13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91" y="3861080"/>
            <a:ext cx="4584684" cy="2714617"/>
          </a:xfrm>
          <a:prstGeom prst="foldedCorner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077104"/>
            <a:ext cx="4435517" cy="24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10251" y="857250"/>
            <a:ext cx="5905500" cy="55240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Самым крупным торговым городом был город Мекка.  Там было расположено древнее святилище – храм Кааба(куб), служивший святым местом для всех арабов. Знать Мекки руководила всеми обрядами, снабжением прибывших паломников пищей и одеждой.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Содержимое 4" descr="22-1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376" y="980728"/>
            <a:ext cx="5112568" cy="516175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764732"/>
            <a:ext cx="111030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Бедуины делились на множество племён и родов.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Часто воевали между собой.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Существовала кровная месть.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0_2c274_8833aad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48" y="3429000"/>
            <a:ext cx="4651816" cy="2952626"/>
          </a:xfrm>
          <a:prstGeom prst="rect">
            <a:avLst/>
          </a:prstGeom>
          <a:noFill/>
        </p:spPr>
      </p:pic>
      <p:pic>
        <p:nvPicPr>
          <p:cNvPr id="7" name="Picture 5" descr="Untitled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0282" y="3356992"/>
            <a:ext cx="4729561" cy="2924944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764704"/>
            <a:ext cx="5904656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Племена бедуинов.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5257552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главе племён стояли вожди.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конце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века южную часть Аравии захватил Иран, а север позднее захватила Византия. Это заставило объединиться племена бедуинов.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3" descr="C:\Documents and Settings\Саша\Рабочий стол\К презентации арабы\bbc86ccc14d91c9e83a0b312089897e0_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51987" y="2276898"/>
            <a:ext cx="6019428" cy="4070797"/>
          </a:xfr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34076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32" y="2420888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ВЕРОВАНИЯ АРАБОВ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95400" y="3573045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ИСЛАМ И ОБЪЕДИНЕНИЕ АРАБОВ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494116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КОРАН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2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Возникновение  ислама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406415" y="1600200"/>
            <a:ext cx="6356351" cy="4724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Объединению арабских племён способствовала новая религия – ислам. Её основатель – житель Мекки –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(род. в   571). </a:t>
            </a:r>
          </a:p>
          <a:p>
            <a:endParaRPr lang="ru-RU" dirty="0" smtClean="0"/>
          </a:p>
        </p:txBody>
      </p:sp>
      <p:pic>
        <p:nvPicPr>
          <p:cNvPr id="21508" name="Содержимое 5" descr="cruzadas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60097" y="1340769"/>
            <a:ext cx="4374656" cy="4517108"/>
          </a:xfr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NewlybornMoham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764704"/>
            <a:ext cx="5328592" cy="4248472"/>
          </a:xfrm>
          <a:prstGeom prst="rect">
            <a:avLst/>
          </a:prstGeom>
          <a:noFill/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807968" y="1052736"/>
            <a:ext cx="57606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родился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571 году в г.Мекке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      (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некоторым версиям - 20 или 22 апреля )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Ему выпала горькая участь сироты.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переводе с арабского «похвальный».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стал посланником Бога и пророком и прожил 63 года.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7112014" y="20574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209565" y="5300664"/>
            <a:ext cx="601556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Times New Roman" pitchFamily="18" charset="0"/>
              </a:rPr>
              <a:t>(Книжная Миниатюра из турецкого манускрипта</a:t>
            </a:r>
            <a:r>
              <a:rPr lang="en-US" sz="1600" i="1">
                <a:latin typeface="Times New Roman" pitchFamily="18" charset="0"/>
              </a:rPr>
              <a:t> </a:t>
            </a:r>
            <a:r>
              <a:rPr lang="ru-RU" sz="1600" i="1">
                <a:latin typeface="Times New Roman" pitchFamily="18" charset="0"/>
              </a:rPr>
              <a:t>Х</a:t>
            </a:r>
            <a:r>
              <a:rPr lang="en-US" sz="1600" i="1">
                <a:latin typeface="Times New Roman" pitchFamily="18" charset="0"/>
              </a:rPr>
              <a:t>IV</a:t>
            </a:r>
            <a:r>
              <a:rPr lang="ru-RU" sz="1600" i="1">
                <a:latin typeface="Times New Roman" pitchFamily="18" charset="0"/>
              </a:rPr>
              <a:t>век)</a:t>
            </a:r>
            <a:r>
              <a:rPr lang="en-US" sz="1600" i="1">
                <a:latin typeface="Times New Roman" pitchFamily="18" charset="0"/>
              </a:rPr>
              <a:t> </a:t>
            </a:r>
            <a:endParaRPr lang="ru-RU" sz="1600" i="1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Новорожденный Мухаммед</a:t>
            </a:r>
          </a:p>
          <a:p>
            <a:r>
              <a:rPr lang="ru-RU" b="1" i="1">
                <a:latin typeface="Times New Roman" pitchFamily="18" charset="0"/>
              </a:rPr>
              <a:t>на руках своей матери перед жителями Мекки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2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340786"/>
            <a:ext cx="4876800" cy="2798763"/>
          </a:xfrm>
          <a:prstGeom prst="rect">
            <a:avLst/>
          </a:prstGeom>
          <a:noFill/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692696"/>
            <a:ext cx="5472608" cy="5089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Детство и юность Мухаммеда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0016" y="836712"/>
            <a:ext cx="5040560" cy="2448272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 отличался в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детстве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честностью,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справедливостью,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порядочностью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11200" y="4556127"/>
            <a:ext cx="3152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i="1" dirty="0"/>
              <a:t>Средневековый </a:t>
            </a:r>
            <a:r>
              <a:rPr lang="ru-RU" i="1" dirty="0" smtClean="0"/>
              <a:t>рисунок</a:t>
            </a:r>
          </a:p>
          <a:p>
            <a:r>
              <a:rPr lang="ru-RU" i="1" dirty="0" smtClean="0"/>
              <a:t> </a:t>
            </a:r>
            <a:r>
              <a:rPr lang="ru-RU" i="1" dirty="0"/>
              <a:t>с Пророком Мухаммедом</a:t>
            </a:r>
          </a:p>
          <a:p>
            <a:r>
              <a:rPr lang="ru-RU" i="1" dirty="0"/>
              <a:t>(Автор неизвестен)</a:t>
            </a: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511824" y="4437121"/>
            <a:ext cx="71297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не боялся никакой работы: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погонщиком верблюдов, торговцем.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прозвали его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Верный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263355" y="1052736"/>
            <a:ext cx="5313164" cy="4724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стали посещать видения – он говорил, что слышит голос Бога.</a:t>
            </a:r>
          </a:p>
        </p:txBody>
      </p:sp>
      <p:pic>
        <p:nvPicPr>
          <p:cNvPr id="22532" name="Содержимое 4" descr="Jami_al-Tawarikh_Gabri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3963" y="1196752"/>
            <a:ext cx="5899415" cy="4013190"/>
          </a:xfrm>
        </p:spPr>
      </p:pic>
      <p:pic>
        <p:nvPicPr>
          <p:cNvPr id="5" name="Picture 4" descr="prophet-of-isl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4365104"/>
            <a:ext cx="4752528" cy="20074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00056" y="5445224"/>
            <a:ext cx="484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Bookman Old Style" pitchFamily="18" charset="0"/>
              </a:rPr>
              <a:t>Божественное откровение архангела Джебраила Мухаммеду</a:t>
            </a:r>
            <a:endParaRPr lang="ru-RU" sz="1400" dirty="0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08720"/>
            <a:ext cx="5588000" cy="54292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610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выступил с проповедью новой религии. Он утверждал, что нет других богов, кроме Аллаха, а себя называл пророком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(посланником Бога). 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Те, кто принял новую религию, называли себя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мусульманами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покорными Богу.</a:t>
            </a:r>
          </a:p>
        </p:txBody>
      </p:sp>
      <p:pic>
        <p:nvPicPr>
          <p:cNvPr id="23556" name="Содержимое 4" descr="m13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10" y="836713"/>
            <a:ext cx="5619751" cy="5521227"/>
          </a:xfrm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Возникновение ислама.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9" y="1268760"/>
            <a:ext cx="4832351" cy="4724400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Знать отнеслась враждебно к проповедям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опасаясь за свою жизнь он в 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622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году бежал в Медину (город пророка).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Этот год (хиджра) – начало мусульманского летоисчисления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80" name="Содержимое 4" descr="091450849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07969" y="1357319"/>
            <a:ext cx="6098283" cy="4429125"/>
          </a:xfr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1127457" y="548684"/>
            <a:ext cx="10094383" cy="92233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Аравии возникло единое исламское государство во главе с </a:t>
            </a:r>
            <a:r>
              <a:rPr lang="ru-RU" sz="2800" b="1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Мухаммадом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35360" y="1484784"/>
          <a:ext cx="11593288" cy="501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07375" y="1600206"/>
            <a:ext cx="5184575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b="1" i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632 год</a:t>
            </a: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смерти Мухаммеда мусульмане избрали «заместителя» пророка – по-арабски ХАЛИФА</a:t>
            </a:r>
            <a:r>
              <a:rPr lang="ru-RU" b="1" i="1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81924" name="Picture 4" descr="arabskay_odejda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9" y="1484791"/>
            <a:ext cx="5879563" cy="4680123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695400" y="692696"/>
            <a:ext cx="10191749" cy="23622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Ислам, возникший в 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VII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веке среди арабских племен, стал основой для создания единого государства в Аравии.</a:t>
            </a:r>
          </a:p>
        </p:txBody>
      </p:sp>
      <p:pic>
        <p:nvPicPr>
          <p:cNvPr id="83972" name="Picture 4" descr="79704"/>
          <p:cNvPicPr>
            <a:picLocks noChangeAspect="1" noChangeArrowheads="1"/>
          </p:cNvPicPr>
          <p:nvPr/>
        </p:nvPicPr>
        <p:blipFill>
          <a:blip r:embed="rId2" cstate="print"/>
          <a:srcRect l="4858" t="7527" r="4424" b="7847"/>
          <a:stretch>
            <a:fillRect/>
          </a:stretch>
        </p:blipFill>
        <p:spPr bwMode="auto">
          <a:xfrm>
            <a:off x="767408" y="2996952"/>
            <a:ext cx="10801200" cy="3600400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836718"/>
            <a:ext cx="538480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Мысли, пророчества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Мухаммада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были записаны в священную книгу мусульман – Коран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7652" name="Содержимое 4" descr="Vl2-217-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07968" y="980728"/>
            <a:ext cx="6023992" cy="5328592"/>
          </a:xfrm>
        </p:spPr>
      </p:pic>
      <p:pic>
        <p:nvPicPr>
          <p:cNvPr id="27653" name="Содержимое 4" descr="Vl2-217-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3" y="3929070"/>
            <a:ext cx="36449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695401" y="274638"/>
            <a:ext cx="10296451" cy="6334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Родина арабов -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Аравийский полуостров</a:t>
            </a:r>
          </a:p>
        </p:txBody>
      </p:sp>
      <p:pic>
        <p:nvPicPr>
          <p:cNvPr id="60420" name="Picture 4" descr="saudi_arabi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723" y="1052736"/>
            <a:ext cx="8382000" cy="5568950"/>
          </a:xfrm>
          <a:prstGeom prst="rect">
            <a:avLst/>
          </a:prstGeom>
          <a:noFill/>
        </p:spPr>
      </p:pic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7344833" y="4005263"/>
            <a:ext cx="1219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22" name="Picture 6" descr="saudi_arabi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9" y="1124752"/>
            <a:ext cx="8333995" cy="5497513"/>
          </a:xfrm>
          <a:prstGeom prst="rect">
            <a:avLst/>
          </a:prstGeom>
          <a:noFill/>
        </p:spPr>
      </p:pic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7632209" y="3789040"/>
            <a:ext cx="2112433" cy="793750"/>
          </a:xfrm>
          <a:prstGeom prst="ellipse">
            <a:avLst/>
          </a:prstGeom>
          <a:solidFill>
            <a:srgbClr val="4F81BD">
              <a:alpha val="0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4655840" y="2060905"/>
            <a:ext cx="2302933" cy="865187"/>
          </a:xfrm>
          <a:prstGeom prst="ellipse">
            <a:avLst/>
          </a:prstGeom>
          <a:solidFill>
            <a:srgbClr val="4F81BD">
              <a:alpha val="0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4559867" y="1268760"/>
            <a:ext cx="1824567" cy="647700"/>
          </a:xfrm>
          <a:prstGeom prst="ellipse">
            <a:avLst/>
          </a:prstGeom>
          <a:solidFill>
            <a:srgbClr val="4F81BD">
              <a:alpha val="0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 rot="-23272143">
            <a:off x="7421915" y="4460329"/>
            <a:ext cx="3401484" cy="1190625"/>
          </a:xfrm>
          <a:prstGeom prst="ellipse">
            <a:avLst/>
          </a:prstGeom>
          <a:solidFill>
            <a:srgbClr val="4F81BD">
              <a:alpha val="0"/>
            </a:srgbClr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91351" y="1196752"/>
            <a:ext cx="3289969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Арабы издавна жили на Аравийском полуострове в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Юго-Западной Азии.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  <p:bldP spid="60427" grpId="0" animBg="1"/>
      <p:bldP spid="60429" grpId="0" animBg="1"/>
      <p:bldP spid="604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3393" y="836716"/>
            <a:ext cx="4953035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Коран – чтение.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Коран представляет собой сборник изречений пророка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сделанных им от имени Аллаха.</a:t>
            </a:r>
          </a:p>
        </p:txBody>
      </p:sp>
      <p:pic>
        <p:nvPicPr>
          <p:cNvPr id="3074" name="Picture 2" descr="File:FirstSurahKo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052736"/>
            <a:ext cx="4470400" cy="5417444"/>
          </a:xfrm>
          <a:prstGeom prst="rect">
            <a:avLst/>
          </a:prstGeom>
          <a:noFill/>
        </p:spPr>
      </p:pic>
      <p:pic>
        <p:nvPicPr>
          <p:cNvPr id="4" name="Содержимое 4" descr="N001160076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99457" y="3706120"/>
            <a:ext cx="3528392" cy="2935364"/>
          </a:xfrm>
          <a:prstGeom prst="rect">
            <a:avLst/>
          </a:prstGeo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</a:t>
            </a:r>
            <a:r>
              <a:rPr lang="ru-RU" dirty="0" err="1" smtClean="0"/>
              <a:t>коран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2">
            <a:extLst>
              <a:ext uri="{FF2B5EF4-FFF2-40B4-BE49-F238E27FC236}">
                <a16:creationId xmlns="" xmlns:a16="http://schemas.microsoft.com/office/drawing/2014/main" id="{4BAE4E99-A309-460E-9C87-D725CC70B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FF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/>
          </a:p>
        </p:txBody>
      </p:sp>
      <p:pic>
        <p:nvPicPr>
          <p:cNvPr id="27651" name="Picture 2" descr="G:\gallery_1933_65_181236.jpg">
            <a:extLst>
              <a:ext uri="{FF2B5EF4-FFF2-40B4-BE49-F238E27FC236}">
                <a16:creationId xmlns="" xmlns:a16="http://schemas.microsoft.com/office/drawing/2014/main" id="{425793C3-EEC6-43E3-AB92-440DED53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12500"/>
          <a:stretch>
            <a:fillRect/>
          </a:stretch>
        </p:blipFill>
        <p:spPr bwMode="auto">
          <a:xfrm>
            <a:off x="224368" y="147638"/>
            <a:ext cx="318346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G:\коран.jpg">
            <a:extLst>
              <a:ext uri="{FF2B5EF4-FFF2-40B4-BE49-F238E27FC236}">
                <a16:creationId xmlns="" xmlns:a16="http://schemas.microsoft.com/office/drawing/2014/main" id="{DF8B5722-6BB3-440F-9CF3-AD3A94587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3157538"/>
            <a:ext cx="6692900" cy="35099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4" descr="G:\17db5afc7c673dba393eee3a2cb.jpg">
            <a:extLst>
              <a:ext uri="{FF2B5EF4-FFF2-40B4-BE49-F238E27FC236}">
                <a16:creationId xmlns="" xmlns:a16="http://schemas.microsoft.com/office/drawing/2014/main" id="{59A8EDD1-CB54-4221-9B59-6E8C5ABE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/>
          <a:stretch>
            <a:fillRect/>
          </a:stretch>
        </p:blipFill>
        <p:spPr bwMode="auto">
          <a:xfrm>
            <a:off x="6898219" y="128588"/>
            <a:ext cx="5024967" cy="267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5" descr="G:\Koran.jpg">
            <a:extLst>
              <a:ext uri="{FF2B5EF4-FFF2-40B4-BE49-F238E27FC236}">
                <a16:creationId xmlns="" xmlns:a16="http://schemas.microsoft.com/office/drawing/2014/main" id="{C4FE52A2-9CD2-4871-9720-0429BB52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01">
            <a:off x="6629400" y="3262313"/>
            <a:ext cx="5181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6" descr="G:\quran-2.jpg">
            <a:extLst>
              <a:ext uri="{FF2B5EF4-FFF2-40B4-BE49-F238E27FC236}">
                <a16:creationId xmlns="" xmlns:a16="http://schemas.microsoft.com/office/drawing/2014/main" id="{C12A68E3-1F75-4D22-809A-C51A835E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13222" r="11395"/>
          <a:stretch>
            <a:fillRect/>
          </a:stretch>
        </p:blipFill>
        <p:spPr bwMode="auto">
          <a:xfrm>
            <a:off x="3632200" y="300038"/>
            <a:ext cx="3479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7" action="ppaction://hlinkfile"/>
            <a:extLst>
              <a:ext uri="{FF2B5EF4-FFF2-40B4-BE49-F238E27FC236}">
                <a16:creationId xmlns="" xmlns:a16="http://schemas.microsoft.com/office/drawing/2014/main" id="{A7A79AE4-347F-4109-92C8-0ABEE0B06B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6" y="2800350"/>
            <a:ext cx="167216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pload.wikimedia.org/wikipedia/commons/thumb/1/13/Middle_east.jpg/400px-Middle_east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5586" r="274" b="18998"/>
          <a:stretch>
            <a:fillRect/>
          </a:stretch>
        </p:blipFill>
        <p:spPr bwMode="auto">
          <a:xfrm>
            <a:off x="1828800" y="228600"/>
            <a:ext cx="9245600" cy="6172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1415480" y="173093"/>
            <a:ext cx="10297144" cy="60755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П</a:t>
            </a:r>
            <a:r>
              <a:rPr lang="ru-RU" sz="2700" b="1" dirty="0">
                <a:latin typeface="Arial" charset="0"/>
              </a:rPr>
              <a:t>устыни и степи Аравии – родина арабов.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2700" b="1" dirty="0">
                <a:latin typeface="Arial" charset="0"/>
              </a:rPr>
              <a:t>азводили бедуины верблюдов, овец, коней…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О</a:t>
            </a:r>
            <a:r>
              <a:rPr lang="ru-RU" sz="2700" b="1" dirty="0">
                <a:latin typeface="Arial" charset="0"/>
              </a:rPr>
              <a:t>азисы с земледельцами и торговыми городами.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Р</a:t>
            </a:r>
            <a:r>
              <a:rPr lang="ru-RU" sz="2700" b="1" dirty="0">
                <a:latin typeface="Arial" charset="0"/>
              </a:rPr>
              <a:t>ост населения и расслоение вели к войнам, объединению.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О</a:t>
            </a:r>
            <a:r>
              <a:rPr lang="ru-RU" sz="2700" b="1" dirty="0">
                <a:latin typeface="Arial" charset="0"/>
              </a:rPr>
              <a:t>бъединения требовала и борьба с Ираном и Византией.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К</a:t>
            </a:r>
            <a:r>
              <a:rPr lang="ru-RU" sz="2700" b="1" dirty="0">
                <a:latin typeface="Arial" charset="0"/>
              </a:rPr>
              <a:t>ааба в Мекке – древний религиозный центр арабов.</a:t>
            </a:r>
          </a:p>
          <a:p>
            <a:pPr>
              <a:lnSpc>
                <a:spcPct val="90000"/>
              </a:lnSpc>
            </a:pPr>
            <a:endParaRPr lang="ru-RU" sz="27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700" b="1" dirty="0" err="1" smtClean="0">
                <a:solidFill>
                  <a:srgbClr val="C00000"/>
                </a:solidFill>
                <a:latin typeface="Arial" charset="0"/>
              </a:rPr>
              <a:t>М</a:t>
            </a:r>
            <a:r>
              <a:rPr lang="ru-RU" sz="2700" b="1" dirty="0" err="1" smtClean="0">
                <a:latin typeface="Arial" charset="0"/>
              </a:rPr>
              <a:t>ухаммад</a:t>
            </a:r>
            <a:r>
              <a:rPr lang="ru-RU" sz="2700" b="1" dirty="0" smtClean="0">
                <a:latin typeface="Arial" charset="0"/>
              </a:rPr>
              <a:t> </a:t>
            </a:r>
            <a:r>
              <a:rPr lang="ru-RU" sz="2700" b="1" dirty="0">
                <a:latin typeface="Arial" charset="0"/>
              </a:rPr>
              <a:t>основал ислам – религию мусульман.</a:t>
            </a:r>
            <a:r>
              <a:rPr lang="en-US" sz="2700" b="1" dirty="0">
                <a:latin typeface="Arial" charset="0"/>
              </a:rPr>
              <a:t> </a:t>
            </a:r>
            <a:endParaRPr lang="ru-RU" sz="27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У</a:t>
            </a:r>
            <a:r>
              <a:rPr lang="ru-RU" sz="2700" b="1" dirty="0">
                <a:latin typeface="Arial" charset="0"/>
              </a:rPr>
              <a:t>тверждение ислама и объединение арабов в </a:t>
            </a:r>
            <a:r>
              <a:rPr lang="ru-RU" sz="2700" b="1" dirty="0">
                <a:latin typeface="Arial" charset="0"/>
                <a:hlinkClick r:id="rId3" action="ppaction://hlinksldjump"/>
              </a:rPr>
              <a:t>630 г.</a:t>
            </a:r>
            <a:endParaRPr lang="ru-RU" sz="27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Х</a:t>
            </a:r>
            <a:r>
              <a:rPr lang="ru-RU" sz="2700" b="1" dirty="0">
                <a:latin typeface="Arial" charset="0"/>
              </a:rPr>
              <a:t>алифы повели священную войну с неверными.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А</a:t>
            </a:r>
            <a:r>
              <a:rPr lang="ru-RU" sz="2700" b="1" dirty="0">
                <a:latin typeface="Arial" charset="0"/>
              </a:rPr>
              <a:t>рабское государство называлось халифат.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М</a:t>
            </a:r>
            <a:r>
              <a:rPr lang="ru-RU" sz="2700" b="1" dirty="0">
                <a:latin typeface="Arial" charset="0"/>
              </a:rPr>
              <a:t>екка стала священным городом, а Багдад – столицей.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М</a:t>
            </a:r>
            <a:r>
              <a:rPr lang="ru-RU" sz="2700" b="1" dirty="0">
                <a:latin typeface="Arial" charset="0"/>
              </a:rPr>
              <a:t>усульмане верхом, с оружием и меньше налогов.</a:t>
            </a: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Е</a:t>
            </a:r>
            <a:r>
              <a:rPr lang="ru-RU" sz="2700" b="1" dirty="0">
                <a:latin typeface="Arial" charset="0"/>
              </a:rPr>
              <a:t>диный язык, хозяйство и </a:t>
            </a:r>
            <a:r>
              <a:rPr lang="ru-RU" sz="2700" b="1" dirty="0" smtClean="0">
                <a:latin typeface="Arial" charset="0"/>
              </a:rPr>
              <a:t>культура.</a:t>
            </a:r>
            <a:endParaRPr lang="ru-RU" sz="27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C00000"/>
                </a:solidFill>
                <a:latin typeface="Arial" charset="0"/>
              </a:rPr>
              <a:t>Д</a:t>
            </a:r>
            <a:r>
              <a:rPr lang="ru-RU" sz="2700" b="1" dirty="0">
                <a:latin typeface="Arial" charset="0"/>
              </a:rPr>
              <a:t>еление халифата на части как державы франков.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4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4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4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4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4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4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42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42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242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20" y="33717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10.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47 – 50.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295800" y="3068960"/>
            <a:ext cx="3744416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Составьте кластер на тему: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«Арабы и ислам»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328248" y="3069009"/>
            <a:ext cx="3528392" cy="19303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Выполните задание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№5.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46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6672064" y="1052736"/>
            <a:ext cx="5105400" cy="55006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Климат Аравии сухой и жаркий. На большей территории  существуют степи и пустыни. Земли пригодной для земледелия немного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40" name="Содержимое 4" descr="Age_of_Caliph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1359" y="1340768"/>
            <a:ext cx="6191249" cy="48594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2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768076" y="3501061"/>
            <a:ext cx="5294379" cy="28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Аравийская пустыня –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вторая по величине в  мире.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2" name="Picture 4" descr="http://goatronium.files.wordpress.com/2011/03/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980728"/>
            <a:ext cx="4956075" cy="2571768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b/b5/Libyen-oase1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1052736"/>
            <a:ext cx="4608512" cy="24193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360" y="3749457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Оазис-  благоприятный для жизни участок в безжизненной среде.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пустынях оазисом называется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расположенный около естественного водоёма островок растительности.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2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772819"/>
            <a:ext cx="10972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Арабы — народ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говорящий на арабском языке и населяющий государства Западной Азии и Северной Африки.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File:Beduin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3717032"/>
            <a:ext cx="4572032" cy="228601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79376" y="620688"/>
            <a:ext cx="11175032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660033"/>
                </a:solidFill>
                <a:latin typeface="Arial" charset="0"/>
              </a:rPr>
              <a:t>Кто проживал на Аравийском полуострове?</a:t>
            </a:r>
          </a:p>
        </p:txBody>
      </p:sp>
      <p:pic>
        <p:nvPicPr>
          <p:cNvPr id="5" name="Picture 4" descr="slide_3"/>
          <p:cNvPicPr>
            <a:picLocks noChangeAspect="1" noChangeArrowheads="1"/>
          </p:cNvPicPr>
          <p:nvPr/>
        </p:nvPicPr>
        <p:blipFill>
          <a:blip r:embed="rId3" cstate="print"/>
          <a:srcRect t="17142"/>
          <a:stretch>
            <a:fillRect/>
          </a:stretch>
        </p:blipFill>
        <p:spPr>
          <a:xfrm>
            <a:off x="695401" y="3573016"/>
            <a:ext cx="5376499" cy="2436410"/>
          </a:xfrm>
          <a:prstGeom prst="rect">
            <a:avLst/>
          </a:prstGeom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2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Бедуины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4797201"/>
            <a:ext cx="11305256" cy="16748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арабского «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эль-байда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— (пустыня) — термином принято обозначать всех жителей арабского мира, которые ведут кочевой образ жизни, независимо от их национальности или религиозной принадлежности.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upload.wikimedia.org/wikipedia/commons/7/76/Bedouins_John_Singer_Sarge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173" y="980728"/>
            <a:ext cx="4095779" cy="349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foreignpolicyblogs.com/wp-content/uploads/Bedouinnasserwadirum-20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908720"/>
            <a:ext cx="3714776" cy="3639918"/>
          </a:xfrm>
          <a:prstGeom prst="rect">
            <a:avLst/>
          </a:prstGeom>
          <a:noFill/>
        </p:spPr>
      </p:pic>
      <p:pic>
        <p:nvPicPr>
          <p:cNvPr id="6" name="Picture 4" descr="http://www.melina-design.com/images/arabian_costume/ma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881" y="1628800"/>
            <a:ext cx="2748039" cy="2592288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2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 descr="Рисунок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871133" y="2852936"/>
            <a:ext cx="5280984" cy="3300214"/>
          </a:xfrm>
          <a:prstGeom prst="rect">
            <a:avLst/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4" name="Google Shape;194;p24"/>
          <p:cNvSpPr/>
          <p:nvPr/>
        </p:nvSpPr>
        <p:spPr>
          <a:xfrm>
            <a:off x="8113184" y="2852737"/>
            <a:ext cx="3649133" cy="6477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БЕДУИНЫ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8113184" y="4005262"/>
            <a:ext cx="3649133" cy="719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КОЧЕВОЕ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СКОТОВОДСТВО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9552519" y="3573470"/>
            <a:ext cx="383116" cy="3587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9647767" y="4868909"/>
            <a:ext cx="383116" cy="3587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7920568" y="5300709"/>
            <a:ext cx="3649133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ОВЦЫ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ВЕРБЛЮДЫ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ЛОШАДИ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8015816" y="1556796"/>
            <a:ext cx="3649133" cy="71968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ПУСТЫННАЯ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АРАВИЯ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9552519" y="2349547"/>
            <a:ext cx="383116" cy="3587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Содержимое 7" descr="0_a242_9bdba162_XL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5392" y="1412823"/>
            <a:ext cx="2259377" cy="1694533"/>
          </a:xfrm>
          <a:prstGeom prst="rect">
            <a:avLst/>
          </a:prstGeom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95735" y="1196752"/>
            <a:ext cx="2914004" cy="1421934"/>
          </a:xfrm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0" y="362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814916" y="5373732"/>
            <a:ext cx="5568949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из оазисов Омана</a:t>
            </a:r>
            <a:endParaRPr/>
          </a:p>
        </p:txBody>
      </p:sp>
      <p:pic>
        <p:nvPicPr>
          <p:cNvPr id="207" name="Google Shape;207;p25" descr="post-3-M"/>
          <p:cNvPicPr preferRelativeResize="0"/>
          <p:nvPr/>
        </p:nvPicPr>
        <p:blipFill rotWithShape="1">
          <a:blip r:embed="rId3" cstate="print">
            <a:alphaModFix/>
          </a:blip>
          <a:srcRect t="2142" r="4277" b="34897"/>
          <a:stretch/>
        </p:blipFill>
        <p:spPr>
          <a:xfrm>
            <a:off x="897467" y="1773237"/>
            <a:ext cx="5727700" cy="4464050"/>
          </a:xfrm>
          <a:prstGeom prst="rect">
            <a:avLst/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8" name="Google Shape;208;p25"/>
          <p:cNvSpPr/>
          <p:nvPr/>
        </p:nvSpPr>
        <p:spPr>
          <a:xfrm>
            <a:off x="6959600" y="1341482"/>
            <a:ext cx="4705349" cy="7191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«СЧАСТЛИВАЯ»</a:t>
            </a:r>
            <a:endParaRPr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АРАВИЯ</a:t>
            </a:r>
            <a:endParaRPr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" name="Google Shape;209;p25" descr="2060071940102347975S600x600Q8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12313" y="1844675"/>
            <a:ext cx="5759449" cy="3236912"/>
          </a:xfrm>
          <a:prstGeom prst="rect">
            <a:avLst/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0" name="Google Shape;210;p25"/>
          <p:cNvSpPr/>
          <p:nvPr/>
        </p:nvSpPr>
        <p:spPr>
          <a:xfrm>
            <a:off x="9169403" y="2205082"/>
            <a:ext cx="383116" cy="3587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7056997" y="2708275"/>
            <a:ext cx="4607983" cy="6477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ОСЕДЛЫЕ АРАБЫ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9169403" y="3429008"/>
            <a:ext cx="383116" cy="3587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7056967" y="3860800"/>
            <a:ext cx="4800600" cy="6477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ЗЕМЛЕДЕЛИЕ</a:t>
            </a:r>
            <a:endParaRPr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9169403" y="4581570"/>
            <a:ext cx="383116" cy="3587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6864380" y="5084807"/>
            <a:ext cx="4895849" cy="11509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ЗЕРНОВЫЕ КУЛЬТУРЫ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САХАРНЫЙ ТРОСТНИК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ХЛОПЧАТНИК</a:t>
            </a:r>
            <a:endParaRPr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4" descr="finiki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flipV="1">
            <a:off x="191345" y="476716"/>
            <a:ext cx="1774043" cy="1373453"/>
          </a:xfrm>
          <a:prstGeom prst="rect">
            <a:avLst/>
          </a:prstGeom>
        </p:spPr>
      </p:pic>
      <p:sp>
        <p:nvSpPr>
          <p:cNvPr id="14" name="object 2"/>
          <p:cNvSpPr>
            <a:spLocks/>
          </p:cNvSpPr>
          <p:nvPr/>
        </p:nvSpPr>
        <p:spPr bwMode="auto">
          <a:xfrm>
            <a:off x="0" y="1"/>
            <a:ext cx="12192000" cy="548680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АРАВИЯ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949</Words>
  <Application>Microsoft Office PowerPoint</Application>
  <PresentationFormat>Произвольный</PresentationFormat>
  <Paragraphs>171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ВСЕМИРНАЯ ИСТОРИЯ</vt:lpstr>
      <vt:lpstr>Презентация PowerPoint</vt:lpstr>
      <vt:lpstr>Родина арабов - Аравийский полуостров</vt:lpstr>
      <vt:lpstr>Презентация PowerPoint</vt:lpstr>
      <vt:lpstr>Презентация PowerPoint</vt:lpstr>
      <vt:lpstr>Кто проживал на Аравийском полуострове?</vt:lpstr>
      <vt:lpstr>Бедуины</vt:lpstr>
      <vt:lpstr>Презентация PowerPoint</vt:lpstr>
      <vt:lpstr>Один из оазисов Омана</vt:lpstr>
      <vt:lpstr>Почему их называли кочевники?</vt:lpstr>
      <vt:lpstr>Кого из животных арабы прозвали «корабль пустыни»?</vt:lpstr>
      <vt:lpstr>Презентация PowerPoint</vt:lpstr>
      <vt:lpstr>Презентация PowerPoint</vt:lpstr>
      <vt:lpstr>Каково устройство жизни арабов?</vt:lpstr>
      <vt:lpstr>Презентация PowerPoint</vt:lpstr>
      <vt:lpstr>Презентация PowerPoint</vt:lpstr>
      <vt:lpstr>Презентация PowerPoint</vt:lpstr>
      <vt:lpstr>Презентация PowerPoint</vt:lpstr>
      <vt:lpstr>Племена бедуинов.</vt:lpstr>
      <vt:lpstr>Возникновение  ислама</vt:lpstr>
      <vt:lpstr>Презентация PowerPoint</vt:lpstr>
      <vt:lpstr>Детство и юность Мухаммеда</vt:lpstr>
      <vt:lpstr>Презентация PowerPoint</vt:lpstr>
      <vt:lpstr>Презентация PowerPoint</vt:lpstr>
      <vt:lpstr>Возникновение ислама.</vt:lpstr>
      <vt:lpstr>В Аравии возникло единое исламское государство во главе с Мухаммадом.</vt:lpstr>
      <vt:lpstr>Презентация PowerPoint</vt:lpstr>
      <vt:lpstr>Ислам, возникший в VII веке среди арабских племен, стал основой для создания единого государства в Аравии.</vt:lpstr>
      <vt:lpstr>Презентация PowerPoint</vt:lpstr>
      <vt:lpstr>Презентация PowerPoint</vt:lpstr>
      <vt:lpstr>Фильм коран</vt:lpstr>
      <vt:lpstr>Презентация PowerPoint</vt:lpstr>
      <vt:lpstr>Презентация PowerPoint</vt:lpstr>
      <vt:lpstr>  ЗАДАНИЯ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447</cp:revision>
  <dcterms:created xsi:type="dcterms:W3CDTF">2020-04-27T10:05:42Z</dcterms:created>
  <dcterms:modified xsi:type="dcterms:W3CDTF">2020-09-18T21:28:44Z</dcterms:modified>
</cp:coreProperties>
</file>