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564" r:id="rId2"/>
    <p:sldId id="923" r:id="rId3"/>
    <p:sldId id="1008" r:id="rId4"/>
    <p:sldId id="948" r:id="rId5"/>
    <p:sldId id="949" r:id="rId6"/>
    <p:sldId id="1010" r:id="rId7"/>
    <p:sldId id="951" r:id="rId8"/>
    <p:sldId id="952" r:id="rId9"/>
    <p:sldId id="953" r:id="rId10"/>
    <p:sldId id="954" r:id="rId11"/>
    <p:sldId id="931" r:id="rId12"/>
    <p:sldId id="955" r:id="rId13"/>
    <p:sldId id="956" r:id="rId14"/>
    <p:sldId id="957" r:id="rId15"/>
    <p:sldId id="958" r:id="rId16"/>
    <p:sldId id="959" r:id="rId17"/>
    <p:sldId id="960" r:id="rId18"/>
    <p:sldId id="961" r:id="rId19"/>
    <p:sldId id="962" r:id="rId20"/>
    <p:sldId id="963" r:id="rId21"/>
    <p:sldId id="964" r:id="rId22"/>
    <p:sldId id="965" r:id="rId23"/>
    <p:sldId id="966" r:id="rId24"/>
    <p:sldId id="975" r:id="rId25"/>
    <p:sldId id="976" r:id="rId26"/>
    <p:sldId id="977" r:id="rId27"/>
    <p:sldId id="978" r:id="rId28"/>
    <p:sldId id="979" r:id="rId29"/>
    <p:sldId id="1002" r:id="rId30"/>
    <p:sldId id="1006" r:id="rId31"/>
    <p:sldId id="1004" r:id="rId32"/>
    <p:sldId id="983" r:id="rId33"/>
    <p:sldId id="984" r:id="rId34"/>
    <p:sldId id="988" r:id="rId35"/>
    <p:sldId id="989" r:id="rId36"/>
    <p:sldId id="990" r:id="rId37"/>
    <p:sldId id="991" r:id="rId38"/>
    <p:sldId id="992" r:id="rId39"/>
    <p:sldId id="997" r:id="rId40"/>
    <p:sldId id="998" r:id="rId41"/>
    <p:sldId id="999" r:id="rId42"/>
    <p:sldId id="1000" r:id="rId43"/>
    <p:sldId id="921" r:id="rId44"/>
    <p:sldId id="701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870" y="-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7B15DB-5B51-4784-85C4-EA93B1C0AB50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</dgm:pt>
    <dgm:pt modelId="{F1EB39B3-9A7B-4452-9DDA-D948185EB303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Фрески – картины, написанные водяными красками по сырой </a:t>
          </a:r>
          <a:r>
            <a: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штукатурке.</a:t>
          </a:r>
          <a:endParaRPr lang="ru-RU" sz="32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08FC762F-EAFC-402E-AF5B-B4A301BB618F}" type="parTrans" cxnId="{8731273B-2763-46CD-9107-495F94E12D87}">
      <dgm:prSet/>
      <dgm:spPr/>
      <dgm:t>
        <a:bodyPr/>
        <a:lstStyle/>
        <a:p>
          <a:endParaRPr lang="ru-RU"/>
        </a:p>
      </dgm:t>
    </dgm:pt>
    <dgm:pt modelId="{0E23A0C0-25DB-4036-9838-7D3B88A7E15D}" type="sibTrans" cxnId="{8731273B-2763-46CD-9107-495F94E12D87}">
      <dgm:prSet/>
      <dgm:spPr/>
      <dgm:t>
        <a:bodyPr/>
        <a:lstStyle/>
        <a:p>
          <a:endParaRPr lang="ru-RU"/>
        </a:p>
      </dgm:t>
    </dgm:pt>
    <dgm:pt modelId="{E34BC941-91DC-4F4E-A736-15F519672919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Мозаика – изображение из цветных кусочков непрозрачного стекла</a:t>
          </a:r>
          <a:r>
            <a:rPr lang="ru-RU" sz="3200" dirty="0"/>
            <a:t>.</a:t>
          </a:r>
        </a:p>
      </dgm:t>
    </dgm:pt>
    <dgm:pt modelId="{C89C4657-86CB-44A2-86EE-2D12B3F014AC}" type="parTrans" cxnId="{A34CCBD0-DEC9-4458-8B1F-EBF24F5948AA}">
      <dgm:prSet/>
      <dgm:spPr/>
      <dgm:t>
        <a:bodyPr/>
        <a:lstStyle/>
        <a:p>
          <a:endParaRPr lang="ru-RU"/>
        </a:p>
      </dgm:t>
    </dgm:pt>
    <dgm:pt modelId="{8D491E15-0257-4CAD-9346-4DC5DE772803}" type="sibTrans" cxnId="{A34CCBD0-DEC9-4458-8B1F-EBF24F5948AA}">
      <dgm:prSet/>
      <dgm:spPr/>
      <dgm:t>
        <a:bodyPr/>
        <a:lstStyle/>
        <a:p>
          <a:endParaRPr lang="ru-RU"/>
        </a:p>
      </dgm:t>
    </dgm:pt>
    <dgm:pt modelId="{AEA589B2-0BD8-47D4-8178-33A79458E462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Иконопись </a:t>
          </a:r>
          <a:r>
            <a: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— вид живописи, предназначенный для создания священных изображений (икон</a:t>
          </a:r>
          <a:r>
            <a: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).</a:t>
          </a:r>
          <a:endParaRPr lang="ru-RU" sz="32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0D3379D7-D40C-45D9-B9AD-97B97E7E98F0}" type="parTrans" cxnId="{19801CC7-B8DE-4C3D-8C7A-DA0F8795F2BD}">
      <dgm:prSet/>
      <dgm:spPr/>
      <dgm:t>
        <a:bodyPr/>
        <a:lstStyle/>
        <a:p>
          <a:endParaRPr lang="ru-RU"/>
        </a:p>
      </dgm:t>
    </dgm:pt>
    <dgm:pt modelId="{BDA8FA7D-A00C-4583-942B-104F5098BC83}" type="sibTrans" cxnId="{19801CC7-B8DE-4C3D-8C7A-DA0F8795F2BD}">
      <dgm:prSet/>
      <dgm:spPr/>
      <dgm:t>
        <a:bodyPr/>
        <a:lstStyle/>
        <a:p>
          <a:endParaRPr lang="ru-RU"/>
        </a:p>
      </dgm:t>
    </dgm:pt>
    <dgm:pt modelId="{18BEA4FF-167F-44BE-A02A-0AF401D10F00}" type="pres">
      <dgm:prSet presAssocID="{177B15DB-5B51-4784-85C4-EA93B1C0AB50}" presName="linearFlow" presStyleCnt="0">
        <dgm:presLayoutVars>
          <dgm:dir/>
          <dgm:resizeHandles val="exact"/>
        </dgm:presLayoutVars>
      </dgm:prSet>
      <dgm:spPr/>
    </dgm:pt>
    <dgm:pt modelId="{419EBB52-BD76-4C07-BB9A-54BBF1E92A77}" type="pres">
      <dgm:prSet presAssocID="{E34BC941-91DC-4F4E-A736-15F519672919}" presName="composite" presStyleCnt="0"/>
      <dgm:spPr/>
    </dgm:pt>
    <dgm:pt modelId="{72689CB5-400B-4C1D-8CCA-3B9D9628AD91}" type="pres">
      <dgm:prSet presAssocID="{E34BC941-91DC-4F4E-A736-15F519672919}" presName="imgShp" presStyleLbl="fgImgPlace1" presStyleIdx="0" presStyleCnt="3" custLinFactNeighborX="-53536" custLinFactNeighborY="-13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65DA03B-B084-437B-A933-56F5D12EB846}" type="pres">
      <dgm:prSet presAssocID="{E34BC941-91DC-4F4E-A736-15F519672919}" presName="txShp" presStyleLbl="node1" presStyleIdx="0" presStyleCnt="3" custScaleX="1309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69F601-4429-4C65-9B81-52A9C5611320}" type="pres">
      <dgm:prSet presAssocID="{8D491E15-0257-4CAD-9346-4DC5DE772803}" presName="spacing" presStyleCnt="0"/>
      <dgm:spPr/>
    </dgm:pt>
    <dgm:pt modelId="{65C24F0C-B0C5-486E-8794-5B03FD2332E4}" type="pres">
      <dgm:prSet presAssocID="{F1EB39B3-9A7B-4452-9DDA-D948185EB303}" presName="composite" presStyleCnt="0"/>
      <dgm:spPr/>
    </dgm:pt>
    <dgm:pt modelId="{52215D1E-33E4-4AEE-B17D-17A47932C446}" type="pres">
      <dgm:prSet presAssocID="{F1EB39B3-9A7B-4452-9DDA-D948185EB303}" presName="imgShp" presStyleLbl="fgImgPlace1" presStyleIdx="1" presStyleCnt="3" custLinFactNeighborX="-58679" custLinFactNeighborY="371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06210D8-8B1C-46EF-A44B-7B9DE1BC751F}" type="pres">
      <dgm:prSet presAssocID="{F1EB39B3-9A7B-4452-9DDA-D948185EB303}" presName="txShp" presStyleLbl="node1" presStyleIdx="1" presStyleCnt="3" custScaleX="1309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948FB4-0DB4-4668-AE80-6FD4B48D8003}" type="pres">
      <dgm:prSet presAssocID="{0E23A0C0-25DB-4036-9838-7D3B88A7E15D}" presName="spacing" presStyleCnt="0"/>
      <dgm:spPr/>
    </dgm:pt>
    <dgm:pt modelId="{88A5E6AA-7040-4C8E-B58D-3A67F1071EB0}" type="pres">
      <dgm:prSet presAssocID="{AEA589B2-0BD8-47D4-8178-33A79458E462}" presName="composite" presStyleCnt="0"/>
      <dgm:spPr/>
    </dgm:pt>
    <dgm:pt modelId="{947C074F-F009-4593-BA6D-5F3AAFF3C09C}" type="pres">
      <dgm:prSet presAssocID="{AEA589B2-0BD8-47D4-8178-33A79458E462}" presName="imgShp" presStyleLbl="fgImgPlace1" presStyleIdx="2" presStyleCnt="3" custLinFactNeighborX="-58679" custLinFactNeighborY="-271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305A1F2-7E8E-49AD-9815-E8A881DFD16E}" type="pres">
      <dgm:prSet presAssocID="{AEA589B2-0BD8-47D4-8178-33A79458E462}" presName="txShp" presStyleLbl="node1" presStyleIdx="2" presStyleCnt="3" custScaleX="1290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DC0CD4-B641-4B55-9D08-7C77A97082B0}" type="presOf" srcId="{AEA589B2-0BD8-47D4-8178-33A79458E462}" destId="{A305A1F2-7E8E-49AD-9815-E8A881DFD16E}" srcOrd="0" destOrd="0" presId="urn:microsoft.com/office/officeart/2005/8/layout/vList3"/>
    <dgm:cxn modelId="{AD086BD1-FA20-483A-9A6C-C8E32AC9F9BC}" type="presOf" srcId="{F1EB39B3-9A7B-4452-9DDA-D948185EB303}" destId="{B06210D8-8B1C-46EF-A44B-7B9DE1BC751F}" srcOrd="0" destOrd="0" presId="urn:microsoft.com/office/officeart/2005/8/layout/vList3"/>
    <dgm:cxn modelId="{8731273B-2763-46CD-9107-495F94E12D87}" srcId="{177B15DB-5B51-4784-85C4-EA93B1C0AB50}" destId="{F1EB39B3-9A7B-4452-9DDA-D948185EB303}" srcOrd="1" destOrd="0" parTransId="{08FC762F-EAFC-402E-AF5B-B4A301BB618F}" sibTransId="{0E23A0C0-25DB-4036-9838-7D3B88A7E15D}"/>
    <dgm:cxn modelId="{BB3C4912-74E5-4543-BB05-2952FFABF60D}" type="presOf" srcId="{177B15DB-5B51-4784-85C4-EA93B1C0AB50}" destId="{18BEA4FF-167F-44BE-A02A-0AF401D10F00}" srcOrd="0" destOrd="0" presId="urn:microsoft.com/office/officeart/2005/8/layout/vList3"/>
    <dgm:cxn modelId="{A34CCBD0-DEC9-4458-8B1F-EBF24F5948AA}" srcId="{177B15DB-5B51-4784-85C4-EA93B1C0AB50}" destId="{E34BC941-91DC-4F4E-A736-15F519672919}" srcOrd="0" destOrd="0" parTransId="{C89C4657-86CB-44A2-86EE-2D12B3F014AC}" sibTransId="{8D491E15-0257-4CAD-9346-4DC5DE772803}"/>
    <dgm:cxn modelId="{19801CC7-B8DE-4C3D-8C7A-DA0F8795F2BD}" srcId="{177B15DB-5B51-4784-85C4-EA93B1C0AB50}" destId="{AEA589B2-0BD8-47D4-8178-33A79458E462}" srcOrd="2" destOrd="0" parTransId="{0D3379D7-D40C-45D9-B9AD-97B97E7E98F0}" sibTransId="{BDA8FA7D-A00C-4583-942B-104F5098BC83}"/>
    <dgm:cxn modelId="{1679EE0E-E88B-4A03-BA64-14784C9042C5}" type="presOf" srcId="{E34BC941-91DC-4F4E-A736-15F519672919}" destId="{665DA03B-B084-437B-A933-56F5D12EB846}" srcOrd="0" destOrd="0" presId="urn:microsoft.com/office/officeart/2005/8/layout/vList3"/>
    <dgm:cxn modelId="{7F819B6E-E886-4B17-9E85-2FE278D583E4}" type="presParOf" srcId="{18BEA4FF-167F-44BE-A02A-0AF401D10F00}" destId="{419EBB52-BD76-4C07-BB9A-54BBF1E92A77}" srcOrd="0" destOrd="0" presId="urn:microsoft.com/office/officeart/2005/8/layout/vList3"/>
    <dgm:cxn modelId="{C32FB9FD-CD09-442C-83C8-09949598FB3B}" type="presParOf" srcId="{419EBB52-BD76-4C07-BB9A-54BBF1E92A77}" destId="{72689CB5-400B-4C1D-8CCA-3B9D9628AD91}" srcOrd="0" destOrd="0" presId="urn:microsoft.com/office/officeart/2005/8/layout/vList3"/>
    <dgm:cxn modelId="{24C059D0-4443-491B-8823-463DA0505A65}" type="presParOf" srcId="{419EBB52-BD76-4C07-BB9A-54BBF1E92A77}" destId="{665DA03B-B084-437B-A933-56F5D12EB846}" srcOrd="1" destOrd="0" presId="urn:microsoft.com/office/officeart/2005/8/layout/vList3"/>
    <dgm:cxn modelId="{7BDE0F18-A485-439F-82FE-F3016A7B34F5}" type="presParOf" srcId="{18BEA4FF-167F-44BE-A02A-0AF401D10F00}" destId="{8A69F601-4429-4C65-9B81-52A9C5611320}" srcOrd="1" destOrd="0" presId="urn:microsoft.com/office/officeart/2005/8/layout/vList3"/>
    <dgm:cxn modelId="{004B02C8-FE92-4370-8B3F-7AE8C0F1BEA2}" type="presParOf" srcId="{18BEA4FF-167F-44BE-A02A-0AF401D10F00}" destId="{65C24F0C-B0C5-486E-8794-5B03FD2332E4}" srcOrd="2" destOrd="0" presId="urn:microsoft.com/office/officeart/2005/8/layout/vList3"/>
    <dgm:cxn modelId="{8FF57F73-81B8-44BF-A32C-5CA515D53866}" type="presParOf" srcId="{65C24F0C-B0C5-486E-8794-5B03FD2332E4}" destId="{52215D1E-33E4-4AEE-B17D-17A47932C446}" srcOrd="0" destOrd="0" presId="urn:microsoft.com/office/officeart/2005/8/layout/vList3"/>
    <dgm:cxn modelId="{2CC1998E-4DCE-4A61-9940-6620C5D2EDF6}" type="presParOf" srcId="{65C24F0C-B0C5-486E-8794-5B03FD2332E4}" destId="{B06210D8-8B1C-46EF-A44B-7B9DE1BC751F}" srcOrd="1" destOrd="0" presId="urn:microsoft.com/office/officeart/2005/8/layout/vList3"/>
    <dgm:cxn modelId="{94D820AC-E07A-4B94-B165-D27108E655E8}" type="presParOf" srcId="{18BEA4FF-167F-44BE-A02A-0AF401D10F00}" destId="{DF948FB4-0DB4-4668-AE80-6FD4B48D8003}" srcOrd="3" destOrd="0" presId="urn:microsoft.com/office/officeart/2005/8/layout/vList3"/>
    <dgm:cxn modelId="{949315CD-C6FA-4C6E-88FC-C8FAFE485BB5}" type="presParOf" srcId="{18BEA4FF-167F-44BE-A02A-0AF401D10F00}" destId="{88A5E6AA-7040-4C8E-B58D-3A67F1071EB0}" srcOrd="4" destOrd="0" presId="urn:microsoft.com/office/officeart/2005/8/layout/vList3"/>
    <dgm:cxn modelId="{BD53BDCA-9D27-407F-A2D1-180A85BDF0B0}" type="presParOf" srcId="{88A5E6AA-7040-4C8E-B58D-3A67F1071EB0}" destId="{947C074F-F009-4593-BA6D-5F3AAFF3C09C}" srcOrd="0" destOrd="0" presId="urn:microsoft.com/office/officeart/2005/8/layout/vList3"/>
    <dgm:cxn modelId="{6E47AB99-4D69-44CD-85E3-14E908809322}" type="presParOf" srcId="{88A5E6AA-7040-4C8E-B58D-3A67F1071EB0}" destId="{A305A1F2-7E8E-49AD-9815-E8A881DFD16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EEC1C9-9473-4F07-9419-D9BAF2DB2BA9}" type="doc">
      <dgm:prSet loTypeId="urn:microsoft.com/office/officeart/2005/8/layout/hList7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275C88D-FDC4-4479-9B22-D9658C6F11FB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ЗАМКИ</a:t>
          </a:r>
        </a:p>
      </dgm:t>
    </dgm:pt>
    <dgm:pt modelId="{6AD8326B-2701-44D9-88C6-775B14A9505E}" type="parTrans" cxnId="{DC96C44A-34E9-48CE-A234-A92E3B06A9C4}">
      <dgm:prSet/>
      <dgm:spPr/>
      <dgm:t>
        <a:bodyPr/>
        <a:lstStyle/>
        <a:p>
          <a:endParaRPr lang="ru-RU"/>
        </a:p>
      </dgm:t>
    </dgm:pt>
    <dgm:pt modelId="{32ABBC03-520C-43A4-92A4-D2B6C22B4E1B}" type="sibTrans" cxnId="{DC96C44A-34E9-48CE-A234-A92E3B06A9C4}">
      <dgm:prSet/>
      <dgm:spPr/>
      <dgm:t>
        <a:bodyPr/>
        <a:lstStyle/>
        <a:p>
          <a:endParaRPr lang="ru-RU"/>
        </a:p>
      </dgm:t>
    </dgm:pt>
    <dgm:pt modelId="{03970E8B-10DC-45DD-8D88-04F46E87C998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ХРАМЫ</a:t>
          </a:r>
        </a:p>
      </dgm:t>
    </dgm:pt>
    <dgm:pt modelId="{04678DCD-6EA6-4DE9-ADB4-9EF89ABB61B2}" type="parTrans" cxnId="{BDF4473F-949E-4B9E-BEA0-D3362023C37D}">
      <dgm:prSet/>
      <dgm:spPr/>
      <dgm:t>
        <a:bodyPr/>
        <a:lstStyle/>
        <a:p>
          <a:endParaRPr lang="ru-RU"/>
        </a:p>
      </dgm:t>
    </dgm:pt>
    <dgm:pt modelId="{3DF143AE-5D82-4AD3-8FB0-F25FF0DFA6F3}" type="sibTrans" cxnId="{BDF4473F-949E-4B9E-BEA0-D3362023C37D}">
      <dgm:prSet/>
      <dgm:spPr/>
      <dgm:t>
        <a:bodyPr/>
        <a:lstStyle/>
        <a:p>
          <a:endParaRPr lang="ru-RU"/>
        </a:p>
      </dgm:t>
    </dgm:pt>
    <dgm:pt modelId="{80353B57-9766-4AB0-8F37-F9B0F4589A4D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МОНАСТЫРИ</a:t>
          </a:r>
        </a:p>
      </dgm:t>
    </dgm:pt>
    <dgm:pt modelId="{D66424A6-D221-41EF-89EB-1AA8A5F69834}" type="parTrans" cxnId="{EE451A1C-BEB2-4590-92C6-45EFC31740F4}">
      <dgm:prSet/>
      <dgm:spPr/>
      <dgm:t>
        <a:bodyPr/>
        <a:lstStyle/>
        <a:p>
          <a:endParaRPr lang="ru-RU"/>
        </a:p>
      </dgm:t>
    </dgm:pt>
    <dgm:pt modelId="{0C0760FF-9BB8-4B90-8A2B-93512C924D57}" type="sibTrans" cxnId="{EE451A1C-BEB2-4590-92C6-45EFC31740F4}">
      <dgm:prSet/>
      <dgm:spPr/>
      <dgm:t>
        <a:bodyPr/>
        <a:lstStyle/>
        <a:p>
          <a:endParaRPr lang="ru-RU"/>
        </a:p>
      </dgm:t>
    </dgm:pt>
    <dgm:pt modelId="{D63590D6-4065-4377-A640-8426327E6B85}" type="pres">
      <dgm:prSet presAssocID="{25EEC1C9-9473-4F07-9419-D9BAF2DB2BA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87C56E-1B0F-48DB-9DE0-32FEFEA6E2F2}" type="pres">
      <dgm:prSet presAssocID="{25EEC1C9-9473-4F07-9419-D9BAF2DB2BA9}" presName="fgShape" presStyleLbl="fgShp" presStyleIdx="0" presStyleCnt="1" custLinFactNeighborX="-68" custLinFactNeighborY="-5555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</dgm:pt>
    <dgm:pt modelId="{93F1F8E0-9243-46BA-B9C8-B9FEB8EC8ABB}" type="pres">
      <dgm:prSet presAssocID="{25EEC1C9-9473-4F07-9419-D9BAF2DB2BA9}" presName="linComp" presStyleCnt="0"/>
      <dgm:spPr/>
    </dgm:pt>
    <dgm:pt modelId="{3F45495F-4857-4ABB-9E4C-5ED8B5885D37}" type="pres">
      <dgm:prSet presAssocID="{4275C88D-FDC4-4479-9B22-D9658C6F11FB}" presName="compNode" presStyleCnt="0"/>
      <dgm:spPr/>
    </dgm:pt>
    <dgm:pt modelId="{6337CBFD-775F-43B5-B9C6-2166D3D069BF}" type="pres">
      <dgm:prSet presAssocID="{4275C88D-FDC4-4479-9B22-D9658C6F11FB}" presName="bkgdShape" presStyleLbl="node1" presStyleIdx="0" presStyleCnt="3"/>
      <dgm:spPr/>
      <dgm:t>
        <a:bodyPr/>
        <a:lstStyle/>
        <a:p>
          <a:endParaRPr lang="ru-RU"/>
        </a:p>
      </dgm:t>
    </dgm:pt>
    <dgm:pt modelId="{BEE745A5-E0B9-44C3-A65E-FF880007B308}" type="pres">
      <dgm:prSet presAssocID="{4275C88D-FDC4-4479-9B22-D9658C6F11FB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80AB2A-93D5-48B4-843A-818CD756DC05}" type="pres">
      <dgm:prSet presAssocID="{4275C88D-FDC4-4479-9B22-D9658C6F11FB}" presName="invisiNode" presStyleLbl="node1" presStyleIdx="0" presStyleCnt="3"/>
      <dgm:spPr/>
    </dgm:pt>
    <dgm:pt modelId="{48C7963E-955E-4C39-B7D3-745DB4A899ED}" type="pres">
      <dgm:prSet presAssocID="{4275C88D-FDC4-4479-9B22-D9658C6F11FB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878E664-C54D-41F8-8D69-44D7B4E83728}" type="pres">
      <dgm:prSet presAssocID="{32ABBC03-520C-43A4-92A4-D2B6C22B4E1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EADF8D5-A1DE-46EE-A295-A7CFE1E6D13D}" type="pres">
      <dgm:prSet presAssocID="{03970E8B-10DC-45DD-8D88-04F46E87C998}" presName="compNode" presStyleCnt="0"/>
      <dgm:spPr/>
    </dgm:pt>
    <dgm:pt modelId="{368EAF76-0E8F-4EB0-A66A-ECC07288E194}" type="pres">
      <dgm:prSet presAssocID="{03970E8B-10DC-45DD-8D88-04F46E87C998}" presName="bkgdShape" presStyleLbl="node1" presStyleIdx="1" presStyleCnt="3"/>
      <dgm:spPr/>
      <dgm:t>
        <a:bodyPr/>
        <a:lstStyle/>
        <a:p>
          <a:endParaRPr lang="ru-RU"/>
        </a:p>
      </dgm:t>
    </dgm:pt>
    <dgm:pt modelId="{0139F0CF-7F07-4A3C-A79E-37F676FC2DF2}" type="pres">
      <dgm:prSet presAssocID="{03970E8B-10DC-45DD-8D88-04F46E87C998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C804D3-8F3A-44A5-A7F7-14A1FA6FBCDE}" type="pres">
      <dgm:prSet presAssocID="{03970E8B-10DC-45DD-8D88-04F46E87C998}" presName="invisiNode" presStyleLbl="node1" presStyleIdx="1" presStyleCnt="3"/>
      <dgm:spPr/>
    </dgm:pt>
    <dgm:pt modelId="{7725E810-41FB-4FFF-A625-880B43A6B01A}" type="pres">
      <dgm:prSet presAssocID="{03970E8B-10DC-45DD-8D88-04F46E87C998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D9D0B05-61A6-4C65-A87A-F14EB7BD3E41}" type="pres">
      <dgm:prSet presAssocID="{3DF143AE-5D82-4AD3-8FB0-F25FF0DFA6F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B0A2473-ACFB-4CA4-900E-12E71C36276F}" type="pres">
      <dgm:prSet presAssocID="{80353B57-9766-4AB0-8F37-F9B0F4589A4D}" presName="compNode" presStyleCnt="0"/>
      <dgm:spPr/>
    </dgm:pt>
    <dgm:pt modelId="{ED5491A7-E24E-4C80-A164-E2971CB18DF9}" type="pres">
      <dgm:prSet presAssocID="{80353B57-9766-4AB0-8F37-F9B0F4589A4D}" presName="bkgdShape" presStyleLbl="node1" presStyleIdx="2" presStyleCnt="3"/>
      <dgm:spPr/>
      <dgm:t>
        <a:bodyPr/>
        <a:lstStyle/>
        <a:p>
          <a:endParaRPr lang="ru-RU"/>
        </a:p>
      </dgm:t>
    </dgm:pt>
    <dgm:pt modelId="{6C4BEA13-6E79-49DF-8DA0-9A5A0F2AF465}" type="pres">
      <dgm:prSet presAssocID="{80353B57-9766-4AB0-8F37-F9B0F4589A4D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AE1C4E-FA9E-4421-AD39-C720A1C177CB}" type="pres">
      <dgm:prSet presAssocID="{80353B57-9766-4AB0-8F37-F9B0F4589A4D}" presName="invisiNode" presStyleLbl="node1" presStyleIdx="2" presStyleCnt="3"/>
      <dgm:spPr/>
    </dgm:pt>
    <dgm:pt modelId="{20655FC6-8D75-42D6-9B42-7CC8E303000C}" type="pres">
      <dgm:prSet presAssocID="{80353B57-9766-4AB0-8F37-F9B0F4589A4D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19DBD5D-AA13-4B60-A992-442C32DF5BD3}" type="presOf" srcId="{4275C88D-FDC4-4479-9B22-D9658C6F11FB}" destId="{BEE745A5-E0B9-44C3-A65E-FF880007B308}" srcOrd="1" destOrd="0" presId="urn:microsoft.com/office/officeart/2005/8/layout/hList7"/>
    <dgm:cxn modelId="{941EB12A-AD07-44E7-B333-CD43F68C39ED}" type="presOf" srcId="{32ABBC03-520C-43A4-92A4-D2B6C22B4E1B}" destId="{D878E664-C54D-41F8-8D69-44D7B4E83728}" srcOrd="0" destOrd="0" presId="urn:microsoft.com/office/officeart/2005/8/layout/hList7"/>
    <dgm:cxn modelId="{EE451A1C-BEB2-4590-92C6-45EFC31740F4}" srcId="{25EEC1C9-9473-4F07-9419-D9BAF2DB2BA9}" destId="{80353B57-9766-4AB0-8F37-F9B0F4589A4D}" srcOrd="2" destOrd="0" parTransId="{D66424A6-D221-41EF-89EB-1AA8A5F69834}" sibTransId="{0C0760FF-9BB8-4B90-8A2B-93512C924D57}"/>
    <dgm:cxn modelId="{CCA17A5D-09D4-474D-AAB2-20269642FA5C}" type="presOf" srcId="{03970E8B-10DC-45DD-8D88-04F46E87C998}" destId="{0139F0CF-7F07-4A3C-A79E-37F676FC2DF2}" srcOrd="1" destOrd="0" presId="urn:microsoft.com/office/officeart/2005/8/layout/hList7"/>
    <dgm:cxn modelId="{DC96C44A-34E9-48CE-A234-A92E3B06A9C4}" srcId="{25EEC1C9-9473-4F07-9419-D9BAF2DB2BA9}" destId="{4275C88D-FDC4-4479-9B22-D9658C6F11FB}" srcOrd="0" destOrd="0" parTransId="{6AD8326B-2701-44D9-88C6-775B14A9505E}" sibTransId="{32ABBC03-520C-43A4-92A4-D2B6C22B4E1B}"/>
    <dgm:cxn modelId="{B899E027-BB10-4AA8-9FC2-096B4EA32641}" type="presOf" srcId="{03970E8B-10DC-45DD-8D88-04F46E87C998}" destId="{368EAF76-0E8F-4EB0-A66A-ECC07288E194}" srcOrd="0" destOrd="0" presId="urn:microsoft.com/office/officeart/2005/8/layout/hList7"/>
    <dgm:cxn modelId="{109DB50D-14F6-4DA9-B069-292EA2B4EF0E}" type="presOf" srcId="{3DF143AE-5D82-4AD3-8FB0-F25FF0DFA6F3}" destId="{9D9D0B05-61A6-4C65-A87A-F14EB7BD3E41}" srcOrd="0" destOrd="0" presId="urn:microsoft.com/office/officeart/2005/8/layout/hList7"/>
    <dgm:cxn modelId="{2DEDCD53-EE0B-427A-87E5-67BA467AA125}" type="presOf" srcId="{4275C88D-FDC4-4479-9B22-D9658C6F11FB}" destId="{6337CBFD-775F-43B5-B9C6-2166D3D069BF}" srcOrd="0" destOrd="0" presId="urn:microsoft.com/office/officeart/2005/8/layout/hList7"/>
    <dgm:cxn modelId="{A0A90788-BB58-45FA-B92D-586F6F51C73B}" type="presOf" srcId="{80353B57-9766-4AB0-8F37-F9B0F4589A4D}" destId="{6C4BEA13-6E79-49DF-8DA0-9A5A0F2AF465}" srcOrd="1" destOrd="0" presId="urn:microsoft.com/office/officeart/2005/8/layout/hList7"/>
    <dgm:cxn modelId="{AC273F03-5868-4BD5-85A8-EF77BD2CB2DC}" type="presOf" srcId="{25EEC1C9-9473-4F07-9419-D9BAF2DB2BA9}" destId="{D63590D6-4065-4377-A640-8426327E6B85}" srcOrd="0" destOrd="0" presId="urn:microsoft.com/office/officeart/2005/8/layout/hList7"/>
    <dgm:cxn modelId="{39BE68E8-2254-41D9-A1C7-C39360D1552B}" type="presOf" srcId="{80353B57-9766-4AB0-8F37-F9B0F4589A4D}" destId="{ED5491A7-E24E-4C80-A164-E2971CB18DF9}" srcOrd="0" destOrd="0" presId="urn:microsoft.com/office/officeart/2005/8/layout/hList7"/>
    <dgm:cxn modelId="{BDF4473F-949E-4B9E-BEA0-D3362023C37D}" srcId="{25EEC1C9-9473-4F07-9419-D9BAF2DB2BA9}" destId="{03970E8B-10DC-45DD-8D88-04F46E87C998}" srcOrd="1" destOrd="0" parTransId="{04678DCD-6EA6-4DE9-ADB4-9EF89ABB61B2}" sibTransId="{3DF143AE-5D82-4AD3-8FB0-F25FF0DFA6F3}"/>
    <dgm:cxn modelId="{83014CAE-6B9C-4DED-9EF3-D7CB1C0911A2}" type="presParOf" srcId="{D63590D6-4065-4377-A640-8426327E6B85}" destId="{6A87C56E-1B0F-48DB-9DE0-32FEFEA6E2F2}" srcOrd="0" destOrd="0" presId="urn:microsoft.com/office/officeart/2005/8/layout/hList7"/>
    <dgm:cxn modelId="{AD6C82B2-1B1C-4589-8F3A-437BADA28032}" type="presParOf" srcId="{D63590D6-4065-4377-A640-8426327E6B85}" destId="{93F1F8E0-9243-46BA-B9C8-B9FEB8EC8ABB}" srcOrd="1" destOrd="0" presId="urn:microsoft.com/office/officeart/2005/8/layout/hList7"/>
    <dgm:cxn modelId="{4F1EB220-36B0-400C-840B-CA4932E88508}" type="presParOf" srcId="{93F1F8E0-9243-46BA-B9C8-B9FEB8EC8ABB}" destId="{3F45495F-4857-4ABB-9E4C-5ED8B5885D37}" srcOrd="0" destOrd="0" presId="urn:microsoft.com/office/officeart/2005/8/layout/hList7"/>
    <dgm:cxn modelId="{EAE80657-4FAA-4AD7-BE68-D29621312BF1}" type="presParOf" srcId="{3F45495F-4857-4ABB-9E4C-5ED8B5885D37}" destId="{6337CBFD-775F-43B5-B9C6-2166D3D069BF}" srcOrd="0" destOrd="0" presId="urn:microsoft.com/office/officeart/2005/8/layout/hList7"/>
    <dgm:cxn modelId="{3C9A7300-2142-45B6-BDBA-6D23893F182B}" type="presParOf" srcId="{3F45495F-4857-4ABB-9E4C-5ED8B5885D37}" destId="{BEE745A5-E0B9-44C3-A65E-FF880007B308}" srcOrd="1" destOrd="0" presId="urn:microsoft.com/office/officeart/2005/8/layout/hList7"/>
    <dgm:cxn modelId="{E37FD928-4508-4C7A-A6F9-A29A0F82CD32}" type="presParOf" srcId="{3F45495F-4857-4ABB-9E4C-5ED8B5885D37}" destId="{3780AB2A-93D5-48B4-843A-818CD756DC05}" srcOrd="2" destOrd="0" presId="urn:microsoft.com/office/officeart/2005/8/layout/hList7"/>
    <dgm:cxn modelId="{7CFF468A-934D-4E7E-A518-9578D116CF7C}" type="presParOf" srcId="{3F45495F-4857-4ABB-9E4C-5ED8B5885D37}" destId="{48C7963E-955E-4C39-B7D3-745DB4A899ED}" srcOrd="3" destOrd="0" presId="urn:microsoft.com/office/officeart/2005/8/layout/hList7"/>
    <dgm:cxn modelId="{EFCB4E1B-3DCD-44E4-9421-DFE5A76AAA75}" type="presParOf" srcId="{93F1F8E0-9243-46BA-B9C8-B9FEB8EC8ABB}" destId="{D878E664-C54D-41F8-8D69-44D7B4E83728}" srcOrd="1" destOrd="0" presId="urn:microsoft.com/office/officeart/2005/8/layout/hList7"/>
    <dgm:cxn modelId="{A862A188-FC66-4450-964F-5574667A21CE}" type="presParOf" srcId="{93F1F8E0-9243-46BA-B9C8-B9FEB8EC8ABB}" destId="{EEADF8D5-A1DE-46EE-A295-A7CFE1E6D13D}" srcOrd="2" destOrd="0" presId="urn:microsoft.com/office/officeart/2005/8/layout/hList7"/>
    <dgm:cxn modelId="{F1FC7AB7-2425-4F88-8DDF-1F649C40A8A5}" type="presParOf" srcId="{EEADF8D5-A1DE-46EE-A295-A7CFE1E6D13D}" destId="{368EAF76-0E8F-4EB0-A66A-ECC07288E194}" srcOrd="0" destOrd="0" presId="urn:microsoft.com/office/officeart/2005/8/layout/hList7"/>
    <dgm:cxn modelId="{7D3511F2-E3D2-4FA8-99AA-7711E6E1B0A9}" type="presParOf" srcId="{EEADF8D5-A1DE-46EE-A295-A7CFE1E6D13D}" destId="{0139F0CF-7F07-4A3C-A79E-37F676FC2DF2}" srcOrd="1" destOrd="0" presId="urn:microsoft.com/office/officeart/2005/8/layout/hList7"/>
    <dgm:cxn modelId="{07E7BD75-5B83-482B-A3BD-BAD1EEBEFE2F}" type="presParOf" srcId="{EEADF8D5-A1DE-46EE-A295-A7CFE1E6D13D}" destId="{74C804D3-8F3A-44A5-A7F7-14A1FA6FBCDE}" srcOrd="2" destOrd="0" presId="urn:microsoft.com/office/officeart/2005/8/layout/hList7"/>
    <dgm:cxn modelId="{BAB6BA8B-526B-43B3-95AF-4FDAB3B511AD}" type="presParOf" srcId="{EEADF8D5-A1DE-46EE-A295-A7CFE1E6D13D}" destId="{7725E810-41FB-4FFF-A625-880B43A6B01A}" srcOrd="3" destOrd="0" presId="urn:microsoft.com/office/officeart/2005/8/layout/hList7"/>
    <dgm:cxn modelId="{FEAAC678-EF29-4D10-9483-AD52256B28E8}" type="presParOf" srcId="{93F1F8E0-9243-46BA-B9C8-B9FEB8EC8ABB}" destId="{9D9D0B05-61A6-4C65-A87A-F14EB7BD3E41}" srcOrd="3" destOrd="0" presId="urn:microsoft.com/office/officeart/2005/8/layout/hList7"/>
    <dgm:cxn modelId="{2D414CD0-A516-4040-B25F-448C66488C8F}" type="presParOf" srcId="{93F1F8E0-9243-46BA-B9C8-B9FEB8EC8ABB}" destId="{FB0A2473-ACFB-4CA4-900E-12E71C36276F}" srcOrd="4" destOrd="0" presId="urn:microsoft.com/office/officeart/2005/8/layout/hList7"/>
    <dgm:cxn modelId="{B8DEEC7B-B58E-45FD-BD73-09B2FADA1146}" type="presParOf" srcId="{FB0A2473-ACFB-4CA4-900E-12E71C36276F}" destId="{ED5491A7-E24E-4C80-A164-E2971CB18DF9}" srcOrd="0" destOrd="0" presId="urn:microsoft.com/office/officeart/2005/8/layout/hList7"/>
    <dgm:cxn modelId="{EA5DD18C-9338-47A7-9A11-20F36CFFA617}" type="presParOf" srcId="{FB0A2473-ACFB-4CA4-900E-12E71C36276F}" destId="{6C4BEA13-6E79-49DF-8DA0-9A5A0F2AF465}" srcOrd="1" destOrd="0" presId="urn:microsoft.com/office/officeart/2005/8/layout/hList7"/>
    <dgm:cxn modelId="{44222FFC-4446-4F61-997A-6822D68A5B5D}" type="presParOf" srcId="{FB0A2473-ACFB-4CA4-900E-12E71C36276F}" destId="{95AE1C4E-FA9E-4421-AD39-C720A1C177CB}" srcOrd="2" destOrd="0" presId="urn:microsoft.com/office/officeart/2005/8/layout/hList7"/>
    <dgm:cxn modelId="{22835139-96CF-4C4F-A4D0-22B0D8815DAD}" type="presParOf" srcId="{FB0A2473-ACFB-4CA4-900E-12E71C36276F}" destId="{20655FC6-8D75-42D6-9B42-7CC8E303000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Карл Великий приказывал открывать школы при монастырях и соборах, где обучались только мальчики без деления на классы и по возрасту.</a:t>
            </a:r>
            <a:r>
              <a:rPr lang="ru-RU" baseline="0" dirty="0" smtClean="0"/>
              <a:t> Обучение велось на латинском языке, хотя на нем уже давно не говорили. Главной книгой в обучении была Библия(Старый и Новый завет).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BEBA-A756-4911-BE50-0BC661292673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8637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«Семь свободных искусств»: «ТРИВИУМ»: Грамматика, Риторика, Диалектика «Квадривиум»: Арифметика, Геометрия, Астрономия, Музыка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BEBA-A756-4911-BE50-0BC661292673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0245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94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161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161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48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09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09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09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232179796"/>
      </p:ext>
    </p:extLst>
  </p:cSld>
  <p:clrMapOvr>
    <a:masterClrMapping/>
  </p:clrMapOvr>
  <p:transition spd="slow">
    <p:cover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111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564509"/>
      </p:ext>
    </p:extLst>
  </p:cSld>
  <p:clrMapOvr>
    <a:masterClrMapping/>
  </p:clrMapOvr>
  <p:transition spd="slow">
    <p:cover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0735107"/>
      </p:ext>
    </p:extLst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0658651"/>
      </p:ext>
    </p:extLst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4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2334245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71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71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8209228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120167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5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3202629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8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87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8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7" r:id="rId14"/>
  </p:sldLayoutIdLst>
  <p:transition spd="slow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img1.liveinternet.ru/images/foto/b/3/929/1257929/f_19035337.jpg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renessans-acad.ru/images/slides/egypt2/l/img052.jpg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nsad.ru/pic/Teologia3_1309348128.JPG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alrus.wr.usgs.gov/infobank/programs/html/training/IBDemo/rawjpg/Scribe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hyperlink" Target="http://www.conocereisdeverdad.org/pic/4506__427e16e88b273.j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568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295" y="73960"/>
            <a:ext cx="6853767" cy="1919006"/>
          </a:xfrm>
        </p:spPr>
        <p:txBody>
          <a:bodyPr wrap="square" tIns="25927">
            <a:spAutoFit/>
          </a:bodyPr>
          <a:lstStyle/>
          <a:p>
            <a:pPr marL="22545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ВСЕМИРНАЯ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487488" y="2852936"/>
            <a:ext cx="10177131" cy="2371838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 </a:t>
            </a:r>
          </a:p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endParaRPr lang="ru-RU" sz="48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«</a:t>
            </a: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КУЛЬТУРА</a:t>
            </a:r>
          </a:p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endParaRPr lang="ru-RU" sz="44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НАРОДОВ ЕВРОПЫ».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846736" y="461963"/>
            <a:ext cx="1439333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5"/>
            <a:ext cx="361587" cy="628623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l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3900" b="1" spc="18" dirty="0" smtClean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39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134600" y="1146175"/>
            <a:ext cx="1143000" cy="374650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algn="l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300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3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623392" y="2493067"/>
            <a:ext cx="768629" cy="302416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pic>
        <p:nvPicPr>
          <p:cNvPr id="44034" name="Picture 2" descr="https://wiki.soiro.ru/images/thumb/I34G4RNPB.jpg/600px-I34G4RNP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4192" y="2420888"/>
            <a:ext cx="3672408" cy="4199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7" name="Picture 9" descr="Файл:Aachener dom oktag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1124744"/>
            <a:ext cx="5588000" cy="3143250"/>
          </a:xfrm>
          <a:prstGeom prst="rect">
            <a:avLst/>
          </a:prstGeom>
          <a:noFill/>
        </p:spPr>
      </p:pic>
      <p:pic>
        <p:nvPicPr>
          <p:cNvPr id="32779" name="Picture 11" descr="Файл:Aachener dom altarra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4115" y="1196752"/>
            <a:ext cx="4381500" cy="4381500"/>
          </a:xfrm>
          <a:prstGeom prst="rect">
            <a:avLst/>
          </a:prstGeom>
          <a:noFill/>
        </p:spPr>
      </p:pic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406400" y="4648200"/>
            <a:ext cx="6197600" cy="2057400"/>
          </a:xfrm>
          <a:prstGeom prst="rect">
            <a:avLst/>
          </a:prstGeom>
          <a:solidFill>
            <a:srgbClr val="C8E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Карл строил во многих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городах каменные дворцы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церкви. Сохранилась лишь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здание </a:t>
            </a:r>
            <a:r>
              <a:rPr lang="ru-RU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Ахенской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капеллы.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565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КАРОЛИНГСКОЕ ВОЗРОЖДЕНИЕ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Фильм </a:t>
            </a:r>
            <a:r>
              <a:rPr lang="ru-RU" smtClean="0"/>
              <a:t>каролингское </a:t>
            </a:r>
            <a:r>
              <a:rPr lang="ru-RU" smtClean="0"/>
              <a:t>возрождение 1м 27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AutoShape 8"/>
          <p:cNvSpPr>
            <a:spLocks noGrp="1" noChangeArrowheads="1"/>
          </p:cNvSpPr>
          <p:nvPr>
            <p:ph type="title"/>
          </p:nvPr>
        </p:nvSpPr>
        <p:spPr>
          <a:xfrm>
            <a:off x="479376" y="836712"/>
            <a:ext cx="11305256" cy="72008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25400">
            <a:solidFill>
              <a:schemeClr val="tx1"/>
            </a:solidFill>
            <a:round/>
          </a:ln>
        </p:spPr>
        <p:txBody>
          <a:bodyPr>
            <a:normAutofit/>
          </a:bodyPr>
          <a:lstStyle/>
          <a:p>
            <a:pPr eaLnBrk="1" hangingPunct="1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Исторические условия развития культуры Византии:</a:t>
            </a:r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407368" y="1772816"/>
            <a:ext cx="11521280" cy="131636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Подумайте, какие исторические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особенности Византии 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могли способствовать высокому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уровню культурного развития?</a:t>
            </a:r>
          </a:p>
        </p:txBody>
      </p:sp>
      <p:sp>
        <p:nvSpPr>
          <p:cNvPr id="14346" name="AutoShape 10"/>
          <p:cNvSpPr>
            <a:spLocks noChangeArrowheads="1"/>
          </p:cNvSpPr>
          <p:nvPr/>
        </p:nvSpPr>
        <p:spPr bwMode="auto">
          <a:xfrm>
            <a:off x="263352" y="3284984"/>
            <a:ext cx="10261600" cy="1066800"/>
          </a:xfrm>
          <a:prstGeom prst="bevel">
            <a:avLst>
              <a:gd name="adj" fmla="val 12500"/>
            </a:avLst>
          </a:prstGeom>
          <a:solidFill>
            <a:srgbClr val="FF99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Город – центр торговли, ремесла и сильной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власти.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7" name="AutoShape 11"/>
          <p:cNvSpPr>
            <a:spLocks noChangeArrowheads="1"/>
          </p:cNvSpPr>
          <p:nvPr/>
        </p:nvSpPr>
        <p:spPr bwMode="auto">
          <a:xfrm>
            <a:off x="1775520" y="4509120"/>
            <a:ext cx="10261600" cy="1066800"/>
          </a:xfrm>
          <a:prstGeom prst="bevel">
            <a:avLst>
              <a:gd name="adj" fmla="val 12500"/>
            </a:avLst>
          </a:prstGeom>
          <a:solidFill>
            <a:srgbClr val="FF99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Византия становится наследницей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античной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культуры. 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8" name="AutoShape 12"/>
          <p:cNvSpPr>
            <a:spLocks noChangeArrowheads="1"/>
          </p:cNvSpPr>
          <p:nvPr/>
        </p:nvSpPr>
        <p:spPr bwMode="auto">
          <a:xfrm>
            <a:off x="263352" y="5661248"/>
            <a:ext cx="10261600" cy="1066800"/>
          </a:xfrm>
          <a:prstGeom prst="bevel">
            <a:avLst>
              <a:gd name="adj" fmla="val 12500"/>
            </a:avLst>
          </a:prstGeom>
          <a:solidFill>
            <a:srgbClr val="FF99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Влияние христианства на культурное развитие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Византии.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565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ВИЗАНТИИ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5" grpId="0" animBg="1"/>
      <p:bldP spid="14346" grpId="0" animBg="1"/>
      <p:bldP spid="14347" grpId="0" animBg="1"/>
      <p:bldP spid="143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355" y="3356999"/>
            <a:ext cx="32639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математика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79579" y="5013234"/>
            <a:ext cx="286808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медицина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39823" y="3357570"/>
            <a:ext cx="1824567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химия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47467" y="4221221"/>
            <a:ext cx="288078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география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47769" y="3284542"/>
            <a:ext cx="2305051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история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5520268" y="1412875"/>
            <a:ext cx="575733" cy="17287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176184" y="1412932"/>
            <a:ext cx="575733" cy="32402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632700" y="1628775"/>
            <a:ext cx="575733" cy="21605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764312">
            <a:off x="2976036" y="1119192"/>
            <a:ext cx="575733" cy="17287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9906003">
            <a:off x="9199036" y="1412875"/>
            <a:ext cx="575733" cy="172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object 2"/>
          <p:cNvSpPr>
            <a:spLocks/>
          </p:cNvSpPr>
          <p:nvPr/>
        </p:nvSpPr>
        <p:spPr bwMode="auto">
          <a:xfrm>
            <a:off x="0" y="3565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НАУЧНЫЕ ЗНАНИЯ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663952" y="1268760"/>
            <a:ext cx="6079232" cy="517321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Византия была сокровищницей учёных и творческих людей. Лев Математик изобрёл звуковую сигнализацию для передачи сообщений на расстоянии, автоматическое устройство в тронном зале.</a:t>
            </a:r>
          </a:p>
        </p:txBody>
      </p:sp>
      <p:pic>
        <p:nvPicPr>
          <p:cNvPr id="8197" name="Picture 8" descr="Картинка 1 из 694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422" y="1412776"/>
            <a:ext cx="4400551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9"/>
          <p:cNvSpPr>
            <a:spLocks noChangeArrowheads="1"/>
          </p:cNvSpPr>
          <p:nvPr/>
        </p:nvSpPr>
        <p:spPr bwMode="auto">
          <a:xfrm>
            <a:off x="551384" y="5949280"/>
            <a:ext cx="4368800" cy="685800"/>
          </a:xfrm>
          <a:prstGeom prst="rect">
            <a:avLst/>
          </a:prstGeom>
          <a:solidFill>
            <a:srgbClr val="FFCC99"/>
          </a:solid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Лев Математик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565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НАУЧНЫЕ ЗНАНИЯ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51384" y="3810000"/>
            <a:ext cx="11437416" cy="2895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Создавались учебные пособия по медицине. Для обучения врачебному искусству в XI веке при больнице одного монастыря в Константинополе было создано медицинское училище ( первое в Европе).</a:t>
            </a:r>
          </a:p>
        </p:txBody>
      </p:sp>
      <p:pic>
        <p:nvPicPr>
          <p:cNvPr id="9221" name="Picture 8" descr="Картинка 28 из 87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9656" y="980728"/>
            <a:ext cx="619268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565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НАУЧНЫЕ ЗНАНИЯ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23392" y="4191000"/>
            <a:ext cx="11263808" cy="2438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Развитие ремёсел и медицины способствовало развитию ХИМИИ. Сохранились древние рецепты изготовления стекла, красок, лекарства; был изобретён «греческий огонь» - смесь из нефти и смолы.</a:t>
            </a:r>
          </a:p>
        </p:txBody>
      </p:sp>
      <p:pic>
        <p:nvPicPr>
          <p:cNvPr id="10245" name="Picture 7" descr="Рисунок1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>
            <a:lum bright="6000" contrast="18000"/>
          </a:blip>
          <a:srcRect/>
          <a:stretch>
            <a:fillRect/>
          </a:stretch>
        </p:blipFill>
        <p:spPr>
          <a:xfrm>
            <a:off x="335360" y="980780"/>
            <a:ext cx="11449272" cy="2735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565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НАУЧНЫЕ ЗНАНИЯ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591944" y="980728"/>
            <a:ext cx="6197600" cy="561662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buFontTx/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Византийцы накопили много знаний по географии. Они умели чертить карты и планы городов. Особенно успешно развивалась история. Основанная на документах, рассказов очевидцев , личных наблюдениях.</a:t>
            </a:r>
          </a:p>
        </p:txBody>
      </p:sp>
      <p:pic>
        <p:nvPicPr>
          <p:cNvPr id="11269" name="Picture 4" descr="Византия карта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7368" y="1340768"/>
            <a:ext cx="4855096" cy="4752528"/>
          </a:xfr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565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НАУЧНЫЕ ЗНАНИЯ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15896" y="1196757"/>
            <a:ext cx="2495551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школы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91584" y="3357570"/>
            <a:ext cx="2976033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частные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07833" y="4581551"/>
            <a:ext cx="5759451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государственные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9217" y="3500439"/>
            <a:ext cx="3839633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церковные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6000752" y="2708324"/>
            <a:ext cx="575733" cy="1368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868715">
            <a:off x="4123269" y="2276524"/>
            <a:ext cx="567267" cy="995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9467687">
            <a:off x="7880380" y="2347913"/>
            <a:ext cx="416983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object 2"/>
          <p:cNvSpPr>
            <a:spLocks/>
          </p:cNvSpPr>
          <p:nvPr/>
        </p:nvSpPr>
        <p:spPr bwMode="auto">
          <a:xfrm>
            <a:off x="0" y="3565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РАЗВИТИЕ ОБРАЗОВАНИЯ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9576" y="980728"/>
            <a:ext cx="7416824" cy="16004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u="sng" dirty="0">
                <a:solidFill>
                  <a:srgbClr val="002060"/>
                </a:solidFill>
              </a:rPr>
              <a:t>Начальная школа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</a:rPr>
              <a:t>Чтение, письмо, счет, церковное пение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67408" y="4437087"/>
            <a:ext cx="10081120" cy="169277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u="sng" dirty="0">
                <a:solidFill>
                  <a:srgbClr val="002060"/>
                </a:solidFill>
              </a:rPr>
              <a:t>Высшая</a:t>
            </a:r>
            <a:r>
              <a:rPr lang="ru-RU" sz="5400" b="1" u="sng" dirty="0">
                <a:solidFill>
                  <a:srgbClr val="002060"/>
                </a:solidFill>
              </a:rPr>
              <a:t> школа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</a:rPr>
              <a:t>Религия, мифология, история, география, литература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>
            <a:off x="5520269" y="2708275"/>
            <a:ext cx="958851" cy="14414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565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РАЗВИТИЕ ОБРАЗОВАНИЯ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623392" y="908797"/>
            <a:ext cx="11137237" cy="584775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КУЛЬТУРА ФРАНКСКОЙ ИМПЕРИИ</a:t>
            </a: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527433" y="1772816"/>
            <a:ext cx="11233247" cy="584775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КУЛЬТУРА ВИЗАНТИИ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623392" y="2708997"/>
            <a:ext cx="11137237" cy="584775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ЖИВОПИСЬ И АРХИТЕКТУРА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23392" y="3717033"/>
            <a:ext cx="11137237" cy="584775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ЦЕРКОВЬ И ОБРАЗОВАНИЕ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23392" y="4797229"/>
            <a:ext cx="11137237" cy="584775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ИСКУССТВО РУКОПИСНОЙ КНИГИ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27384" y="5877349"/>
            <a:ext cx="11137237" cy="584775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СОЗДАНИЕ СЛАВЯНСКОЙ АЗБУКИ</a:t>
            </a:r>
          </a:p>
        </p:txBody>
      </p:sp>
      <p:sp>
        <p:nvSpPr>
          <p:cNvPr id="11" name="object 2"/>
          <p:cNvSpPr>
            <a:spLocks/>
          </p:cNvSpPr>
          <p:nvPr/>
        </p:nvSpPr>
        <p:spPr bwMode="auto">
          <a:xfrm>
            <a:off x="0" y="3565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5326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  <p:bldP spid="7" grpId="0" animBg="1" autoUpdateAnimBg="0"/>
      <p:bldP spid="9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Особенно прославилось изобразительное искусство Византии.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143339" y="1484784"/>
          <a:ext cx="1152128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1371600"/>
            <a:ext cx="5892800" cy="5334000"/>
          </a:xfrm>
        </p:spPr>
        <p:txBody>
          <a:bodyPr>
            <a:normAutofit fontScale="92500"/>
          </a:bodyPr>
          <a:lstStyle/>
          <a:p>
            <a:pPr algn="ctr" eaLnBrk="1" hangingPunct="1">
              <a:buFontTx/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 Византии для украшения стен храмов использовали </a:t>
            </a:r>
            <a:r>
              <a:rPr lang="ru-RU" sz="3600" b="1" i="1" u="sng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мозаику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– изображения из кусочков цветного непрозрачного стекла – смальты, которую укрепляли с различным наклоном в сырой штукатурке</a:t>
            </a:r>
            <a:r>
              <a:rPr lang="ru-RU" b="1" dirty="0" smtClean="0"/>
              <a:t>.</a:t>
            </a:r>
          </a:p>
        </p:txBody>
      </p:sp>
      <p:pic>
        <p:nvPicPr>
          <p:cNvPr id="22533" name="Picture 8" descr="File:Pantocrator Constantino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3" y="908720"/>
            <a:ext cx="54229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9"/>
          <p:cNvSpPr>
            <a:spLocks noChangeArrowheads="1"/>
          </p:cNvSpPr>
          <p:nvPr/>
        </p:nvSpPr>
        <p:spPr bwMode="auto">
          <a:xfrm>
            <a:off x="335360" y="6093296"/>
            <a:ext cx="5384800" cy="573360"/>
          </a:xfrm>
          <a:prstGeom prst="rect">
            <a:avLst/>
          </a:prstGeom>
          <a:solidFill>
            <a:srgbClr val="FFCC99"/>
          </a:solid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Мозаика. 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565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ЖИВОПИСЬ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1447800"/>
            <a:ext cx="5892800" cy="52578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храмах и жилищах помещали иконы – живописные изображения Бога,  Богоматери, сцен из Библии на деревянных дощечках. Одна из наиболее почитаемых икон  -            «Владимирская Богоматерь» привезена на Русь из Византии</a:t>
            </a:r>
            <a:r>
              <a:rPr lang="ru-RU" sz="2400" b="1" dirty="0" smtClean="0"/>
              <a:t>.</a:t>
            </a:r>
          </a:p>
        </p:txBody>
      </p:sp>
      <p:pic>
        <p:nvPicPr>
          <p:cNvPr id="23557" name="Picture 4" descr="iconvlad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3392" y="908720"/>
            <a:ext cx="4944533" cy="5081588"/>
          </a:xfrm>
          <a:noFill/>
        </p:spPr>
      </p:pic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335360" y="5877272"/>
            <a:ext cx="5384800" cy="762000"/>
          </a:xfrm>
          <a:prstGeom prst="rect">
            <a:avLst/>
          </a:prstGeom>
          <a:solidFill>
            <a:srgbClr val="FFCC99"/>
          </a:solid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/>
              <a:t>Икона Владимирской</a:t>
            </a:r>
          </a:p>
          <a:p>
            <a:pPr algn="ctr"/>
            <a:r>
              <a:rPr lang="ru-RU" sz="2400" b="1" dirty="0"/>
              <a:t>Богоматери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565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ЖИВОПИСЬ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ssofia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7408" y="980728"/>
            <a:ext cx="10668000" cy="3528392"/>
          </a:xfrm>
          <a:noFill/>
        </p:spPr>
      </p:pic>
      <p:sp>
        <p:nvSpPr>
          <p:cNvPr id="17413" name="Rectangle 8"/>
          <p:cNvSpPr>
            <a:spLocks noChangeArrowheads="1"/>
          </p:cNvSpPr>
          <p:nvPr/>
        </p:nvSpPr>
        <p:spPr bwMode="auto">
          <a:xfrm>
            <a:off x="815413" y="260648"/>
            <a:ext cx="10668000" cy="685800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Храм Святой Софии называли « чудом из чудес».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7368" y="4549676"/>
            <a:ext cx="11305256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Самой  знаменитой постройкой  Византии стал «храм  Святой Софии». Возведенный  при Юстиниане. Храм был  отделан редким мрамором и украшен  мозаикой.   Отличительной  чертой  его  является  огромный купол, свет льющийся  из его 49 окон, создает впечатление, будто он парит в небе.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879976" y="1600206"/>
            <a:ext cx="5976664" cy="45259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buFontTx/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X-XI веке вместо вытянутого прямоугольного здания утвердился крестово-купольный храм, установленный на круглом возвышении – барабане.</a:t>
            </a:r>
          </a:p>
        </p:txBody>
      </p:sp>
      <p:pic>
        <p:nvPicPr>
          <p:cNvPr id="19461" name="Picture 4" descr="mgalla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7368" y="980764"/>
            <a:ext cx="5384800" cy="2805113"/>
          </a:xfrm>
          <a:noFill/>
        </p:spPr>
      </p:pic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496" y="4005064"/>
            <a:ext cx="320886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565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АРХИТЕКТУРА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199817D1-E84A-41EA-B0E1-64AAFD48A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405" y="764739"/>
            <a:ext cx="4523015" cy="800363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3200" cap="none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Европа: «кельтский орнамент</a:t>
            </a:r>
            <a:r>
              <a:rPr lang="ru-RU" sz="3200" cap="none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»,  «готический стиль»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Объект 11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0FDDA26A-5D65-455B-92EF-0737DC770F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05" y="1484819"/>
            <a:ext cx="4266007" cy="2644775"/>
          </a:xfr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B4088FD3-8C32-48DD-B2B9-936648B7AF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0066" y="764705"/>
            <a:ext cx="4941887" cy="576064"/>
          </a:xfrm>
        </p:spPr>
        <p:txBody>
          <a:bodyPr>
            <a:normAutofit/>
          </a:bodyPr>
          <a:lstStyle/>
          <a:p>
            <a:pPr algn="ctr"/>
            <a:r>
              <a:rPr lang="ru-RU" sz="2000" cap="none" dirty="0">
                <a:ln w="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Византия: «романский стиль»</a:t>
            </a: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6D9D9085-2580-4141-B454-09A83EB4D76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-4751" b="12807"/>
          <a:stretch/>
        </p:blipFill>
        <p:spPr>
          <a:xfrm>
            <a:off x="6672064" y="1556827"/>
            <a:ext cx="4713925" cy="1380963"/>
          </a:xfrm>
        </p:spPr>
      </p:pic>
      <p:pic>
        <p:nvPicPr>
          <p:cNvPr id="8" name="Объект 20" descr="Изображение выглядит как текст, вычерчивание ли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1F582329-CD56-4B59-AF6E-45D93F43C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31" y="3357027"/>
            <a:ext cx="3964116" cy="3241371"/>
          </a:xfrm>
          <a:prstGeom prst="rect">
            <a:avLst/>
          </a:prstGeom>
        </p:spPr>
      </p:pic>
      <p:pic>
        <p:nvPicPr>
          <p:cNvPr id="10" name="Объект 9" descr="Изображение выглядит как здание, внешний, церковь, часы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D57D629B-B384-41BE-84E9-B0AFA5FB2D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4077072"/>
            <a:ext cx="2208245" cy="24525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84E2B89-537F-4EF4-91F7-1C3E968CB5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BF8F6"/>
              </a:clrFrom>
              <a:clrTo>
                <a:srgbClr val="FBF8F6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40" t="2101" r="3679" b="2306"/>
          <a:stretch/>
        </p:blipFill>
        <p:spPr>
          <a:xfrm>
            <a:off x="4751853" y="3501043"/>
            <a:ext cx="2145891" cy="3097161"/>
          </a:xfrm>
          <a:prstGeom prst="rect">
            <a:avLst/>
          </a:prstGeom>
        </p:spPr>
      </p:pic>
      <p:sp>
        <p:nvSpPr>
          <p:cNvPr id="15" name="object 2"/>
          <p:cNvSpPr>
            <a:spLocks/>
          </p:cNvSpPr>
          <p:nvPr/>
        </p:nvSpPr>
        <p:spPr bwMode="auto">
          <a:xfrm>
            <a:off x="0" y="3565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СТИЛИ ИСКУССТВА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48638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4655840" y="908720"/>
          <a:ext cx="7315200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Блок-схема: ручной ввод 9"/>
          <p:cNvSpPr/>
          <p:nvPr/>
        </p:nvSpPr>
        <p:spPr>
          <a:xfrm>
            <a:off x="623392" y="908737"/>
            <a:ext cx="3096344" cy="573286"/>
          </a:xfrm>
          <a:prstGeom prst="flowChartManualInp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Массивность стен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Блок-схема: ручной ввод 10"/>
          <p:cNvSpPr/>
          <p:nvPr/>
        </p:nvSpPr>
        <p:spPr>
          <a:xfrm>
            <a:off x="1199456" y="1916832"/>
            <a:ext cx="3047950" cy="573286"/>
          </a:xfrm>
          <a:prstGeom prst="flowChartManualInp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Невысокие купола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Блок-схема: ручной ввод 11"/>
          <p:cNvSpPr/>
          <p:nvPr/>
        </p:nvSpPr>
        <p:spPr>
          <a:xfrm>
            <a:off x="431393" y="3140969"/>
            <a:ext cx="2692019" cy="573286"/>
          </a:xfrm>
          <a:prstGeom prst="flowChartManualInp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Низкие колонны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Блок-схема: ручной ввод 12"/>
          <p:cNvSpPr/>
          <p:nvPr/>
        </p:nvSpPr>
        <p:spPr>
          <a:xfrm>
            <a:off x="2063552" y="4293097"/>
            <a:ext cx="2653034" cy="573286"/>
          </a:xfrm>
          <a:prstGeom prst="flowChartManualInp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Маленькие окна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Блок-схема: ручной ввод 13"/>
          <p:cNvSpPr/>
          <p:nvPr/>
        </p:nvSpPr>
        <p:spPr>
          <a:xfrm>
            <a:off x="623393" y="5589241"/>
            <a:ext cx="3319242" cy="573286"/>
          </a:xfrm>
          <a:prstGeom prst="flowChartManualInp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Двери в форме арки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2" descr="20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4149080"/>
            <a:ext cx="4032448" cy="25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ject 2"/>
          <p:cNvSpPr>
            <a:spLocks/>
          </p:cNvSpPr>
          <p:nvPr/>
        </p:nvSpPr>
        <p:spPr bwMode="auto">
          <a:xfrm>
            <a:off x="0" y="3565"/>
            <a:ext cx="12192000" cy="61715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РОМАНСКИЙ СТИЛЬ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0DD59C57-A030-47A9-8E01-6706346FF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117" y="5661248"/>
            <a:ext cx="4683159" cy="730002"/>
          </a:xfrm>
        </p:spPr>
        <p:txBody>
          <a:bodyPr>
            <a:noAutofit/>
          </a:bodyPr>
          <a:lstStyle/>
          <a:p>
            <a:pPr algn="ctr"/>
            <a:r>
              <a:rPr lang="ru-RU" sz="3600" cap="none" dirty="0">
                <a:ln w="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Собор Святой Софии</a:t>
            </a:r>
          </a:p>
        </p:txBody>
      </p:sp>
      <p:pic>
        <p:nvPicPr>
          <p:cNvPr id="24" name="Объект 23" descr="Изображение выглядит как внешний, небо, здание, желты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01A4DDD4-3058-4E00-BAC6-8DE50658B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45" y="980728"/>
            <a:ext cx="5556447" cy="3744416"/>
          </a:xfrm>
        </p:spPr>
      </p:pic>
      <p:pic>
        <p:nvPicPr>
          <p:cNvPr id="6" name="Объект 7" descr="Изображение выглядит как дерево, здание, небо, внеш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C4C89C34-6DE9-4507-9F04-6C94F1D2D0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1" y="980728"/>
            <a:ext cx="5828279" cy="3600400"/>
          </a:xfrm>
          <a:prstGeom prst="rect">
            <a:avLst/>
          </a:prstGeom>
        </p:spPr>
      </p:pic>
      <p:sp>
        <p:nvSpPr>
          <p:cNvPr id="7" name="Заголовок 12">
            <a:extLst>
              <a:ext uri="{FF2B5EF4-FFF2-40B4-BE49-F238E27FC236}">
                <a16:creationId xmlns:a16="http://schemas.microsoft.com/office/drawing/2014/main" xmlns="" id="{0DD59C57-A030-47A9-8E01-6706346FF0B8}"/>
              </a:ext>
            </a:extLst>
          </p:cNvPr>
          <p:cNvSpPr txBox="1">
            <a:spLocks/>
          </p:cNvSpPr>
          <p:nvPr/>
        </p:nvSpPr>
        <p:spPr>
          <a:xfrm>
            <a:off x="479376" y="4221119"/>
            <a:ext cx="5328592" cy="2247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Храм Святых Петра и Марка</a:t>
            </a:r>
            <a:endParaRPr kumimoji="0" lang="ru-RU" sz="4000" b="1" i="0" u="none" strike="noStrike" kern="1200" cap="none" spc="0" normalizeH="0" baseline="0" noProof="0" dirty="0">
              <a:ln w="0"/>
              <a:solidFill>
                <a:srgbClr val="002060"/>
              </a:solidFill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0" y="3565"/>
            <a:ext cx="12192000" cy="61715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РОМАНСКИЙ СТИЛЬ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96708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6168008" y="1196752"/>
            <a:ext cx="5384800" cy="50405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>
                <a:latin typeface="Arial" pitchFamily="34" charset="0"/>
                <a:cs typeface="Arial" pitchFamily="34" charset="0"/>
              </a:rPr>
              <a:t>Карл Великий приказал открыть школы при больших монастырях, в X – XI веке при храмах и соборах в больших городах стали открываться </a:t>
            </a:r>
            <a:r>
              <a:rPr lang="ru-RU" sz="3600" b="1" u="sng" dirty="0">
                <a:latin typeface="Arial" pitchFamily="34" charset="0"/>
                <a:cs typeface="Arial" pitchFamily="34" charset="0"/>
              </a:rPr>
              <a:t>соборные школы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6329" name="Picture 9" descr="Файл:Isidor von Sevill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03" y="980728"/>
            <a:ext cx="4991100" cy="4465638"/>
          </a:xfrm>
          <a:prstGeom prst="rect">
            <a:avLst/>
          </a:prstGeom>
          <a:noFill/>
        </p:spPr>
      </p:pic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508000" y="5943600"/>
            <a:ext cx="5181600" cy="609600"/>
          </a:xfrm>
          <a:prstGeom prst="rect">
            <a:avLst/>
          </a:prstGeom>
          <a:solidFill>
            <a:srgbClr val="C8E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Исидор Севильский</a:t>
            </a: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565"/>
            <a:ext cx="12192000" cy="61715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ШКОЛЫ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Горизонтальный свиток 9"/>
          <p:cNvSpPr/>
          <p:nvPr/>
        </p:nvSpPr>
        <p:spPr>
          <a:xfrm>
            <a:off x="191344" y="2708920"/>
            <a:ext cx="3552395" cy="1618706"/>
          </a:xfrm>
          <a:prstGeom prst="horizontalScroll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Открывались школы при соборах и монастырях</a:t>
            </a: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263352" y="5013176"/>
            <a:ext cx="3350795" cy="1728192"/>
          </a:xfrm>
          <a:prstGeom prst="horizontalScroll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Обучение на латинском языке</a:t>
            </a: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8328248" y="2708920"/>
            <a:ext cx="3562075" cy="1728193"/>
          </a:xfrm>
          <a:prstGeom prst="horizontalScroll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Обучались только мальчики</a:t>
            </a: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8472264" y="4797152"/>
            <a:ext cx="3562073" cy="1738200"/>
          </a:xfrm>
          <a:prstGeom prst="horizontalScroll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 было деления на классы</a:t>
            </a:r>
          </a:p>
        </p:txBody>
      </p:sp>
      <p:sp>
        <p:nvSpPr>
          <p:cNvPr id="11" name="Вертикальный свиток 10"/>
          <p:cNvSpPr/>
          <p:nvPr/>
        </p:nvSpPr>
        <p:spPr>
          <a:xfrm>
            <a:off x="4295800" y="3068960"/>
            <a:ext cx="3648405" cy="3168352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Главный учебник-Библия</a:t>
            </a: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565"/>
            <a:ext cx="12192000" cy="61715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«СЕМЬ СВОБОДНЫХ ИСКУССТВ»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847528" y="908720"/>
            <a:ext cx="8737600" cy="576064"/>
          </a:xfrm>
          <a:prstGeom prst="rect">
            <a:avLst/>
          </a:prstGeom>
          <a:solidFill>
            <a:srgbClr val="C8E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600" b="1" dirty="0">
                <a:latin typeface="Arial" pitchFamily="34" charset="0"/>
                <a:cs typeface="Arial" pitchFamily="34" charset="0"/>
              </a:rPr>
              <a:t>Особенности соборных школ.</a:t>
            </a: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 rot="1676508">
            <a:off x="1071020" y="1641635"/>
            <a:ext cx="812800" cy="576064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5679531" y="1929666"/>
            <a:ext cx="812800" cy="576064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 rot="20659733">
            <a:off x="9224676" y="1722135"/>
            <a:ext cx="812800" cy="8844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744382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3712" y="381000"/>
            <a:ext cx="4824536" cy="990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Мало грамотных людей</a:t>
            </a:r>
          </a:p>
        </p:txBody>
      </p:sp>
      <p:sp>
        <p:nvSpPr>
          <p:cNvPr id="3" name="Овал 2"/>
          <p:cNvSpPr/>
          <p:nvPr/>
        </p:nvSpPr>
        <p:spPr>
          <a:xfrm>
            <a:off x="2447595" y="1600200"/>
            <a:ext cx="7776864" cy="18288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Для управления страной необходимы грамотные чиновники и судьи</a:t>
            </a:r>
          </a:p>
        </p:txBody>
      </p:sp>
      <p:sp>
        <p:nvSpPr>
          <p:cNvPr id="4" name="Овал 3"/>
          <p:cNvSpPr/>
          <p:nvPr/>
        </p:nvSpPr>
        <p:spPr>
          <a:xfrm>
            <a:off x="2567608" y="3581400"/>
            <a:ext cx="7080787" cy="1600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Чтобы возродить Римскую империю – нужно  возродить культуру.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4267200" y="5334000"/>
            <a:ext cx="4978400" cy="1295400"/>
          </a:xfrm>
          <a:prstGeom prst="rightArrow">
            <a:avLst>
              <a:gd name="adj1" fmla="val 77838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>
                  <a:solidFill>
                    <a:prstClr val="black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Каролингское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>
                  <a:solidFill>
                    <a:prstClr val="black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Возрождение</a:t>
            </a:r>
          </a:p>
        </p:txBody>
      </p:sp>
      <p:cxnSp>
        <p:nvCxnSpPr>
          <p:cNvPr id="7" name="Прямая со стрелкой 6"/>
          <p:cNvCxnSpPr>
            <a:stCxn id="2" idx="2"/>
          </p:cNvCxnSpPr>
          <p:nvPr/>
        </p:nvCxnSpPr>
        <p:spPr>
          <a:xfrm>
            <a:off x="5915980" y="1371600"/>
            <a:ext cx="76305" cy="306389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5400000">
            <a:off x="6046259" y="3580342"/>
            <a:ext cx="304800" cy="2117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5400000">
            <a:off x="5970059" y="5409142"/>
            <a:ext cx="457200" cy="2117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5400000">
            <a:off x="6274859" y="5409142"/>
            <a:ext cx="457200" cy="2117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102784" y="6308748"/>
            <a:ext cx="4705349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392144" y="1052747"/>
            <a:ext cx="451131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 полное школьное образование входило с античных времен изучение «семи свободных искусств</a:t>
            </a:r>
            <a:r>
              <a:rPr 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».</a:t>
            </a:r>
            <a:endParaRPr lang="ru-RU" sz="32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3" name="Picture 7" descr="Teologia3_130934812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0" y="1124744"/>
            <a:ext cx="6720416" cy="3600400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15" y="5301209"/>
            <a:ext cx="1161838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Только </a:t>
            </a:r>
            <a:r>
              <a:rPr lang="ru-RU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освоив эти науки, можно было в дальнейшем изучать «царицу наук» - </a:t>
            </a:r>
            <a:r>
              <a:rPr lang="ru-RU" sz="3200" b="1" i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богословие</a:t>
            </a:r>
            <a:r>
              <a:rPr lang="ru-RU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565"/>
            <a:ext cx="12192000" cy="61715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ШКОЛЫ И ОБРАЗОВАНИЕ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4855" y="1812658"/>
            <a:ext cx="4559391" cy="392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Волна 3"/>
          <p:cNvSpPr/>
          <p:nvPr/>
        </p:nvSpPr>
        <p:spPr>
          <a:xfrm>
            <a:off x="335361" y="1381418"/>
            <a:ext cx="3168353" cy="967462"/>
          </a:xfrm>
          <a:prstGeom prst="wave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«Тривиум»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Волна 5"/>
          <p:cNvSpPr/>
          <p:nvPr/>
        </p:nvSpPr>
        <p:spPr>
          <a:xfrm>
            <a:off x="8760296" y="1566084"/>
            <a:ext cx="3192355" cy="833309"/>
          </a:xfrm>
          <a:prstGeom prst="wave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«Квадривиум»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Волна 8"/>
          <p:cNvSpPr/>
          <p:nvPr/>
        </p:nvSpPr>
        <p:spPr>
          <a:xfrm>
            <a:off x="3706823" y="5733256"/>
            <a:ext cx="4884172" cy="936104"/>
          </a:xfrm>
          <a:prstGeom prst="wave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Богословие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4855" y="1104420"/>
            <a:ext cx="4559391" cy="46166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«Царица наук»</a:t>
            </a:r>
            <a:endParaRPr lang="ru-RU" sz="2400" b="1" dirty="0">
              <a:ln w="11430"/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ject 2"/>
          <p:cNvSpPr>
            <a:spLocks/>
          </p:cNvSpPr>
          <p:nvPr/>
        </p:nvSpPr>
        <p:spPr bwMode="auto">
          <a:xfrm>
            <a:off x="0" y="3565"/>
            <a:ext cx="12192000" cy="61715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«СЕМЬ СВОБОДНЫХ ИСКУССТВ»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12" name="AutoShape 16"/>
          <p:cNvSpPr>
            <a:spLocks noChangeArrowheads="1"/>
          </p:cNvSpPr>
          <p:nvPr/>
        </p:nvSpPr>
        <p:spPr bwMode="auto">
          <a:xfrm>
            <a:off x="551384" y="3861048"/>
            <a:ext cx="2641600" cy="20574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Грамматика;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Риторика;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Диалектика.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1271464" y="2492896"/>
            <a:ext cx="914400" cy="100811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9048328" y="4221088"/>
            <a:ext cx="2641600" cy="20574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Арифметика;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Геометрия;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Астрономия;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Музыка.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9768408" y="2636912"/>
            <a:ext cx="914400" cy="1058416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8632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102784" y="6308746"/>
            <a:ext cx="4705349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303913" y="980745"/>
            <a:ext cx="6623547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Образованным человеком считался тот, кто знал мнение авторитетов </a:t>
            </a:r>
            <a:r>
              <a:rPr lang="ru-RU" sz="36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 любому поводу. Образование заключалось в заучивании цитат            из авторитетов и предполагало прежде всего хорошую память                    и усидчивость.</a:t>
            </a:r>
          </a:p>
        </p:txBody>
      </p:sp>
      <p:pic>
        <p:nvPicPr>
          <p:cNvPr id="30727" name="Picture 7" descr="protosto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1124747"/>
            <a:ext cx="4565749" cy="5040089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565"/>
            <a:ext cx="12192000" cy="61715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ШКОЛЫ И ОБРАЗОВАНИЕ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3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5951984" y="908720"/>
            <a:ext cx="5791200" cy="56166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ru-RU" sz="3600" b="1" dirty="0">
                <a:latin typeface="Arial" pitchFamily="34" charset="0"/>
                <a:cs typeface="Arial" pitchFamily="34" charset="0"/>
              </a:rPr>
              <a:t>В древности книга чаще всего была папирусным свитком, позднее в римской империи – свитком из </a:t>
            </a:r>
            <a:r>
              <a:rPr lang="ru-RU" sz="3600" b="1" u="sng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пергамента 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                  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( специально обработанная кожа молодых телят или ягнят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305" name="Picture 9" descr="BH_Selestat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00" y="908720"/>
            <a:ext cx="4978400" cy="2660650"/>
          </a:xfrm>
          <a:prstGeom prst="rect">
            <a:avLst/>
          </a:prstGeom>
          <a:noFill/>
        </p:spPr>
      </p:pic>
      <p:pic>
        <p:nvPicPr>
          <p:cNvPr id="55306" name="Picture 10" descr="Рисунок1"/>
          <p:cNvPicPr>
            <a:picLocks noChangeAspect="1" noChangeArrowheads="1"/>
          </p:cNvPicPr>
          <p:nvPr/>
        </p:nvPicPr>
        <p:blipFill>
          <a:blip r:embed="rId3" cstate="print">
            <a:lum bright="-6000" contrast="30000"/>
          </a:blip>
          <a:srcRect/>
          <a:stretch>
            <a:fillRect/>
          </a:stretch>
        </p:blipFill>
        <p:spPr bwMode="auto">
          <a:xfrm>
            <a:off x="695400" y="4005082"/>
            <a:ext cx="4978400" cy="2182813"/>
          </a:xfrm>
          <a:prstGeom prst="rect">
            <a:avLst/>
          </a:prstGeom>
          <a:noFill/>
          <a:ln w="349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565"/>
            <a:ext cx="12192000" cy="61715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ИСКУССТВО РУКОПИСНОЙ КНИГИ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9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5879976" y="1196752"/>
            <a:ext cx="5702424" cy="492941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FontTx/>
              <a:buNone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Пергамент был намного прочнее папируса, его можно было сгибать, писать с обеих сторон. Но он был очень дорог, поэтому книги были очень дорогим удовольствием.</a:t>
            </a:r>
          </a:p>
        </p:txBody>
      </p:sp>
      <p:pic>
        <p:nvPicPr>
          <p:cNvPr id="54281" name="Picture 9" descr="Файл:Permennter-156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980728"/>
            <a:ext cx="4969933" cy="4800600"/>
          </a:xfrm>
          <a:prstGeom prst="rect">
            <a:avLst/>
          </a:prstGeom>
          <a:noFill/>
        </p:spPr>
      </p:pic>
      <p:sp>
        <p:nvSpPr>
          <p:cNvPr id="54283" name="Rectangle 11"/>
          <p:cNvSpPr>
            <a:spLocks noChangeArrowheads="1"/>
          </p:cNvSpPr>
          <p:nvPr/>
        </p:nvSpPr>
        <p:spPr bwMode="auto">
          <a:xfrm>
            <a:off x="609600" y="5943600"/>
            <a:ext cx="4978400" cy="762000"/>
          </a:xfrm>
          <a:prstGeom prst="rect">
            <a:avLst/>
          </a:prstGeom>
          <a:solidFill>
            <a:srgbClr val="C8EF99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Изготовление</a:t>
            </a:r>
          </a:p>
          <a:p>
            <a:pPr algn="ctr"/>
            <a:r>
              <a:rPr lang="ru-RU" sz="2400" b="1"/>
              <a:t> пергамента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565"/>
            <a:ext cx="12192000" cy="61715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ИСКУССТВО РУКОПИСНОЙ КНИГИ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102784" y="6308740"/>
            <a:ext cx="4705349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6816081" y="980728"/>
            <a:ext cx="5088467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Книг было мало,         </a:t>
            </a:r>
            <a:r>
              <a:rPr 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 стоили они очень дорого. Короли                      и знатные феодалы дарили друг другу книги в торжественных случаях: при заключении договоров, рождении ребенка,              на свадьбу</a:t>
            </a:r>
            <a:r>
              <a:rPr lang="ru-RU" sz="2400" b="1" dirty="0">
                <a:solidFill>
                  <a:srgbClr val="000099"/>
                </a:solidFill>
              </a:rPr>
              <a:t>.</a:t>
            </a:r>
          </a:p>
        </p:txBody>
      </p:sp>
      <p:pic>
        <p:nvPicPr>
          <p:cNvPr id="8" name="Picture 11" descr="Рисунок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403" y="836712"/>
            <a:ext cx="2908300" cy="2481586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9" name="Picture 9" descr="sv_bok_16_big-f5gy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3765" y="908720"/>
            <a:ext cx="2889251" cy="2543944"/>
          </a:xfrm>
          <a:prstGeom prst="rect">
            <a:avLst/>
          </a:prstGeom>
          <a:noFill/>
        </p:spPr>
      </p:pic>
      <p:pic>
        <p:nvPicPr>
          <p:cNvPr id="10" name="Picture 11" descr="frome_origin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1425" y="3573016"/>
            <a:ext cx="5759715" cy="2987712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565"/>
            <a:ext cx="12192000" cy="61715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ИСКУССТВО РУКОПИСНОЙ КНИГИ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102784" y="6308738"/>
            <a:ext cx="4705349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91344" y="4508513"/>
            <a:ext cx="1180931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Над одной рукописной книгой в течение долгого времени трудилось много людей: одни писали текст каллиграфическим почерком; другие затейливо украшали заглавные буквы в начале красной строки - инициалы, вписывая в них живописные сцены - </a:t>
            </a:r>
            <a:r>
              <a:rPr lang="ru-RU" sz="2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миниатюры; третьи </a:t>
            </a:r>
            <a:r>
              <a:rPr lang="ru-RU" sz="28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делали заставки и орнамент. </a:t>
            </a:r>
          </a:p>
        </p:txBody>
      </p:sp>
      <p:pic>
        <p:nvPicPr>
          <p:cNvPr id="32774" name="Picture 6" descr="Scrib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381" y="764704"/>
            <a:ext cx="6553200" cy="3377952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" name="Picture 8" descr="4506__427e16e88b27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4155" y="764704"/>
            <a:ext cx="3797300" cy="3313112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565"/>
            <a:ext cx="12192000" cy="61715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ИСКУССТВО РУКОПИСНОЙ КНИГИ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3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5087888" y="1052736"/>
            <a:ext cx="6624736" cy="532859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Миниатюра (от лат. </a:t>
            </a:r>
            <a:r>
              <a:rPr lang="ru-RU" sz="34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minium</a:t>
            </a:r>
            <a:r>
              <a:rPr lang="ru-RU" sz="3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3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красные краски, применявшиеся в оформлении рукописных книг) </a:t>
            </a: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3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изобразительном искусстве живописные, </a:t>
            </a: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скульптурные</a:t>
            </a:r>
            <a:r>
              <a:rPr lang="ru-RU" sz="3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и</a:t>
            </a:r>
            <a:r>
              <a:rPr lang="ru-RU" sz="3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графические произведения малых форм, а также искусство их создания. </a:t>
            </a:r>
          </a:p>
        </p:txBody>
      </p:sp>
      <p:pic>
        <p:nvPicPr>
          <p:cNvPr id="34825" name="Picture 9" descr="220px-Ostromir_joh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1052736"/>
            <a:ext cx="2794000" cy="2495550"/>
          </a:xfrm>
          <a:prstGeom prst="rect">
            <a:avLst/>
          </a:prstGeom>
          <a:noFill/>
        </p:spPr>
      </p:pic>
      <p:pic>
        <p:nvPicPr>
          <p:cNvPr id="34827" name="Picture 11" descr="220px-Karolingischer_Buchmaler_um_820_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512" y="3933066"/>
            <a:ext cx="2794000" cy="2619375"/>
          </a:xfrm>
          <a:prstGeom prst="rect">
            <a:avLst/>
          </a:prstGeom>
          <a:noFill/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565"/>
            <a:ext cx="12192000" cy="61715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ИСКУССТВО РУКОПИСНОЙ КНИГИ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5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5807968" y="908728"/>
            <a:ext cx="5791200" cy="4602163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Изменилось и орудие письма. В древности на папирусе писали тростниковым стержнем, а с появлением пергамента – птичьими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перьями.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59" name="Picture 11" descr="Arf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408" y="3933064"/>
            <a:ext cx="4064000" cy="2036763"/>
          </a:xfrm>
          <a:prstGeom prst="rect">
            <a:avLst/>
          </a:prstGeom>
          <a:noFill/>
        </p:spPr>
      </p:pic>
      <p:pic>
        <p:nvPicPr>
          <p:cNvPr id="53264" name="Picture 16" descr="11_24_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424" y="980728"/>
            <a:ext cx="3962400" cy="2155825"/>
          </a:xfrm>
          <a:prstGeom prst="rect">
            <a:avLst/>
          </a:prstGeom>
          <a:noFill/>
        </p:spPr>
      </p:pic>
      <p:sp>
        <p:nvSpPr>
          <p:cNvPr id="53265" name="WordArt 17"/>
          <p:cNvSpPr>
            <a:spLocks noChangeArrowheads="1" noChangeShapeType="1" noTextEdit="1"/>
          </p:cNvSpPr>
          <p:nvPr/>
        </p:nvSpPr>
        <p:spPr bwMode="auto">
          <a:xfrm>
            <a:off x="911424" y="3356992"/>
            <a:ext cx="3860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/>
                <a:cs typeface="Arial"/>
              </a:rPr>
              <a:t>тростниковый стержень</a:t>
            </a:r>
          </a:p>
        </p:txBody>
      </p:sp>
      <p:sp>
        <p:nvSpPr>
          <p:cNvPr id="53266" name="WordArt 18"/>
          <p:cNvSpPr>
            <a:spLocks noChangeArrowheads="1" noChangeShapeType="1" noTextEdit="1"/>
          </p:cNvSpPr>
          <p:nvPr/>
        </p:nvSpPr>
        <p:spPr bwMode="auto">
          <a:xfrm>
            <a:off x="1415480" y="6165304"/>
            <a:ext cx="2133600" cy="3006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/>
                <a:cs typeface="Arial"/>
              </a:rPr>
              <a:t>птичьи перья</a:t>
            </a:r>
          </a:p>
        </p:txBody>
      </p:sp>
      <p:pic>
        <p:nvPicPr>
          <p:cNvPr id="8" name="Рисунок 7" descr="http://player.myshared.ru/5/473535/slides/slide_16.jpg"/>
          <p:cNvPicPr/>
          <p:nvPr/>
        </p:nvPicPr>
        <p:blipFill>
          <a:blip r:embed="rId4" cstate="print"/>
          <a:srcRect l="13776" t="20049" r="13677" b="8802"/>
          <a:stretch>
            <a:fillRect/>
          </a:stretch>
        </p:blipFill>
        <p:spPr bwMode="auto">
          <a:xfrm>
            <a:off x="6288021" y="4725144"/>
            <a:ext cx="4704523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object 2"/>
          <p:cNvSpPr>
            <a:spLocks/>
          </p:cNvSpPr>
          <p:nvPr/>
        </p:nvSpPr>
        <p:spPr bwMode="auto">
          <a:xfrm>
            <a:off x="0" y="3565"/>
            <a:ext cx="12192000" cy="61715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ИСКУССТВО РУКОПИСНОЙ КНИГИ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191344" y="548686"/>
            <a:ext cx="5328592" cy="540147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Раньше люди не писали, </a:t>
            </a:r>
            <a:endParaRPr lang="ru-RU" sz="3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Даже </a:t>
            </a:r>
            <a:r>
              <a:rPr lang="ru-RU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букв они не знали, </a:t>
            </a:r>
            <a:endParaRPr lang="ru-RU" sz="3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Всё </a:t>
            </a:r>
            <a:r>
              <a:rPr lang="ru-RU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передавали устно,   </a:t>
            </a:r>
            <a:endParaRPr lang="ru-RU" sz="3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То</a:t>
            </a:r>
            <a:r>
              <a:rPr lang="ru-RU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что весело и грустно.</a:t>
            </a:r>
          </a:p>
          <a:p>
            <a:pPr>
              <a:spcBef>
                <a:spcPct val="50000"/>
              </a:spcBef>
            </a:pPr>
            <a:r>
              <a:rPr lang="ru-RU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 потом решили люди: </a:t>
            </a:r>
            <a:endParaRPr lang="ru-RU" sz="3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Лучше </a:t>
            </a:r>
            <a:r>
              <a:rPr lang="ru-RU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грамотными будем, </a:t>
            </a:r>
            <a:endParaRPr lang="ru-RU" sz="3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Мы </a:t>
            </a:r>
            <a:r>
              <a:rPr lang="ru-RU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научимся писать, </a:t>
            </a:r>
            <a:endParaRPr lang="ru-RU" sz="3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Будем </a:t>
            </a:r>
            <a:r>
              <a:rPr lang="ru-RU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книги издавать</a:t>
            </a:r>
            <a:r>
              <a:rPr lang="ru-RU" sz="3000" b="1" dirty="0">
                <a:solidFill>
                  <a:srgbClr val="660033"/>
                </a:solidFill>
              </a:rPr>
              <a:t>.</a:t>
            </a:r>
          </a:p>
        </p:txBody>
      </p:sp>
      <p:pic>
        <p:nvPicPr>
          <p:cNvPr id="8196" name="Picture 9" descr="ZileleCulturiiSlave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3"/>
              </a:clrFrom>
              <a:clrTo>
                <a:srgbClr val="FFFFF3">
                  <a:alpha val="0"/>
                </a:srgbClr>
              </a:clrTo>
            </a:clrChange>
          </a:blip>
          <a:srcRect l="2571" r="3970"/>
          <a:stretch>
            <a:fillRect/>
          </a:stretch>
        </p:blipFill>
        <p:spPr bwMode="auto">
          <a:xfrm>
            <a:off x="5735963" y="764710"/>
            <a:ext cx="6121607" cy="532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 descr="Рисунок5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>
          <a:xfrm>
            <a:off x="551384" y="1412776"/>
            <a:ext cx="5384800" cy="4464496"/>
          </a:xfrm>
          <a:noFill/>
          <a:ln w="38100">
            <a:solidFill>
              <a:schemeClr val="tx2"/>
            </a:solidFill>
          </a:ln>
        </p:spPr>
      </p:pic>
      <p:sp>
        <p:nvSpPr>
          <p:cNvPr id="36871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6168008" y="1340770"/>
            <a:ext cx="5384800" cy="45259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FontTx/>
              <a:buNone/>
            </a:pPr>
            <a:r>
              <a:rPr lang="ru-RU" sz="2400" b="1" dirty="0" smtClean="0"/>
              <a:t>     </a:t>
            </a:r>
            <a:r>
              <a:rPr lang="ru-RU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Грамотных </a:t>
            </a:r>
            <a:r>
              <a:rPr lang="ru-RU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людей было мало, они редко встречались даже среди феодалов. Письмом владели только жители церкви, ведь они должны были читать религиозные книги, знать молитвы, выступать </a:t>
            </a:r>
            <a:r>
              <a:rPr lang="ru-RU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проповедями</a:t>
            </a:r>
            <a:r>
              <a:rPr lang="ru-RU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565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КАРОЛИНГСКОЕ ВОЗРОЖДЕНИЕ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4420" y="285750"/>
            <a:ext cx="11091333" cy="14874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400" dirty="0" smtClean="0"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IX веке в Византии, в городе </a:t>
            </a:r>
            <a:r>
              <a:rPr lang="ru-RU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Солунь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(теперь это город Салоники в Греции), жили два брата – Кирилл  и </a:t>
            </a:r>
            <a:r>
              <a:rPr lang="ru-RU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Мефодий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27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9376" y="2348884"/>
            <a:ext cx="3240360" cy="3142283"/>
          </a:xfrm>
          <a:ln w="57150" cmpd="thinThick">
            <a:solidFill>
              <a:schemeClr val="bg2"/>
            </a:solidFill>
          </a:ln>
        </p:spPr>
      </p:pic>
      <p:pic>
        <p:nvPicPr>
          <p:cNvPr id="10245" name="Рисунок 6" descr="296_Afiny-Drevni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5760" y="3861052"/>
            <a:ext cx="2594744" cy="210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Рисунок 7" descr="im331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6081" y="1916836"/>
            <a:ext cx="4707467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4"/>
          <p:cNvSpPr>
            <a:spLocks noChangeArrowheads="1" noChangeShapeType="1" noTextEdit="1"/>
          </p:cNvSpPr>
          <p:nvPr/>
        </p:nvSpPr>
        <p:spPr bwMode="auto">
          <a:xfrm>
            <a:off x="624417" y="404813"/>
            <a:ext cx="10752667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Датой рождения славянской азбуки</a:t>
            </a:r>
          </a:p>
          <a:p>
            <a:pPr algn="ctr"/>
            <a:r>
              <a:rPr lang="ru-RU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считают  IX  век,</a:t>
            </a:r>
          </a:p>
          <a:p>
            <a:pPr algn="ctr"/>
            <a:r>
              <a:rPr lang="ru-RU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если быть точнее, то  863 </a:t>
            </a:r>
            <a:r>
              <a:rPr lang="ru-RU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год.</a:t>
            </a: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6" descr="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6"/>
              </a:clrFrom>
              <a:clrTo>
                <a:srgbClr val="FBFA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3354" y="4797154"/>
            <a:ext cx="2916767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7" descr="e366422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2" y="1988840"/>
            <a:ext cx="259228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5015880" y="1988841"/>
            <a:ext cx="6817784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Главная заслуга в этом принадлежит Кириллу, </a:t>
            </a:r>
            <a:r>
              <a:rPr lang="ru-RU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Мефодий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был его верным помощником. Составляя славянскую азбуку, Кирилл использовал греческий язык.</a:t>
            </a:r>
          </a:p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Славянский книжный язык получил распространение у многих славянских народов: болгар, сербов, хорватов, чехов, словаков, украинцев, белорусов, русских.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263352" y="620688"/>
            <a:ext cx="11617458" cy="18928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Создавая азбуку для славян, Кирилл и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Мефодий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взяли греческий алфавит и приспособили его для звуков славянского языка.</a:t>
            </a:r>
          </a:p>
          <a:p>
            <a:pPr algn="ctr">
              <a:spcBef>
                <a:spcPct val="50000"/>
              </a:spcBef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Славянская азбука стала называться </a:t>
            </a:r>
            <a:r>
              <a:rPr lang="ru-RU" sz="2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кириллицей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в часть Константина, который, приняв монашество, получил имя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Кирилл.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9" name="Picture 5" descr="k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2708920"/>
            <a:ext cx="2616200" cy="2881313"/>
          </a:xfrm>
          <a:prstGeom prst="rect">
            <a:avLst/>
          </a:prstGeom>
          <a:noFill/>
          <a:ln w="76200" cmpd="tri">
            <a:solidFill>
              <a:srgbClr val="990099"/>
            </a:solidFill>
            <a:miter lim="800000"/>
            <a:headEnd/>
            <a:tailEnd/>
          </a:ln>
        </p:spPr>
      </p:pic>
      <p:pic>
        <p:nvPicPr>
          <p:cNvPr id="14340" name="Picture 6" descr="im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6718" y="2780928"/>
            <a:ext cx="5336116" cy="3672261"/>
          </a:xfrm>
          <a:prstGeom prst="rect">
            <a:avLst/>
          </a:prstGeom>
          <a:noFill/>
          <a:ln w="76200" cmpd="tri">
            <a:solidFill>
              <a:srgbClr val="800080"/>
            </a:solidFill>
            <a:miter lim="800000"/>
            <a:headEnd/>
            <a:tailEnd/>
          </a:ln>
        </p:spPr>
      </p:pic>
      <p:pic>
        <p:nvPicPr>
          <p:cNvPr id="14341" name="Picture 7" descr="bukvitzi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34734" y="4724401"/>
            <a:ext cx="4415367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565"/>
            <a:ext cx="12192000" cy="54511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АЗБУКА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551384" y="1124748"/>
            <a:ext cx="11137237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Каролингское возрождение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551384" y="2204864"/>
            <a:ext cx="11233247" cy="1200329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VIII—IX веках во Франкском государстве возросло число образованных людей.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551384" y="3645024"/>
            <a:ext cx="11137237" cy="1200329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Рукописные книги были подлинными произведениями искусства.</a:t>
            </a:r>
          </a:p>
        </p:txBody>
      </p:sp>
      <p:sp>
        <p:nvSpPr>
          <p:cNvPr id="11" name="object 2"/>
          <p:cNvSpPr>
            <a:spLocks/>
          </p:cNvSpPr>
          <p:nvPr/>
        </p:nvSpPr>
        <p:spPr bwMode="auto">
          <a:xfrm>
            <a:off x="0" y="3565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23392" y="5013176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Развитие азбуки</a:t>
            </a:r>
            <a:endParaRPr lang="ru-RU" sz="4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5326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47891"/>
            <a:ext cx="7439655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ЗАДАНИЯ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0897778" y="337112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87A88E-3E38-4657-A6CB-7252E760983A}"/>
              </a:ext>
            </a:extLst>
          </p:cNvPr>
          <p:cNvSpPr txBox="1"/>
          <p:nvPr/>
        </p:nvSpPr>
        <p:spPr>
          <a:xfrm>
            <a:off x="623393" y="3059908"/>
            <a:ext cx="3264363" cy="193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 9.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 41 – 46.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A876B8A-D6F4-45DD-A7CB-4E0ADA116FEA}"/>
              </a:ext>
            </a:extLst>
          </p:cNvPr>
          <p:cNvSpPr txBox="1"/>
          <p:nvPr/>
        </p:nvSpPr>
        <p:spPr>
          <a:xfrm>
            <a:off x="4295800" y="3068960"/>
            <a:ext cx="3744416" cy="32230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Сравните алфавиты латинский и кириллицу. Определите общие черты и различия.  </a:t>
            </a:r>
            <a:endParaRPr lang="ru-RU" sz="2800" b="1" dirty="0">
              <a:solidFill>
                <a:srgbClr val="002060"/>
              </a:solidFill>
              <a:latin typeface="Arial" pitchFamily="34" charset="0"/>
              <a:ea typeface="Arial Unicode MS" panose="020B0604020202020204" pitchFamily="34" charset="-128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983BB7E-5EFA-4F55-818D-5990E5EC0F5E}"/>
              </a:ext>
            </a:extLst>
          </p:cNvPr>
          <p:cNvSpPr txBox="1"/>
          <p:nvPr/>
        </p:nvSpPr>
        <p:spPr>
          <a:xfrm>
            <a:off x="8328248" y="3069009"/>
            <a:ext cx="3528392" cy="19303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Выполните задание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№2 и 6.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46</a:t>
            </a:r>
          </a:p>
        </p:txBody>
      </p:sp>
      <p:sp>
        <p:nvSpPr>
          <p:cNvPr id="13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5519937" y="1556792"/>
            <a:ext cx="1385387" cy="100727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1583500" y="1700808"/>
            <a:ext cx="1344149" cy="1080120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26" name="Freeform 42"/>
          <p:cNvSpPr>
            <a:spLocks noEditPoints="1"/>
          </p:cNvSpPr>
          <p:nvPr/>
        </p:nvSpPr>
        <p:spPr bwMode="auto">
          <a:xfrm>
            <a:off x="9552384" y="1844824"/>
            <a:ext cx="1056117" cy="792088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7" name="Freeform 116"/>
          <p:cNvSpPr>
            <a:spLocks noEditPoints="1"/>
          </p:cNvSpPr>
          <p:nvPr/>
        </p:nvSpPr>
        <p:spPr bwMode="auto">
          <a:xfrm>
            <a:off x="5735960" y="1772816"/>
            <a:ext cx="1056117" cy="576064"/>
          </a:xfrm>
          <a:custGeom>
            <a:avLst/>
            <a:gdLst>
              <a:gd name="T0" fmla="*/ 566 w 641"/>
              <a:gd name="T1" fmla="*/ 533 h 653"/>
              <a:gd name="T2" fmla="*/ 525 w 641"/>
              <a:gd name="T3" fmla="*/ 323 h 653"/>
              <a:gd name="T4" fmla="*/ 439 w 641"/>
              <a:gd name="T5" fmla="*/ 267 h 653"/>
              <a:gd name="T6" fmla="*/ 381 w 641"/>
              <a:gd name="T7" fmla="*/ 61 h 653"/>
              <a:gd name="T8" fmla="*/ 259 w 641"/>
              <a:gd name="T9" fmla="*/ 61 h 653"/>
              <a:gd name="T10" fmla="*/ 202 w 641"/>
              <a:gd name="T11" fmla="*/ 267 h 653"/>
              <a:gd name="T12" fmla="*/ 115 w 641"/>
              <a:gd name="T13" fmla="*/ 323 h 653"/>
              <a:gd name="T14" fmla="*/ 74 w 641"/>
              <a:gd name="T15" fmla="*/ 533 h 653"/>
              <a:gd name="T16" fmla="*/ 0 w 641"/>
              <a:gd name="T17" fmla="*/ 592 h 653"/>
              <a:gd name="T18" fmla="*/ 122 w 641"/>
              <a:gd name="T19" fmla="*/ 592 h 653"/>
              <a:gd name="T20" fmla="*/ 162 w 641"/>
              <a:gd name="T21" fmla="*/ 382 h 653"/>
              <a:gd name="T22" fmla="*/ 188 w 641"/>
              <a:gd name="T23" fmla="*/ 382 h 653"/>
              <a:gd name="T24" fmla="*/ 173 w 641"/>
              <a:gd name="T25" fmla="*/ 592 h 653"/>
              <a:gd name="T26" fmla="*/ 295 w 641"/>
              <a:gd name="T27" fmla="*/ 592 h 653"/>
              <a:gd name="T28" fmla="*/ 233 w 641"/>
              <a:gd name="T29" fmla="*/ 531 h 653"/>
              <a:gd name="T30" fmla="*/ 237 w 641"/>
              <a:gd name="T31" fmla="*/ 323 h 653"/>
              <a:gd name="T32" fmla="*/ 294 w 641"/>
              <a:gd name="T33" fmla="*/ 116 h 653"/>
              <a:gd name="T34" fmla="*/ 346 w 641"/>
              <a:gd name="T35" fmla="*/ 116 h 653"/>
              <a:gd name="T36" fmla="*/ 404 w 641"/>
              <a:gd name="T37" fmla="*/ 323 h 653"/>
              <a:gd name="T38" fmla="*/ 408 w 641"/>
              <a:gd name="T39" fmla="*/ 531 h 653"/>
              <a:gd name="T40" fmla="*/ 346 w 641"/>
              <a:gd name="T41" fmla="*/ 592 h 653"/>
              <a:gd name="T42" fmla="*/ 468 w 641"/>
              <a:gd name="T43" fmla="*/ 592 h 653"/>
              <a:gd name="T44" fmla="*/ 452 w 641"/>
              <a:gd name="T45" fmla="*/ 382 h 653"/>
              <a:gd name="T46" fmla="*/ 478 w 641"/>
              <a:gd name="T47" fmla="*/ 382 h 653"/>
              <a:gd name="T48" fmla="*/ 519 w 641"/>
              <a:gd name="T49" fmla="*/ 592 h 653"/>
              <a:gd name="T50" fmla="*/ 641 w 641"/>
              <a:gd name="T51" fmla="*/ 592 h 653"/>
              <a:gd name="T52" fmla="*/ 108 w 641"/>
              <a:gd name="T53" fmla="*/ 592 h 653"/>
              <a:gd name="T54" fmla="*/ 14 w 641"/>
              <a:gd name="T55" fmla="*/ 592 h 653"/>
              <a:gd name="T56" fmla="*/ 108 w 641"/>
              <a:gd name="T57" fmla="*/ 592 h 653"/>
              <a:gd name="T58" fmla="*/ 234 w 641"/>
              <a:gd name="T59" fmla="*/ 639 h 653"/>
              <a:gd name="T60" fmla="*/ 234 w 641"/>
              <a:gd name="T61" fmla="*/ 545 h 653"/>
              <a:gd name="T62" fmla="*/ 223 w 641"/>
              <a:gd name="T63" fmla="*/ 323 h 653"/>
              <a:gd name="T64" fmla="*/ 129 w 641"/>
              <a:gd name="T65" fmla="*/ 323 h 653"/>
              <a:gd name="T66" fmla="*/ 223 w 641"/>
              <a:gd name="T67" fmla="*/ 323 h 653"/>
              <a:gd name="T68" fmla="*/ 320 w 641"/>
              <a:gd name="T69" fmla="*/ 14 h 653"/>
              <a:gd name="T70" fmla="*/ 320 w 641"/>
              <a:gd name="T71" fmla="*/ 108 h 653"/>
              <a:gd name="T72" fmla="*/ 454 w 641"/>
              <a:gd name="T73" fmla="*/ 592 h 653"/>
              <a:gd name="T74" fmla="*/ 360 w 641"/>
              <a:gd name="T75" fmla="*/ 592 h 653"/>
              <a:gd name="T76" fmla="*/ 454 w 641"/>
              <a:gd name="T77" fmla="*/ 592 h 653"/>
              <a:gd name="T78" fmla="*/ 464 w 641"/>
              <a:gd name="T79" fmla="*/ 276 h 653"/>
              <a:gd name="T80" fmla="*/ 464 w 641"/>
              <a:gd name="T81" fmla="*/ 369 h 653"/>
              <a:gd name="T82" fmla="*/ 580 w 641"/>
              <a:gd name="T83" fmla="*/ 639 h 653"/>
              <a:gd name="T84" fmla="*/ 580 w 641"/>
              <a:gd name="T85" fmla="*/ 545 h 653"/>
              <a:gd name="T86" fmla="*/ 580 w 641"/>
              <a:gd name="T87" fmla="*/ 639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1" h="653">
                <a:moveTo>
                  <a:pt x="580" y="531"/>
                </a:moveTo>
                <a:cubicBezTo>
                  <a:pt x="575" y="531"/>
                  <a:pt x="571" y="532"/>
                  <a:pt x="566" y="533"/>
                </a:cubicBezTo>
                <a:cubicBezTo>
                  <a:pt x="491" y="377"/>
                  <a:pt x="491" y="377"/>
                  <a:pt x="491" y="377"/>
                </a:cubicBezTo>
                <a:cubicBezTo>
                  <a:pt x="511" y="367"/>
                  <a:pt x="525" y="346"/>
                  <a:pt x="525" y="323"/>
                </a:cubicBezTo>
                <a:cubicBezTo>
                  <a:pt x="525" y="289"/>
                  <a:pt x="498" y="262"/>
                  <a:pt x="464" y="262"/>
                </a:cubicBezTo>
                <a:cubicBezTo>
                  <a:pt x="455" y="262"/>
                  <a:pt x="447" y="264"/>
                  <a:pt x="439" y="267"/>
                </a:cubicBezTo>
                <a:cubicBezTo>
                  <a:pt x="358" y="109"/>
                  <a:pt x="358" y="109"/>
                  <a:pt x="358" y="109"/>
                </a:cubicBezTo>
                <a:cubicBezTo>
                  <a:pt x="372" y="97"/>
                  <a:pt x="381" y="80"/>
                  <a:pt x="381" y="61"/>
                </a:cubicBezTo>
                <a:cubicBezTo>
                  <a:pt x="381" y="28"/>
                  <a:pt x="354" y="0"/>
                  <a:pt x="320" y="0"/>
                </a:cubicBezTo>
                <a:cubicBezTo>
                  <a:pt x="287" y="0"/>
                  <a:pt x="259" y="28"/>
                  <a:pt x="259" y="61"/>
                </a:cubicBezTo>
                <a:cubicBezTo>
                  <a:pt x="259" y="80"/>
                  <a:pt x="268" y="97"/>
                  <a:pt x="282" y="109"/>
                </a:cubicBezTo>
                <a:cubicBezTo>
                  <a:pt x="202" y="267"/>
                  <a:pt x="202" y="267"/>
                  <a:pt x="202" y="267"/>
                </a:cubicBezTo>
                <a:cubicBezTo>
                  <a:pt x="194" y="264"/>
                  <a:pt x="185" y="262"/>
                  <a:pt x="176" y="262"/>
                </a:cubicBezTo>
                <a:cubicBezTo>
                  <a:pt x="143" y="262"/>
                  <a:pt x="115" y="289"/>
                  <a:pt x="115" y="323"/>
                </a:cubicBezTo>
                <a:cubicBezTo>
                  <a:pt x="115" y="346"/>
                  <a:pt x="129" y="367"/>
                  <a:pt x="149" y="377"/>
                </a:cubicBezTo>
                <a:cubicBezTo>
                  <a:pt x="74" y="533"/>
                  <a:pt x="74" y="533"/>
                  <a:pt x="74" y="533"/>
                </a:cubicBezTo>
                <a:cubicBezTo>
                  <a:pt x="70" y="532"/>
                  <a:pt x="65" y="531"/>
                  <a:pt x="61" y="531"/>
                </a:cubicBezTo>
                <a:cubicBezTo>
                  <a:pt x="27" y="531"/>
                  <a:pt x="0" y="558"/>
                  <a:pt x="0" y="592"/>
                </a:cubicBezTo>
                <a:cubicBezTo>
                  <a:pt x="0" y="625"/>
                  <a:pt x="27" y="653"/>
                  <a:pt x="61" y="653"/>
                </a:cubicBezTo>
                <a:cubicBezTo>
                  <a:pt x="94" y="653"/>
                  <a:pt x="122" y="625"/>
                  <a:pt x="122" y="592"/>
                </a:cubicBezTo>
                <a:cubicBezTo>
                  <a:pt x="122" y="568"/>
                  <a:pt x="108" y="547"/>
                  <a:pt x="87" y="537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167" y="383"/>
                  <a:pt x="171" y="383"/>
                  <a:pt x="176" y="383"/>
                </a:cubicBezTo>
                <a:cubicBezTo>
                  <a:pt x="180" y="383"/>
                  <a:pt x="184" y="383"/>
                  <a:pt x="188" y="382"/>
                </a:cubicBezTo>
                <a:cubicBezTo>
                  <a:pt x="219" y="533"/>
                  <a:pt x="219" y="533"/>
                  <a:pt x="219" y="533"/>
                </a:cubicBezTo>
                <a:cubicBezTo>
                  <a:pt x="192" y="540"/>
                  <a:pt x="173" y="564"/>
                  <a:pt x="173" y="592"/>
                </a:cubicBezTo>
                <a:cubicBezTo>
                  <a:pt x="173" y="625"/>
                  <a:pt x="200" y="653"/>
                  <a:pt x="234" y="653"/>
                </a:cubicBezTo>
                <a:cubicBezTo>
                  <a:pt x="267" y="653"/>
                  <a:pt x="295" y="625"/>
                  <a:pt x="295" y="592"/>
                </a:cubicBezTo>
                <a:cubicBezTo>
                  <a:pt x="295" y="558"/>
                  <a:pt x="267" y="531"/>
                  <a:pt x="234" y="531"/>
                </a:cubicBezTo>
                <a:cubicBezTo>
                  <a:pt x="233" y="531"/>
                  <a:pt x="233" y="531"/>
                  <a:pt x="233" y="531"/>
                </a:cubicBezTo>
                <a:cubicBezTo>
                  <a:pt x="202" y="378"/>
                  <a:pt x="202" y="378"/>
                  <a:pt x="202" y="378"/>
                </a:cubicBezTo>
                <a:cubicBezTo>
                  <a:pt x="222" y="368"/>
                  <a:pt x="237" y="347"/>
                  <a:pt x="237" y="323"/>
                </a:cubicBezTo>
                <a:cubicBezTo>
                  <a:pt x="237" y="303"/>
                  <a:pt x="228" y="286"/>
                  <a:pt x="213" y="275"/>
                </a:cubicBezTo>
                <a:cubicBezTo>
                  <a:pt x="294" y="116"/>
                  <a:pt x="294" y="116"/>
                  <a:pt x="294" y="116"/>
                </a:cubicBezTo>
                <a:cubicBezTo>
                  <a:pt x="302" y="120"/>
                  <a:pt x="311" y="122"/>
                  <a:pt x="320" y="122"/>
                </a:cubicBezTo>
                <a:cubicBezTo>
                  <a:pt x="330" y="122"/>
                  <a:pt x="338" y="120"/>
                  <a:pt x="346" y="116"/>
                </a:cubicBezTo>
                <a:cubicBezTo>
                  <a:pt x="427" y="275"/>
                  <a:pt x="427" y="275"/>
                  <a:pt x="427" y="275"/>
                </a:cubicBezTo>
                <a:cubicBezTo>
                  <a:pt x="413" y="286"/>
                  <a:pt x="404" y="303"/>
                  <a:pt x="404" y="323"/>
                </a:cubicBezTo>
                <a:cubicBezTo>
                  <a:pt x="404" y="347"/>
                  <a:pt x="418" y="368"/>
                  <a:pt x="439" y="378"/>
                </a:cubicBezTo>
                <a:cubicBezTo>
                  <a:pt x="408" y="531"/>
                  <a:pt x="408" y="531"/>
                  <a:pt x="408" y="531"/>
                </a:cubicBezTo>
                <a:cubicBezTo>
                  <a:pt x="408" y="531"/>
                  <a:pt x="407" y="531"/>
                  <a:pt x="407" y="531"/>
                </a:cubicBezTo>
                <a:cubicBezTo>
                  <a:pt x="373" y="531"/>
                  <a:pt x="346" y="558"/>
                  <a:pt x="346" y="592"/>
                </a:cubicBezTo>
                <a:cubicBezTo>
                  <a:pt x="346" y="625"/>
                  <a:pt x="373" y="653"/>
                  <a:pt x="407" y="653"/>
                </a:cubicBezTo>
                <a:cubicBezTo>
                  <a:pt x="440" y="653"/>
                  <a:pt x="468" y="625"/>
                  <a:pt x="468" y="592"/>
                </a:cubicBezTo>
                <a:cubicBezTo>
                  <a:pt x="468" y="564"/>
                  <a:pt x="448" y="540"/>
                  <a:pt x="422" y="533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56" y="383"/>
                  <a:pt x="460" y="383"/>
                  <a:pt x="464" y="383"/>
                </a:cubicBezTo>
                <a:cubicBezTo>
                  <a:pt x="469" y="383"/>
                  <a:pt x="474" y="383"/>
                  <a:pt x="478" y="382"/>
                </a:cubicBezTo>
                <a:cubicBezTo>
                  <a:pt x="553" y="537"/>
                  <a:pt x="553" y="537"/>
                  <a:pt x="553" y="537"/>
                </a:cubicBezTo>
                <a:cubicBezTo>
                  <a:pt x="533" y="547"/>
                  <a:pt x="519" y="568"/>
                  <a:pt x="519" y="592"/>
                </a:cubicBezTo>
                <a:cubicBezTo>
                  <a:pt x="519" y="625"/>
                  <a:pt x="546" y="653"/>
                  <a:pt x="580" y="653"/>
                </a:cubicBezTo>
                <a:cubicBezTo>
                  <a:pt x="613" y="653"/>
                  <a:pt x="641" y="625"/>
                  <a:pt x="641" y="592"/>
                </a:cubicBezTo>
                <a:cubicBezTo>
                  <a:pt x="641" y="558"/>
                  <a:pt x="613" y="531"/>
                  <a:pt x="580" y="531"/>
                </a:cubicBezTo>
                <a:close/>
                <a:moveTo>
                  <a:pt x="108" y="592"/>
                </a:moveTo>
                <a:cubicBezTo>
                  <a:pt x="108" y="618"/>
                  <a:pt x="87" y="639"/>
                  <a:pt x="61" y="639"/>
                </a:cubicBezTo>
                <a:cubicBezTo>
                  <a:pt x="35" y="639"/>
                  <a:pt x="14" y="618"/>
                  <a:pt x="14" y="592"/>
                </a:cubicBezTo>
                <a:cubicBezTo>
                  <a:pt x="14" y="566"/>
                  <a:pt x="35" y="545"/>
                  <a:pt x="61" y="545"/>
                </a:cubicBezTo>
                <a:cubicBezTo>
                  <a:pt x="87" y="545"/>
                  <a:pt x="108" y="566"/>
                  <a:pt x="108" y="592"/>
                </a:cubicBezTo>
                <a:close/>
                <a:moveTo>
                  <a:pt x="281" y="592"/>
                </a:moveTo>
                <a:cubicBezTo>
                  <a:pt x="281" y="618"/>
                  <a:pt x="260" y="639"/>
                  <a:pt x="234" y="639"/>
                </a:cubicBezTo>
                <a:cubicBezTo>
                  <a:pt x="208" y="639"/>
                  <a:pt x="187" y="618"/>
                  <a:pt x="187" y="592"/>
                </a:cubicBezTo>
                <a:cubicBezTo>
                  <a:pt x="187" y="566"/>
                  <a:pt x="208" y="545"/>
                  <a:pt x="234" y="545"/>
                </a:cubicBezTo>
                <a:cubicBezTo>
                  <a:pt x="260" y="545"/>
                  <a:pt x="281" y="566"/>
                  <a:pt x="281" y="592"/>
                </a:cubicBezTo>
                <a:close/>
                <a:moveTo>
                  <a:pt x="223" y="323"/>
                </a:moveTo>
                <a:cubicBezTo>
                  <a:pt x="223" y="348"/>
                  <a:pt x="202" y="369"/>
                  <a:pt x="176" y="369"/>
                </a:cubicBezTo>
                <a:cubicBezTo>
                  <a:pt x="150" y="369"/>
                  <a:pt x="129" y="348"/>
                  <a:pt x="129" y="323"/>
                </a:cubicBezTo>
                <a:cubicBezTo>
                  <a:pt x="129" y="297"/>
                  <a:pt x="150" y="276"/>
                  <a:pt x="176" y="276"/>
                </a:cubicBezTo>
                <a:cubicBezTo>
                  <a:pt x="202" y="276"/>
                  <a:pt x="223" y="297"/>
                  <a:pt x="223" y="323"/>
                </a:cubicBezTo>
                <a:close/>
                <a:moveTo>
                  <a:pt x="273" y="61"/>
                </a:moveTo>
                <a:cubicBezTo>
                  <a:pt x="273" y="35"/>
                  <a:pt x="294" y="14"/>
                  <a:pt x="320" y="14"/>
                </a:cubicBezTo>
                <a:cubicBezTo>
                  <a:pt x="346" y="14"/>
                  <a:pt x="367" y="35"/>
                  <a:pt x="367" y="61"/>
                </a:cubicBezTo>
                <a:cubicBezTo>
                  <a:pt x="367" y="87"/>
                  <a:pt x="346" y="108"/>
                  <a:pt x="320" y="108"/>
                </a:cubicBezTo>
                <a:cubicBezTo>
                  <a:pt x="294" y="108"/>
                  <a:pt x="273" y="87"/>
                  <a:pt x="273" y="61"/>
                </a:cubicBezTo>
                <a:close/>
                <a:moveTo>
                  <a:pt x="454" y="592"/>
                </a:moveTo>
                <a:cubicBezTo>
                  <a:pt x="454" y="618"/>
                  <a:pt x="433" y="639"/>
                  <a:pt x="407" y="639"/>
                </a:cubicBezTo>
                <a:cubicBezTo>
                  <a:pt x="381" y="639"/>
                  <a:pt x="360" y="618"/>
                  <a:pt x="360" y="592"/>
                </a:cubicBezTo>
                <a:cubicBezTo>
                  <a:pt x="360" y="566"/>
                  <a:pt x="381" y="545"/>
                  <a:pt x="407" y="545"/>
                </a:cubicBezTo>
                <a:cubicBezTo>
                  <a:pt x="433" y="545"/>
                  <a:pt x="454" y="566"/>
                  <a:pt x="454" y="592"/>
                </a:cubicBezTo>
                <a:close/>
                <a:moveTo>
                  <a:pt x="418" y="323"/>
                </a:moveTo>
                <a:cubicBezTo>
                  <a:pt x="418" y="297"/>
                  <a:pt x="439" y="276"/>
                  <a:pt x="464" y="276"/>
                </a:cubicBezTo>
                <a:cubicBezTo>
                  <a:pt x="490" y="276"/>
                  <a:pt x="511" y="297"/>
                  <a:pt x="511" y="323"/>
                </a:cubicBezTo>
                <a:cubicBezTo>
                  <a:pt x="511" y="348"/>
                  <a:pt x="490" y="369"/>
                  <a:pt x="464" y="369"/>
                </a:cubicBezTo>
                <a:cubicBezTo>
                  <a:pt x="439" y="369"/>
                  <a:pt x="418" y="348"/>
                  <a:pt x="418" y="323"/>
                </a:cubicBezTo>
                <a:close/>
                <a:moveTo>
                  <a:pt x="580" y="639"/>
                </a:moveTo>
                <a:cubicBezTo>
                  <a:pt x="554" y="639"/>
                  <a:pt x="533" y="618"/>
                  <a:pt x="533" y="592"/>
                </a:cubicBezTo>
                <a:cubicBezTo>
                  <a:pt x="533" y="566"/>
                  <a:pt x="554" y="545"/>
                  <a:pt x="580" y="545"/>
                </a:cubicBezTo>
                <a:cubicBezTo>
                  <a:pt x="606" y="545"/>
                  <a:pt x="627" y="566"/>
                  <a:pt x="627" y="592"/>
                </a:cubicBezTo>
                <a:cubicBezTo>
                  <a:pt x="627" y="618"/>
                  <a:pt x="606" y="639"/>
                  <a:pt x="580" y="639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79376" y="1412776"/>
            <a:ext cx="5832648" cy="48245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Термин «каролингское возрождение» означает, что культурное обновление Каролингской империи - это феномен, сравнимый с Возрождением XVI века во многих его аспектах.</a:t>
            </a:r>
            <a:endParaRPr lang="ru-RU" sz="3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9" name="Picture 3" descr="C:\Users\Владелец\Desktop\karol_evangelist_ioann_VIII.jpg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00059" y="1340768"/>
            <a:ext cx="5027084" cy="5124450"/>
          </a:xfrm>
          <a:noFill/>
          <a:ln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565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КАРОЛИНГСКОЕ ВОЗРОЖДЕНИЕ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79376" y="548680"/>
            <a:ext cx="10972800" cy="1143000"/>
          </a:xfrm>
          <a:ln w="76200">
            <a:solidFill>
              <a:schemeClr val="bg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«Каролингского Возрождения»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200" y="1600200"/>
            <a:ext cx="3251200" cy="2438400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ru-RU" altLang="ru-RU" sz="2800" b="1" dirty="0" smtClean="0">
                <a:latin typeface="Arial" pitchFamily="34" charset="0"/>
                <a:cs typeface="Arial" pitchFamily="34" charset="0"/>
              </a:rPr>
              <a:t>В империи огромное влияние имели римские традиции.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8040216" y="1676400"/>
            <a:ext cx="3948584" cy="13205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2800" b="1" dirty="0">
                <a:latin typeface="Arial" pitchFamily="34" charset="0"/>
                <a:cs typeface="Arial" pitchFamily="34" charset="0"/>
              </a:rPr>
              <a:t>Чиновники пользовались </a:t>
            </a:r>
            <a:r>
              <a:rPr lang="ru-RU" altLang="ru-RU" sz="2800" b="1" dirty="0" smtClean="0">
                <a:latin typeface="Arial" pitchFamily="34" charset="0"/>
                <a:cs typeface="Arial" pitchFamily="34" charset="0"/>
              </a:rPr>
              <a:t>латынью.</a:t>
            </a:r>
            <a:endParaRPr lang="ru-RU" alt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609600" y="4495800"/>
            <a:ext cx="4572000" cy="17415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2800" b="1" dirty="0">
                <a:latin typeface="Arial" pitchFamily="34" charset="0"/>
                <a:cs typeface="Arial" pitchFamily="34" charset="0"/>
              </a:rPr>
              <a:t>Знатные франки подражали античным аристократам и </a:t>
            </a:r>
            <a:r>
              <a:rPr lang="ru-RU" altLang="ru-RU" sz="2800" b="1" dirty="0" smtClean="0">
                <a:latin typeface="Arial" pitchFamily="34" charset="0"/>
                <a:cs typeface="Arial" pitchFamily="34" charset="0"/>
              </a:rPr>
              <a:t>патрициям.</a:t>
            </a:r>
            <a:endParaRPr lang="ru-RU" alt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6908800" y="4495800"/>
            <a:ext cx="5080000" cy="15254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2800" b="1" dirty="0">
                <a:latin typeface="Arial" pitchFamily="34" charset="0"/>
                <a:cs typeface="Arial" pitchFamily="34" charset="0"/>
              </a:rPr>
              <a:t>Советниками Карла были люди, знавшие римскую </a:t>
            </a:r>
            <a:r>
              <a:rPr lang="ru-RU" altLang="ru-RU" sz="2800" b="1" dirty="0" smtClean="0">
                <a:latin typeface="Arial" pitchFamily="34" charset="0"/>
                <a:cs typeface="Arial" pitchFamily="34" charset="0"/>
              </a:rPr>
              <a:t>культуру.</a:t>
            </a:r>
            <a:endParaRPr lang="ru-RU" alt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 flipH="1">
            <a:off x="3454400" y="1447800"/>
            <a:ext cx="1219200" cy="11430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flipH="1">
            <a:off x="4267200" y="1447800"/>
            <a:ext cx="1219200" cy="30480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6299200" y="1447800"/>
            <a:ext cx="1320800" cy="30480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>
            <a:off x="6807200" y="1447800"/>
            <a:ext cx="91440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" name="object 2"/>
          <p:cNvSpPr>
            <a:spLocks/>
          </p:cNvSpPr>
          <p:nvPr/>
        </p:nvSpPr>
        <p:spPr bwMode="auto">
          <a:xfrm>
            <a:off x="0" y="3565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КАРОЛИНГСКОЕ ВОЗРОЖДЕНИЕ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12" name="Picture 8" descr="Рисунок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>
          <a:xfrm>
            <a:off x="5159896" y="2852936"/>
            <a:ext cx="1572297" cy="2465814"/>
          </a:xfrm>
          <a:prstGeom prst="rect">
            <a:avLst/>
          </a:prstGeom>
          <a:noFill/>
          <a:ln w="41275">
            <a:solidFill>
              <a:schemeClr val="tx2"/>
            </a:solidFill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ru-RU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6312024" y="1196752"/>
            <a:ext cx="5384800" cy="547260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Карл Великий приглашает к своему двору образованнейших людей из других стран. Англосаксонскому учёному монаху </a:t>
            </a:r>
            <a:r>
              <a:rPr lang="ru-RU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Алкуину</a:t>
            </a: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поручает организовать обучение</a:t>
            </a:r>
            <a:r>
              <a:rPr lang="ru-RU" sz="32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9401" name="Picture 9" descr="Файл:Raban-Maur Alcuin Otg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124745"/>
            <a:ext cx="5588000" cy="5018882"/>
          </a:xfrm>
          <a:prstGeom prst="rect">
            <a:avLst/>
          </a:prstGeom>
          <a:noFill/>
        </p:spPr>
      </p:pic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406400" y="5867400"/>
            <a:ext cx="5689600" cy="685800"/>
          </a:xfrm>
          <a:prstGeom prst="rect">
            <a:avLst/>
          </a:prstGeom>
          <a:solidFill>
            <a:srgbClr val="C8EF99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 err="1"/>
              <a:t>Храбан</a:t>
            </a:r>
            <a:r>
              <a:rPr lang="ru-RU" dirty="0"/>
              <a:t> Мавр (слева) и </a:t>
            </a:r>
            <a:r>
              <a:rPr lang="ru-RU" dirty="0" smtClean="0"/>
              <a:t> </a:t>
            </a:r>
            <a:r>
              <a:rPr lang="ru-RU" dirty="0" err="1" smtClean="0"/>
              <a:t>Алкуин</a:t>
            </a:r>
            <a:r>
              <a:rPr lang="ru-RU" dirty="0" smtClean="0"/>
              <a:t> </a:t>
            </a:r>
            <a:r>
              <a:rPr lang="ru-RU" dirty="0"/>
              <a:t>(в центре) 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565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КАРОЛИНГСКОЕ ВОЗРОЖДЕНИЕ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479376" y="1196752"/>
            <a:ext cx="5544616" cy="4608512"/>
          </a:xfrm>
          <a:prstGeom prst="rect">
            <a:avLst/>
          </a:prstGeom>
          <a:solidFill>
            <a:srgbClr val="C8EF99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/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Оно наблюдалось </a:t>
            </a:r>
            <a:endParaRPr lang="ru-RU" sz="3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различных</a:t>
            </a:r>
          </a:p>
          <a:p>
            <a:pPr marL="342900" indent="-342900" algn="ctr"/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областях:</a:t>
            </a:r>
          </a:p>
          <a:p>
            <a:pPr marL="342900" indent="-342900" algn="ctr">
              <a:buFontTx/>
              <a:buAutoNum type="arabicParenR"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образовании;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buFontTx/>
              <a:buAutoNum type="arabicParenR"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архитектуре;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buFontTx/>
              <a:buAutoNum type="arabicParenR"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литературе.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565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КАРОЛИНГСКОЕ ВОЗРОЖДЕНИЕ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6" name="Picture 14" descr="437px-AachenerDomKanz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2224" y="1124744"/>
            <a:ext cx="3041650" cy="4176713"/>
          </a:xfrm>
          <a:prstGeom prst="rect">
            <a:avLst/>
          </a:prstGeom>
          <a:noFill/>
          <a:ln w="9525">
            <a:solidFill>
              <a:srgbClr val="333300"/>
            </a:solidFill>
            <a:miter lim="800000"/>
            <a:headEnd/>
            <a:tailEnd/>
          </a:ln>
        </p:spPr>
      </p:pic>
      <p:pic>
        <p:nvPicPr>
          <p:cNvPr id="7" name="Picture 9" descr="UtrechtPsalterUnkFoli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8048" y="4797152"/>
            <a:ext cx="2557436" cy="1697146"/>
          </a:xfrm>
          <a:prstGeom prst="rect">
            <a:avLst/>
          </a:prstGeom>
          <a:noFill/>
          <a:ln w="9525">
            <a:solidFill>
              <a:srgbClr val="3333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07368" y="1412776"/>
            <a:ext cx="5689600" cy="50405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 дворе Карла было создано общество научных знаний –                      « Дворцовая академия», в которой Карл и его семья, учителя и ученики обсуждали произведения различных авторов.</a:t>
            </a:r>
          </a:p>
        </p:txBody>
      </p:sp>
      <p:pic>
        <p:nvPicPr>
          <p:cNvPr id="60425" name="Picture 9" descr="250px-Die_deutschen_Kaiser_Karl_der_Gro%C3%9F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8131" y="1268760"/>
            <a:ext cx="4193324" cy="5092824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565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КАРОЛИНГСКОЕ ВОЗРОЖДЕНИЕ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2145</TotalTime>
  <Words>1287</Words>
  <Application>Microsoft Office PowerPoint</Application>
  <PresentationFormat>Произвольный</PresentationFormat>
  <Paragraphs>192</Paragraphs>
  <Slides>44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ВСЕМИРНАЯ ИСТОРИЯ</vt:lpstr>
      <vt:lpstr>Слайд 2</vt:lpstr>
      <vt:lpstr>Слайд 3</vt:lpstr>
      <vt:lpstr>Слайд 4</vt:lpstr>
      <vt:lpstr>Слайд 5</vt:lpstr>
      <vt:lpstr>Особенности «Каролингского Возрождения»</vt:lpstr>
      <vt:lpstr>Слайд 7</vt:lpstr>
      <vt:lpstr>Слайд 8</vt:lpstr>
      <vt:lpstr>Слайд 9</vt:lpstr>
      <vt:lpstr>Слайд 10</vt:lpstr>
      <vt:lpstr>Фильм каролингское возрождение 1м 27</vt:lpstr>
      <vt:lpstr>Исторические условия развития культуры Византии: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Особенно прославилось изобразительное искусство Византии.</vt:lpstr>
      <vt:lpstr>Слайд 21</vt:lpstr>
      <vt:lpstr>Слайд 22</vt:lpstr>
      <vt:lpstr>Слайд 23</vt:lpstr>
      <vt:lpstr>Слайд 24</vt:lpstr>
      <vt:lpstr>Слайд 25</vt:lpstr>
      <vt:lpstr>Слайд 26</vt:lpstr>
      <vt:lpstr>Собор Святой Софии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 В IX веке в Византии, в городе Солунь (теперь это город Салоники в Греции), жили два брата – Кирилл  и Мефодий. </vt:lpstr>
      <vt:lpstr>Слайд 41</vt:lpstr>
      <vt:lpstr>Слайд 42</vt:lpstr>
      <vt:lpstr>Слайд 43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USER</cp:lastModifiedBy>
  <cp:revision>431</cp:revision>
  <dcterms:created xsi:type="dcterms:W3CDTF">2020-04-27T10:05:42Z</dcterms:created>
  <dcterms:modified xsi:type="dcterms:W3CDTF">2020-09-17T04:36:18Z</dcterms:modified>
</cp:coreProperties>
</file>