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94" r:id="rId2"/>
    <p:sldId id="496" r:id="rId3"/>
    <p:sldId id="506" r:id="rId4"/>
    <p:sldId id="507" r:id="rId5"/>
    <p:sldId id="508" r:id="rId6"/>
    <p:sldId id="509" r:id="rId7"/>
    <p:sldId id="510" r:id="rId8"/>
    <p:sldId id="511" r:id="rId9"/>
    <p:sldId id="512" r:id="rId10"/>
    <p:sldId id="513" r:id="rId11"/>
    <p:sldId id="518" r:id="rId12"/>
    <p:sldId id="552" r:id="rId13"/>
    <p:sldId id="519" r:id="rId14"/>
    <p:sldId id="520" r:id="rId15"/>
    <p:sldId id="521" r:id="rId16"/>
    <p:sldId id="525" r:id="rId17"/>
    <p:sldId id="526" r:id="rId18"/>
    <p:sldId id="527" r:id="rId19"/>
    <p:sldId id="528" r:id="rId20"/>
    <p:sldId id="534" r:id="rId21"/>
    <p:sldId id="535" r:id="rId22"/>
    <p:sldId id="536" r:id="rId23"/>
    <p:sldId id="537" r:id="rId24"/>
    <p:sldId id="541" r:id="rId25"/>
    <p:sldId id="542" r:id="rId26"/>
    <p:sldId id="543" r:id="rId27"/>
    <p:sldId id="540" r:id="rId28"/>
    <p:sldId id="546" r:id="rId29"/>
    <p:sldId id="549" r:id="rId30"/>
    <p:sldId id="550" r:id="rId31"/>
    <p:sldId id="551" r:id="rId32"/>
    <p:sldId id="555" r:id="rId33"/>
    <p:sldId id="553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7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51F18-F6E9-4EF4-9759-02570D8B035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A53C671-EA42-460B-8CE8-E5DBBBE6EE67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причины переселения варваров</a:t>
          </a:r>
        </a:p>
      </dgm:t>
    </dgm:pt>
    <dgm:pt modelId="{1DF238B2-A7C2-48E4-8168-C091E696A761}" type="parTrans" cxnId="{7B2E1E34-1031-473D-8560-6563A5FE9D3F}">
      <dgm:prSet/>
      <dgm:spPr/>
      <dgm:t>
        <a:bodyPr/>
        <a:lstStyle/>
        <a:p>
          <a:endParaRPr lang="ru-RU"/>
        </a:p>
      </dgm:t>
    </dgm:pt>
    <dgm:pt modelId="{72251D79-C632-460F-A191-05B772FAB691}" type="sibTrans" cxnId="{7B2E1E34-1031-473D-8560-6563A5FE9D3F}">
      <dgm:prSet/>
      <dgm:spPr/>
      <dgm:t>
        <a:bodyPr/>
        <a:lstStyle/>
        <a:p>
          <a:endParaRPr lang="ru-RU"/>
        </a:p>
      </dgm:t>
    </dgm:pt>
    <dgm:pt modelId="{D9FB126A-F2CD-4E28-A8D0-D2E2B4A5444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рост населения</a:t>
          </a:r>
        </a:p>
      </dgm:t>
    </dgm:pt>
    <dgm:pt modelId="{40C090EA-BE5F-4ACF-8DAA-B3BC77D0F273}" type="parTrans" cxnId="{B4E7338C-9D73-4E43-96AB-E0A34AA781D9}">
      <dgm:prSet/>
      <dgm:spPr/>
      <dgm:t>
        <a:bodyPr/>
        <a:lstStyle/>
        <a:p>
          <a:endParaRPr lang="ru-RU"/>
        </a:p>
      </dgm:t>
    </dgm:pt>
    <dgm:pt modelId="{26AB0E57-36C7-4005-AE6B-89FFB644F7DC}" type="sibTrans" cxnId="{B4E7338C-9D73-4E43-96AB-E0A34AA781D9}">
      <dgm:prSet/>
      <dgm:spPr/>
      <dgm:t>
        <a:bodyPr/>
        <a:lstStyle/>
        <a:p>
          <a:endParaRPr lang="ru-RU"/>
        </a:p>
      </dgm:t>
    </dgm:pt>
    <dgm:pt modelId="{EB464E40-CCCA-4F7E-9459-51D05594F28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плодородные земли и военная добыча</a:t>
          </a:r>
          <a:endParaRPr lang="ru-RU" sz="34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4DA3F2D-B485-4677-94A3-0C73FE4D7794}" type="parTrans" cxnId="{16F4F807-0D6F-447F-BB9A-B233B0B18D92}">
      <dgm:prSet/>
      <dgm:spPr/>
      <dgm:t>
        <a:bodyPr/>
        <a:lstStyle/>
        <a:p>
          <a:endParaRPr lang="ru-RU"/>
        </a:p>
      </dgm:t>
    </dgm:pt>
    <dgm:pt modelId="{342DDFFF-867B-4DD4-BA22-443AAD7F7F3B}" type="sibTrans" cxnId="{16F4F807-0D6F-447F-BB9A-B233B0B18D92}">
      <dgm:prSet/>
      <dgm:spPr/>
      <dgm:t>
        <a:bodyPr/>
        <a:lstStyle/>
        <a:p>
          <a:endParaRPr lang="ru-RU"/>
        </a:p>
      </dgm:t>
    </dgm:pt>
    <dgm:pt modelId="{D276C458-2070-4661-BE2D-2D6DB9DD8284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изменение климата</a:t>
          </a:r>
        </a:p>
      </dgm:t>
    </dgm:pt>
    <dgm:pt modelId="{736872F0-4C74-4B60-8620-F09CE916FAAC}" type="parTrans" cxnId="{AA501256-D678-4E0B-8E71-C4ED3F6C7756}">
      <dgm:prSet/>
      <dgm:spPr/>
      <dgm:t>
        <a:bodyPr/>
        <a:lstStyle/>
        <a:p>
          <a:endParaRPr lang="ru-RU"/>
        </a:p>
      </dgm:t>
    </dgm:pt>
    <dgm:pt modelId="{DB12E0C4-D81A-4805-B114-52D58FD5BA94}" type="sibTrans" cxnId="{AA501256-D678-4E0B-8E71-C4ED3F6C7756}">
      <dgm:prSet/>
      <dgm:spPr/>
      <dgm:t>
        <a:bodyPr/>
        <a:lstStyle/>
        <a:p>
          <a:endParaRPr lang="ru-RU"/>
        </a:p>
      </dgm:t>
    </dgm:pt>
    <dgm:pt modelId="{508D9D29-D29B-4A91-A178-68D6A6525C37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вторжение кочевников из Азии</a:t>
          </a:r>
          <a:endParaRPr lang="ru-RU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E6D959A-50C2-40D8-9E49-A43C6F37CE1B}" type="parTrans" cxnId="{8BAF985E-2BF6-4B33-BC6E-DDD28A546CAE}">
      <dgm:prSet/>
      <dgm:spPr/>
      <dgm:t>
        <a:bodyPr/>
        <a:lstStyle/>
        <a:p>
          <a:endParaRPr lang="ru-RU"/>
        </a:p>
      </dgm:t>
    </dgm:pt>
    <dgm:pt modelId="{8F6FD15E-D908-4F85-B173-B98DB3CC1B04}" type="sibTrans" cxnId="{8BAF985E-2BF6-4B33-BC6E-DDD28A546CAE}">
      <dgm:prSet/>
      <dgm:spPr/>
      <dgm:t>
        <a:bodyPr/>
        <a:lstStyle/>
        <a:p>
          <a:endParaRPr lang="ru-RU"/>
        </a:p>
      </dgm:t>
    </dgm:pt>
    <dgm:pt modelId="{24043C29-81F4-4B39-9A8D-CBCC9AB3B4C8}" type="pres">
      <dgm:prSet presAssocID="{1EB51F18-F6E9-4EF4-9759-02570D8B03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1139EF-4A2C-4BE9-8C8F-1EC74CBEB1A7}" type="pres">
      <dgm:prSet presAssocID="{DA53C671-EA42-460B-8CE8-E5DBBBE6EE67}" presName="centerShape" presStyleLbl="node0" presStyleIdx="0" presStyleCnt="1" custScaleX="145915" custScaleY="83081" custLinFactNeighborX="-1243" custLinFactNeighborY="-74"/>
      <dgm:spPr/>
      <dgm:t>
        <a:bodyPr/>
        <a:lstStyle/>
        <a:p>
          <a:endParaRPr lang="ru-RU"/>
        </a:p>
      </dgm:t>
    </dgm:pt>
    <dgm:pt modelId="{1129B24E-158E-4946-9945-2E0726B5C38E}" type="pres">
      <dgm:prSet presAssocID="{40C090EA-BE5F-4ACF-8DAA-B3BC77D0F273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E7854179-145A-4AB0-B59B-63D2DFEDD993}" type="pres">
      <dgm:prSet presAssocID="{D9FB126A-F2CD-4E28-A8D0-D2E2B4A54445}" presName="node" presStyleLbl="node1" presStyleIdx="0" presStyleCnt="4" custScaleX="136279" custRadScaleRad="117646" custRadScaleInc="-7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013B0-1372-4DE5-8BA6-1E49F545B22C}" type="pres">
      <dgm:prSet presAssocID="{74DA3F2D-B485-4677-94A3-0C73FE4D7794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3782D3E6-0C3F-4F41-BF49-5ABFA75CC776}" type="pres">
      <dgm:prSet presAssocID="{EB464E40-CCCA-4F7E-9459-51D05594F283}" presName="node" presStyleLbl="node1" presStyleIdx="1" presStyleCnt="4" custScaleX="142878" custRadScaleRad="104512" custRadScaleInc="-1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6B8EC4-9702-41F1-867C-ED51197B5B49}" type="pres">
      <dgm:prSet presAssocID="{736872F0-4C74-4B60-8620-F09CE916FAAC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606D1B94-9F4B-4EC0-A189-8AECD933F8E9}" type="pres">
      <dgm:prSet presAssocID="{D276C458-2070-4661-BE2D-2D6DB9DD8284}" presName="node" presStyleLbl="node1" presStyleIdx="2" presStyleCnt="4" custScaleX="139429" custRadScaleRad="105802" custRadScaleInc="18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6D6CD-80A9-4FF2-88C6-92481C21209B}" type="pres">
      <dgm:prSet presAssocID="{7E6D959A-50C2-40D8-9E49-A43C6F37CE1B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3C69BC08-D40F-46EA-9157-F1A812A98B6F}" type="pres">
      <dgm:prSet presAssocID="{508D9D29-D29B-4A91-A178-68D6A6525C37}" presName="node" presStyleLbl="node1" presStyleIdx="3" presStyleCnt="4" custScaleX="131433" custRadScaleRad="113204" custRadScaleInc="8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1BD439-B882-4C15-A65F-BEAC26F0D826}" type="presOf" srcId="{508D9D29-D29B-4A91-A178-68D6A6525C37}" destId="{3C69BC08-D40F-46EA-9157-F1A812A98B6F}" srcOrd="0" destOrd="0" presId="urn:microsoft.com/office/officeart/2005/8/layout/radial4"/>
    <dgm:cxn modelId="{15C2DD11-A8F5-4064-952F-7310B87F1E50}" type="presOf" srcId="{DA53C671-EA42-460B-8CE8-E5DBBBE6EE67}" destId="{811139EF-4A2C-4BE9-8C8F-1EC74CBEB1A7}" srcOrd="0" destOrd="0" presId="urn:microsoft.com/office/officeart/2005/8/layout/radial4"/>
    <dgm:cxn modelId="{EE698BF3-8213-4432-A814-6EDA0DDC6CAD}" type="presOf" srcId="{7E6D959A-50C2-40D8-9E49-A43C6F37CE1B}" destId="{3816D6CD-80A9-4FF2-88C6-92481C21209B}" srcOrd="0" destOrd="0" presId="urn:microsoft.com/office/officeart/2005/8/layout/radial4"/>
    <dgm:cxn modelId="{13D63749-542B-448F-A43E-66B84343E0D1}" type="presOf" srcId="{1EB51F18-F6E9-4EF4-9759-02570D8B0358}" destId="{24043C29-81F4-4B39-9A8D-CBCC9AB3B4C8}" srcOrd="0" destOrd="0" presId="urn:microsoft.com/office/officeart/2005/8/layout/radial4"/>
    <dgm:cxn modelId="{B4E7338C-9D73-4E43-96AB-E0A34AA781D9}" srcId="{DA53C671-EA42-460B-8CE8-E5DBBBE6EE67}" destId="{D9FB126A-F2CD-4E28-A8D0-D2E2B4A54445}" srcOrd="0" destOrd="0" parTransId="{40C090EA-BE5F-4ACF-8DAA-B3BC77D0F273}" sibTransId="{26AB0E57-36C7-4005-AE6B-89FFB644F7DC}"/>
    <dgm:cxn modelId="{8BAF985E-2BF6-4B33-BC6E-DDD28A546CAE}" srcId="{DA53C671-EA42-460B-8CE8-E5DBBBE6EE67}" destId="{508D9D29-D29B-4A91-A178-68D6A6525C37}" srcOrd="3" destOrd="0" parTransId="{7E6D959A-50C2-40D8-9E49-A43C6F37CE1B}" sibTransId="{8F6FD15E-D908-4F85-B173-B98DB3CC1B04}"/>
    <dgm:cxn modelId="{7B2E1E34-1031-473D-8560-6563A5FE9D3F}" srcId="{1EB51F18-F6E9-4EF4-9759-02570D8B0358}" destId="{DA53C671-EA42-460B-8CE8-E5DBBBE6EE67}" srcOrd="0" destOrd="0" parTransId="{1DF238B2-A7C2-48E4-8168-C091E696A761}" sibTransId="{72251D79-C632-460F-A191-05B772FAB691}"/>
    <dgm:cxn modelId="{30220DEE-99E5-48A7-9BEF-60300241F4F2}" type="presOf" srcId="{40C090EA-BE5F-4ACF-8DAA-B3BC77D0F273}" destId="{1129B24E-158E-4946-9945-2E0726B5C38E}" srcOrd="0" destOrd="0" presId="urn:microsoft.com/office/officeart/2005/8/layout/radial4"/>
    <dgm:cxn modelId="{D13DC232-F23E-453A-987E-EB306D4BAD35}" type="presOf" srcId="{D9FB126A-F2CD-4E28-A8D0-D2E2B4A54445}" destId="{E7854179-145A-4AB0-B59B-63D2DFEDD993}" srcOrd="0" destOrd="0" presId="urn:microsoft.com/office/officeart/2005/8/layout/radial4"/>
    <dgm:cxn modelId="{912829DB-7DFF-4020-A946-8E43B3C3DB3B}" type="presOf" srcId="{D276C458-2070-4661-BE2D-2D6DB9DD8284}" destId="{606D1B94-9F4B-4EC0-A189-8AECD933F8E9}" srcOrd="0" destOrd="0" presId="urn:microsoft.com/office/officeart/2005/8/layout/radial4"/>
    <dgm:cxn modelId="{2EDA9CD4-7D2F-49E7-904B-5E30234241C6}" type="presOf" srcId="{74DA3F2D-B485-4677-94A3-0C73FE4D7794}" destId="{822013B0-1372-4DE5-8BA6-1E49F545B22C}" srcOrd="0" destOrd="0" presId="urn:microsoft.com/office/officeart/2005/8/layout/radial4"/>
    <dgm:cxn modelId="{E84FEFC2-DE71-4A22-8E69-775701C081E9}" type="presOf" srcId="{EB464E40-CCCA-4F7E-9459-51D05594F283}" destId="{3782D3E6-0C3F-4F41-BF49-5ABFA75CC776}" srcOrd="0" destOrd="0" presId="urn:microsoft.com/office/officeart/2005/8/layout/radial4"/>
    <dgm:cxn modelId="{17F588ED-EA7E-46F3-9306-330FB2299106}" type="presOf" srcId="{736872F0-4C74-4B60-8620-F09CE916FAAC}" destId="{BA6B8EC4-9702-41F1-867C-ED51197B5B49}" srcOrd="0" destOrd="0" presId="urn:microsoft.com/office/officeart/2005/8/layout/radial4"/>
    <dgm:cxn modelId="{16F4F807-0D6F-447F-BB9A-B233B0B18D92}" srcId="{DA53C671-EA42-460B-8CE8-E5DBBBE6EE67}" destId="{EB464E40-CCCA-4F7E-9459-51D05594F283}" srcOrd="1" destOrd="0" parTransId="{74DA3F2D-B485-4677-94A3-0C73FE4D7794}" sibTransId="{342DDFFF-867B-4DD4-BA22-443AAD7F7F3B}"/>
    <dgm:cxn modelId="{AA501256-D678-4E0B-8E71-C4ED3F6C7756}" srcId="{DA53C671-EA42-460B-8CE8-E5DBBBE6EE67}" destId="{D276C458-2070-4661-BE2D-2D6DB9DD8284}" srcOrd="2" destOrd="0" parTransId="{736872F0-4C74-4B60-8620-F09CE916FAAC}" sibTransId="{DB12E0C4-D81A-4805-B114-52D58FD5BA94}"/>
    <dgm:cxn modelId="{E021B097-835B-4CD0-9402-B6341B874EAF}" type="presParOf" srcId="{24043C29-81F4-4B39-9A8D-CBCC9AB3B4C8}" destId="{811139EF-4A2C-4BE9-8C8F-1EC74CBEB1A7}" srcOrd="0" destOrd="0" presId="urn:microsoft.com/office/officeart/2005/8/layout/radial4"/>
    <dgm:cxn modelId="{4FE6DA0B-0834-46FF-A9FA-594C1040125C}" type="presParOf" srcId="{24043C29-81F4-4B39-9A8D-CBCC9AB3B4C8}" destId="{1129B24E-158E-4946-9945-2E0726B5C38E}" srcOrd="1" destOrd="0" presId="urn:microsoft.com/office/officeart/2005/8/layout/radial4"/>
    <dgm:cxn modelId="{FD55DB89-8073-4D2B-8596-8D49D04E1EBD}" type="presParOf" srcId="{24043C29-81F4-4B39-9A8D-CBCC9AB3B4C8}" destId="{E7854179-145A-4AB0-B59B-63D2DFEDD993}" srcOrd="2" destOrd="0" presId="urn:microsoft.com/office/officeart/2005/8/layout/radial4"/>
    <dgm:cxn modelId="{76C75CCC-36B0-442B-BAAC-47C5D8742189}" type="presParOf" srcId="{24043C29-81F4-4B39-9A8D-CBCC9AB3B4C8}" destId="{822013B0-1372-4DE5-8BA6-1E49F545B22C}" srcOrd="3" destOrd="0" presId="urn:microsoft.com/office/officeart/2005/8/layout/radial4"/>
    <dgm:cxn modelId="{8CA78BDC-48ED-4E67-9DA3-021F01022C75}" type="presParOf" srcId="{24043C29-81F4-4B39-9A8D-CBCC9AB3B4C8}" destId="{3782D3E6-0C3F-4F41-BF49-5ABFA75CC776}" srcOrd="4" destOrd="0" presId="urn:microsoft.com/office/officeart/2005/8/layout/radial4"/>
    <dgm:cxn modelId="{321457F1-C6BF-46F9-8613-270E5DAE2240}" type="presParOf" srcId="{24043C29-81F4-4B39-9A8D-CBCC9AB3B4C8}" destId="{BA6B8EC4-9702-41F1-867C-ED51197B5B49}" srcOrd="5" destOrd="0" presId="urn:microsoft.com/office/officeart/2005/8/layout/radial4"/>
    <dgm:cxn modelId="{7150FE43-A9C4-4E12-BE18-297C68800EF9}" type="presParOf" srcId="{24043C29-81F4-4B39-9A8D-CBCC9AB3B4C8}" destId="{606D1B94-9F4B-4EC0-A189-8AECD933F8E9}" srcOrd="6" destOrd="0" presId="urn:microsoft.com/office/officeart/2005/8/layout/radial4"/>
    <dgm:cxn modelId="{FED66891-14FB-4821-BF30-AC2E287450D6}" type="presParOf" srcId="{24043C29-81F4-4B39-9A8D-CBCC9AB3B4C8}" destId="{3816D6CD-80A9-4FF2-88C6-92481C21209B}" srcOrd="7" destOrd="0" presId="urn:microsoft.com/office/officeart/2005/8/layout/radial4"/>
    <dgm:cxn modelId="{10A608B7-0F38-420A-AC37-B9AAE69B6178}" type="presParOf" srcId="{24043C29-81F4-4B39-9A8D-CBCC9AB3B4C8}" destId="{3C69BC08-D40F-46EA-9157-F1A812A98B6F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B84E7-1966-49C2-9644-70B4FB7710C9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A0F3B9-DB89-4EEA-AF0E-6B3336B7BA1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германские племена</a:t>
          </a:r>
        </a:p>
      </dgm:t>
    </dgm:pt>
    <dgm:pt modelId="{3B862935-8559-426D-8681-F8C929B3E0CB}" type="parTrans" cxnId="{34C70E13-E4DA-42C3-81BE-DAD989C03216}">
      <dgm:prSet/>
      <dgm:spPr/>
      <dgm:t>
        <a:bodyPr/>
        <a:lstStyle/>
        <a:p>
          <a:endParaRPr lang="ru-RU"/>
        </a:p>
      </dgm:t>
    </dgm:pt>
    <dgm:pt modelId="{81116D7D-4B9B-4766-A1AD-73963C06946C}" type="sibTrans" cxnId="{34C70E13-E4DA-42C3-81BE-DAD989C03216}">
      <dgm:prSet/>
      <dgm:spPr/>
      <dgm:t>
        <a:bodyPr/>
        <a:lstStyle/>
        <a:p>
          <a:endParaRPr lang="ru-RU"/>
        </a:p>
      </dgm:t>
    </dgm:pt>
    <dgm:pt modelId="{D95DB159-473C-4AA6-A23B-B880C5E8316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бургунды</a:t>
          </a:r>
        </a:p>
      </dgm:t>
    </dgm:pt>
    <dgm:pt modelId="{40F35FE9-871D-4550-941C-EDD9E89E7686}" type="parTrans" cxnId="{C26F2568-AF2A-43BE-BDBA-488857664B16}">
      <dgm:prSet/>
      <dgm:spPr/>
      <dgm:t>
        <a:bodyPr/>
        <a:lstStyle/>
        <a:p>
          <a:endParaRPr lang="ru-RU"/>
        </a:p>
      </dgm:t>
    </dgm:pt>
    <dgm:pt modelId="{55D51ADA-20E8-421B-90C4-CB396D467360}" type="sibTrans" cxnId="{C26F2568-AF2A-43BE-BDBA-488857664B16}">
      <dgm:prSet/>
      <dgm:spPr/>
      <dgm:t>
        <a:bodyPr/>
        <a:lstStyle/>
        <a:p>
          <a:endParaRPr lang="ru-RU"/>
        </a:p>
      </dgm:t>
    </dgm:pt>
    <dgm:pt modelId="{806DEEFC-851D-4720-A8B7-1EE3AE3CE73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остготы</a:t>
          </a:r>
        </a:p>
      </dgm:t>
    </dgm:pt>
    <dgm:pt modelId="{D6D53BD9-F429-46E7-B96B-490FCBA53A26}" type="parTrans" cxnId="{82E8EBF3-4D51-4EB1-AF14-8074BEFD5369}">
      <dgm:prSet/>
      <dgm:spPr/>
      <dgm:t>
        <a:bodyPr/>
        <a:lstStyle/>
        <a:p>
          <a:endParaRPr lang="ru-RU"/>
        </a:p>
      </dgm:t>
    </dgm:pt>
    <dgm:pt modelId="{23E65213-50B1-4D42-9095-86D4581B3872}" type="sibTrans" cxnId="{82E8EBF3-4D51-4EB1-AF14-8074BEFD5369}">
      <dgm:prSet/>
      <dgm:spPr/>
      <dgm:t>
        <a:bodyPr/>
        <a:lstStyle/>
        <a:p>
          <a:endParaRPr lang="ru-RU"/>
        </a:p>
      </dgm:t>
    </dgm:pt>
    <dgm:pt modelId="{4E106147-D4A1-4FF8-B110-9F0A1BAFA17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вестготы</a:t>
          </a:r>
        </a:p>
      </dgm:t>
    </dgm:pt>
    <dgm:pt modelId="{1D636641-60F1-48BA-8BEC-BDC1A03B028B}" type="parTrans" cxnId="{A7B59BAE-F86D-477E-AE92-35DDC87B80CD}">
      <dgm:prSet/>
      <dgm:spPr/>
      <dgm:t>
        <a:bodyPr/>
        <a:lstStyle/>
        <a:p>
          <a:endParaRPr lang="ru-RU"/>
        </a:p>
      </dgm:t>
    </dgm:pt>
    <dgm:pt modelId="{57FC677F-FEBB-40A2-BDBD-EC839430D3F8}" type="sibTrans" cxnId="{A7B59BAE-F86D-477E-AE92-35DDC87B80CD}">
      <dgm:prSet/>
      <dgm:spPr/>
      <dgm:t>
        <a:bodyPr/>
        <a:lstStyle/>
        <a:p>
          <a:endParaRPr lang="ru-RU"/>
        </a:p>
      </dgm:t>
    </dgm:pt>
    <dgm:pt modelId="{3428E04D-700B-4665-91DE-8F4755DCD10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франки</a:t>
          </a:r>
          <a:r>
            <a:rPr lang="ru-RU" sz="3600" b="1" dirty="0">
              <a:solidFill>
                <a:srgbClr val="002060"/>
              </a:solidFill>
            </a:rPr>
            <a:t> </a:t>
          </a:r>
        </a:p>
      </dgm:t>
    </dgm:pt>
    <dgm:pt modelId="{67FC0FE3-1EF2-420B-9AEC-8F0FC587B6F6}" type="parTrans" cxnId="{75DA4817-F258-4CA9-B86B-FA0B483F4732}">
      <dgm:prSet/>
      <dgm:spPr/>
      <dgm:t>
        <a:bodyPr/>
        <a:lstStyle/>
        <a:p>
          <a:endParaRPr lang="ru-RU"/>
        </a:p>
      </dgm:t>
    </dgm:pt>
    <dgm:pt modelId="{1545767D-653D-4815-8FF7-E74751EFDBFF}" type="sibTrans" cxnId="{75DA4817-F258-4CA9-B86B-FA0B483F4732}">
      <dgm:prSet/>
      <dgm:spPr/>
      <dgm:t>
        <a:bodyPr/>
        <a:lstStyle/>
        <a:p>
          <a:endParaRPr lang="ru-RU"/>
        </a:p>
      </dgm:t>
    </dgm:pt>
    <dgm:pt modelId="{F49C62BB-EEE1-4100-8631-2C9AF9C9244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лангобарды</a:t>
          </a:r>
        </a:p>
      </dgm:t>
    </dgm:pt>
    <dgm:pt modelId="{6C6ACB8E-128D-4F4D-A30F-7661E36ED659}" type="parTrans" cxnId="{AB9CD505-CA7C-4A0C-9524-3E4A828EB4D0}">
      <dgm:prSet/>
      <dgm:spPr/>
      <dgm:t>
        <a:bodyPr/>
        <a:lstStyle/>
        <a:p>
          <a:endParaRPr lang="ru-RU"/>
        </a:p>
      </dgm:t>
    </dgm:pt>
    <dgm:pt modelId="{F30D6E00-9268-461B-B57F-9DF2EC917CA3}" type="sibTrans" cxnId="{AB9CD505-CA7C-4A0C-9524-3E4A828EB4D0}">
      <dgm:prSet/>
      <dgm:spPr/>
      <dgm:t>
        <a:bodyPr/>
        <a:lstStyle/>
        <a:p>
          <a:endParaRPr lang="ru-RU"/>
        </a:p>
      </dgm:t>
    </dgm:pt>
    <dgm:pt modelId="{E8E4B09C-F5EE-4FF8-8CE6-76A03AE4A27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b="1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алеманны</a:t>
          </a:r>
          <a:endParaRPr lang="ru-RU" sz="4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314B363-E9CC-46AA-A489-372E005C791D}" type="parTrans" cxnId="{77E7FBFC-E937-4DAD-82D4-858A66E8176B}">
      <dgm:prSet/>
      <dgm:spPr/>
      <dgm:t>
        <a:bodyPr/>
        <a:lstStyle/>
        <a:p>
          <a:endParaRPr lang="ru-RU"/>
        </a:p>
      </dgm:t>
    </dgm:pt>
    <dgm:pt modelId="{1DEEFCAB-83F8-4301-9881-19E7E9BA560B}" type="sibTrans" cxnId="{77E7FBFC-E937-4DAD-82D4-858A66E8176B}">
      <dgm:prSet/>
      <dgm:spPr/>
      <dgm:t>
        <a:bodyPr/>
        <a:lstStyle/>
        <a:p>
          <a:endParaRPr lang="ru-RU"/>
        </a:p>
      </dgm:t>
    </dgm:pt>
    <dgm:pt modelId="{0A9C8D0A-3F55-4A75-B211-929868F46B14}" type="pres">
      <dgm:prSet presAssocID="{1D2B84E7-1966-49C2-9644-70B4FB7710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B90EC-F3F6-4BFF-862C-DCCA65BD7A33}" type="pres">
      <dgm:prSet presAssocID="{1D2B84E7-1966-49C2-9644-70B4FB7710C9}" presName="cycle" presStyleCnt="0"/>
      <dgm:spPr/>
    </dgm:pt>
    <dgm:pt modelId="{F81D103D-5C13-4587-B819-D75F3DB86937}" type="pres">
      <dgm:prSet presAssocID="{D0A0F3B9-DB89-4EEA-AF0E-6B3336B7BA19}" presName="nodeFirstNode" presStyleLbl="node1" presStyleIdx="0" presStyleCnt="7" custScaleX="130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86C48-9A97-4A7C-AA93-D2BB9BE38F98}" type="pres">
      <dgm:prSet presAssocID="{81116D7D-4B9B-4766-A1AD-73963C06946C}" presName="sibTransFirstNode" presStyleLbl="bgShp" presStyleIdx="0" presStyleCnt="1" custScaleX="141935" custLinFactNeighborX="-2603" custLinFactNeighborY="-2289"/>
      <dgm:spPr/>
      <dgm:t>
        <a:bodyPr/>
        <a:lstStyle/>
        <a:p>
          <a:endParaRPr lang="ru-RU"/>
        </a:p>
      </dgm:t>
    </dgm:pt>
    <dgm:pt modelId="{A5576D4D-9CC7-4F3A-8516-7F255E644E59}" type="pres">
      <dgm:prSet presAssocID="{D95DB159-473C-4AA6-A23B-B880C5E83163}" presName="nodeFollowingNodes" presStyleLbl="node1" presStyleIdx="1" presStyleCnt="7" custScaleX="155278" custRadScaleRad="136930" custRadScaleInc="23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1D91B-BCC6-49A6-9EE1-FB9EAC1C56FE}" type="pres">
      <dgm:prSet presAssocID="{806DEEFC-851D-4720-A8B7-1EE3AE3CE731}" presName="nodeFollowingNodes" presStyleLbl="node1" presStyleIdx="2" presStyleCnt="7" custScaleX="136520" custRadScaleRad="136905" custRadScaleInc="-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1803-D96C-4DFB-A7C7-0DB68BEE9A03}" type="pres">
      <dgm:prSet presAssocID="{4E106147-D4A1-4FF8-B110-9F0A1BAFA173}" presName="nodeFollowingNodes" presStyleLbl="node1" presStyleIdx="3" presStyleCnt="7" custScaleX="146551" custRadScaleRad="112267" custRadScaleInc="-21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76333-B215-47CA-BC13-86970519440F}" type="pres">
      <dgm:prSet presAssocID="{3428E04D-700B-4665-91DE-8F4755DCD10D}" presName="nodeFollowingNodes" presStyleLbl="node1" presStyleIdx="4" presStyleCnt="7" custScaleX="153791" custRadScaleRad="107371" custRadScaleInc="1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8223A-7BCA-4118-998E-63B9CBABDAAF}" type="pres">
      <dgm:prSet presAssocID="{F49C62BB-EEE1-4100-8631-2C9AF9C9244C}" presName="nodeFollowingNodes" presStyleLbl="node1" presStyleIdx="5" presStyleCnt="7" custScaleX="139343" custRadScaleRad="147922" custRadScaleInc="9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F4385-083C-486C-88EC-BFF8D10EB298}" type="pres">
      <dgm:prSet presAssocID="{E8E4B09C-F5EE-4FF8-8CE6-76A03AE4A27A}" presName="nodeFollowingNodes" presStyleLbl="node1" presStyleIdx="6" presStyleCnt="7" custScaleX="149423" custRadScaleRad="139912" custRadScaleInc="-2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3EE76-5E70-451A-B023-5E9B42ADBC6B}" type="presOf" srcId="{D95DB159-473C-4AA6-A23B-B880C5E83163}" destId="{A5576D4D-9CC7-4F3A-8516-7F255E644E59}" srcOrd="0" destOrd="0" presId="urn:microsoft.com/office/officeart/2005/8/layout/cycle3"/>
    <dgm:cxn modelId="{75DA4817-F258-4CA9-B86B-FA0B483F4732}" srcId="{1D2B84E7-1966-49C2-9644-70B4FB7710C9}" destId="{3428E04D-700B-4665-91DE-8F4755DCD10D}" srcOrd="4" destOrd="0" parTransId="{67FC0FE3-1EF2-420B-9AEC-8F0FC587B6F6}" sibTransId="{1545767D-653D-4815-8FF7-E74751EFDBFF}"/>
    <dgm:cxn modelId="{CCF61901-4EB5-4AF4-A463-BC0C04EB8DD2}" type="presOf" srcId="{3428E04D-700B-4665-91DE-8F4755DCD10D}" destId="{A2E76333-B215-47CA-BC13-86970519440F}" srcOrd="0" destOrd="0" presId="urn:microsoft.com/office/officeart/2005/8/layout/cycle3"/>
    <dgm:cxn modelId="{635EA6C3-C91F-492C-AC71-89C7CA477D7D}" type="presOf" srcId="{81116D7D-4B9B-4766-A1AD-73963C06946C}" destId="{C4986C48-9A97-4A7C-AA93-D2BB9BE38F98}" srcOrd="0" destOrd="0" presId="urn:microsoft.com/office/officeart/2005/8/layout/cycle3"/>
    <dgm:cxn modelId="{B92FE00B-1D84-41D7-83F5-B797CB3CB0A7}" type="presOf" srcId="{F49C62BB-EEE1-4100-8631-2C9AF9C9244C}" destId="{5DF8223A-7BCA-4118-998E-63B9CBABDAAF}" srcOrd="0" destOrd="0" presId="urn:microsoft.com/office/officeart/2005/8/layout/cycle3"/>
    <dgm:cxn modelId="{EC6274FA-6787-4770-8DDC-35F6B7EF8FA3}" type="presOf" srcId="{4E106147-D4A1-4FF8-B110-9F0A1BAFA173}" destId="{76E01803-D96C-4DFB-A7C7-0DB68BEE9A03}" srcOrd="0" destOrd="0" presId="urn:microsoft.com/office/officeart/2005/8/layout/cycle3"/>
    <dgm:cxn modelId="{DC54A60E-8A3A-4C86-A2F4-6BC3950F7CBF}" type="presOf" srcId="{E8E4B09C-F5EE-4FF8-8CE6-76A03AE4A27A}" destId="{BB3F4385-083C-486C-88EC-BFF8D10EB298}" srcOrd="0" destOrd="0" presId="urn:microsoft.com/office/officeart/2005/8/layout/cycle3"/>
    <dgm:cxn modelId="{FD1F2004-2FBF-45A2-AB19-EE89D922EFEE}" type="presOf" srcId="{D0A0F3B9-DB89-4EEA-AF0E-6B3336B7BA19}" destId="{F81D103D-5C13-4587-B819-D75F3DB86937}" srcOrd="0" destOrd="0" presId="urn:microsoft.com/office/officeart/2005/8/layout/cycle3"/>
    <dgm:cxn modelId="{E785D522-E337-44DC-9650-BD68B6F724B6}" type="presOf" srcId="{806DEEFC-851D-4720-A8B7-1EE3AE3CE731}" destId="{80C1D91B-BCC6-49A6-9EE1-FB9EAC1C56FE}" srcOrd="0" destOrd="0" presId="urn:microsoft.com/office/officeart/2005/8/layout/cycle3"/>
    <dgm:cxn modelId="{C26F2568-AF2A-43BE-BDBA-488857664B16}" srcId="{1D2B84E7-1966-49C2-9644-70B4FB7710C9}" destId="{D95DB159-473C-4AA6-A23B-B880C5E83163}" srcOrd="1" destOrd="0" parTransId="{40F35FE9-871D-4550-941C-EDD9E89E7686}" sibTransId="{55D51ADA-20E8-421B-90C4-CB396D467360}"/>
    <dgm:cxn modelId="{34C70E13-E4DA-42C3-81BE-DAD989C03216}" srcId="{1D2B84E7-1966-49C2-9644-70B4FB7710C9}" destId="{D0A0F3B9-DB89-4EEA-AF0E-6B3336B7BA19}" srcOrd="0" destOrd="0" parTransId="{3B862935-8559-426D-8681-F8C929B3E0CB}" sibTransId="{81116D7D-4B9B-4766-A1AD-73963C06946C}"/>
    <dgm:cxn modelId="{A30EDD43-CC06-42BB-AC63-7016F38FA8E2}" type="presOf" srcId="{1D2B84E7-1966-49C2-9644-70B4FB7710C9}" destId="{0A9C8D0A-3F55-4A75-B211-929868F46B14}" srcOrd="0" destOrd="0" presId="urn:microsoft.com/office/officeart/2005/8/layout/cycle3"/>
    <dgm:cxn modelId="{82E8EBF3-4D51-4EB1-AF14-8074BEFD5369}" srcId="{1D2B84E7-1966-49C2-9644-70B4FB7710C9}" destId="{806DEEFC-851D-4720-A8B7-1EE3AE3CE731}" srcOrd="2" destOrd="0" parTransId="{D6D53BD9-F429-46E7-B96B-490FCBA53A26}" sibTransId="{23E65213-50B1-4D42-9095-86D4581B3872}"/>
    <dgm:cxn modelId="{A7B59BAE-F86D-477E-AE92-35DDC87B80CD}" srcId="{1D2B84E7-1966-49C2-9644-70B4FB7710C9}" destId="{4E106147-D4A1-4FF8-B110-9F0A1BAFA173}" srcOrd="3" destOrd="0" parTransId="{1D636641-60F1-48BA-8BEC-BDC1A03B028B}" sibTransId="{57FC677F-FEBB-40A2-BDBD-EC839430D3F8}"/>
    <dgm:cxn modelId="{77E7FBFC-E937-4DAD-82D4-858A66E8176B}" srcId="{1D2B84E7-1966-49C2-9644-70B4FB7710C9}" destId="{E8E4B09C-F5EE-4FF8-8CE6-76A03AE4A27A}" srcOrd="6" destOrd="0" parTransId="{F314B363-E9CC-46AA-A489-372E005C791D}" sibTransId="{1DEEFCAB-83F8-4301-9881-19E7E9BA560B}"/>
    <dgm:cxn modelId="{AB9CD505-CA7C-4A0C-9524-3E4A828EB4D0}" srcId="{1D2B84E7-1966-49C2-9644-70B4FB7710C9}" destId="{F49C62BB-EEE1-4100-8631-2C9AF9C9244C}" srcOrd="5" destOrd="0" parTransId="{6C6ACB8E-128D-4F4D-A30F-7661E36ED659}" sibTransId="{F30D6E00-9268-461B-B57F-9DF2EC917CA3}"/>
    <dgm:cxn modelId="{925FB1E4-D279-48F1-8E56-7DD871EB8511}" type="presParOf" srcId="{0A9C8D0A-3F55-4A75-B211-929868F46B14}" destId="{199B90EC-F3F6-4BFF-862C-DCCA65BD7A33}" srcOrd="0" destOrd="0" presId="urn:microsoft.com/office/officeart/2005/8/layout/cycle3"/>
    <dgm:cxn modelId="{2350BDBD-4A4A-4831-840A-2C28FB63C533}" type="presParOf" srcId="{199B90EC-F3F6-4BFF-862C-DCCA65BD7A33}" destId="{F81D103D-5C13-4587-B819-D75F3DB86937}" srcOrd="0" destOrd="0" presId="urn:microsoft.com/office/officeart/2005/8/layout/cycle3"/>
    <dgm:cxn modelId="{A9F3C7F7-D6A8-480F-A64A-B9B3F56B5872}" type="presParOf" srcId="{199B90EC-F3F6-4BFF-862C-DCCA65BD7A33}" destId="{C4986C48-9A97-4A7C-AA93-D2BB9BE38F98}" srcOrd="1" destOrd="0" presId="urn:microsoft.com/office/officeart/2005/8/layout/cycle3"/>
    <dgm:cxn modelId="{5E086CFF-E6D3-49C4-9E54-6F7A90B26726}" type="presParOf" srcId="{199B90EC-F3F6-4BFF-862C-DCCA65BD7A33}" destId="{A5576D4D-9CC7-4F3A-8516-7F255E644E59}" srcOrd="2" destOrd="0" presId="urn:microsoft.com/office/officeart/2005/8/layout/cycle3"/>
    <dgm:cxn modelId="{4641CFF4-8769-47C1-91B4-15EB39C73FDE}" type="presParOf" srcId="{199B90EC-F3F6-4BFF-862C-DCCA65BD7A33}" destId="{80C1D91B-BCC6-49A6-9EE1-FB9EAC1C56FE}" srcOrd="3" destOrd="0" presId="urn:microsoft.com/office/officeart/2005/8/layout/cycle3"/>
    <dgm:cxn modelId="{FA239DBD-5111-4E23-9E3B-742B120D4948}" type="presParOf" srcId="{199B90EC-F3F6-4BFF-862C-DCCA65BD7A33}" destId="{76E01803-D96C-4DFB-A7C7-0DB68BEE9A03}" srcOrd="4" destOrd="0" presId="urn:microsoft.com/office/officeart/2005/8/layout/cycle3"/>
    <dgm:cxn modelId="{D16CDDE3-3884-41E6-898D-8AC8C4F2C035}" type="presParOf" srcId="{199B90EC-F3F6-4BFF-862C-DCCA65BD7A33}" destId="{A2E76333-B215-47CA-BC13-86970519440F}" srcOrd="5" destOrd="0" presId="urn:microsoft.com/office/officeart/2005/8/layout/cycle3"/>
    <dgm:cxn modelId="{AA92394E-DE3B-4364-935F-A0FB43AAF851}" type="presParOf" srcId="{199B90EC-F3F6-4BFF-862C-DCCA65BD7A33}" destId="{5DF8223A-7BCA-4118-998E-63B9CBABDAAF}" srcOrd="6" destOrd="0" presId="urn:microsoft.com/office/officeart/2005/8/layout/cycle3"/>
    <dgm:cxn modelId="{1D15474B-CF03-4160-8FA1-3BD8AD4D6244}" type="presParOf" srcId="{199B90EC-F3F6-4BFF-862C-DCCA65BD7A33}" destId="{BB3F4385-083C-486C-88EC-BFF8D10EB298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1139EF-4A2C-4BE9-8C8F-1EC74CBEB1A7}">
      <dsp:nvSpPr>
        <dsp:cNvPr id="0" name=""/>
        <dsp:cNvSpPr/>
      </dsp:nvSpPr>
      <dsp:spPr>
        <a:xfrm>
          <a:off x="3802898" y="3132346"/>
          <a:ext cx="3901960" cy="2221696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причины переселения варваров</a:t>
          </a:r>
        </a:p>
      </dsp:txBody>
      <dsp:txXfrm>
        <a:off x="3802898" y="3132346"/>
        <a:ext cx="3901960" cy="2221696"/>
      </dsp:txXfrm>
    </dsp:sp>
    <dsp:sp modelId="{1129B24E-158E-4946-9945-2E0726B5C38E}">
      <dsp:nvSpPr>
        <dsp:cNvPr id="0" name=""/>
        <dsp:cNvSpPr/>
      </dsp:nvSpPr>
      <dsp:spPr>
        <a:xfrm rot="11511765">
          <a:off x="1853938" y="3250676"/>
          <a:ext cx="1978005" cy="762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54179-145A-4AB0-B59B-63D2DFEDD993}">
      <dsp:nvSpPr>
        <dsp:cNvPr id="0" name=""/>
        <dsp:cNvSpPr/>
      </dsp:nvSpPr>
      <dsp:spPr>
        <a:xfrm>
          <a:off x="144026" y="2412262"/>
          <a:ext cx="3462066" cy="20323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рост населения</a:t>
          </a:r>
        </a:p>
      </dsp:txBody>
      <dsp:txXfrm>
        <a:off x="144026" y="2412262"/>
        <a:ext cx="3462066" cy="2032340"/>
      </dsp:txXfrm>
    </dsp:sp>
    <dsp:sp modelId="{822013B0-1372-4DE5-8BA6-1E49F545B22C}">
      <dsp:nvSpPr>
        <dsp:cNvPr id="0" name=""/>
        <dsp:cNvSpPr/>
      </dsp:nvSpPr>
      <dsp:spPr>
        <a:xfrm rot="14342481">
          <a:off x="3396502" y="1760831"/>
          <a:ext cx="2193701" cy="762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2D3E6-0C3F-4F41-BF49-5ABFA75CC776}">
      <dsp:nvSpPr>
        <dsp:cNvPr id="0" name=""/>
        <dsp:cNvSpPr/>
      </dsp:nvSpPr>
      <dsp:spPr>
        <a:xfrm>
          <a:off x="2114257" y="185132"/>
          <a:ext cx="3629709" cy="20323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плодородные земли и военная добыча</a:t>
          </a:r>
          <a:endParaRPr lang="ru-RU" sz="3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114257" y="185132"/>
        <a:ext cx="3629709" cy="2032340"/>
      </dsp:txXfrm>
    </dsp:sp>
    <dsp:sp modelId="{BA6B8EC4-9702-41F1-867C-ED51197B5B49}">
      <dsp:nvSpPr>
        <dsp:cNvPr id="0" name=""/>
        <dsp:cNvSpPr/>
      </dsp:nvSpPr>
      <dsp:spPr>
        <a:xfrm rot="18260409">
          <a:off x="6036038" y="1768362"/>
          <a:ext cx="2296524" cy="762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D1B94-9F4B-4EC0-A189-8AECD933F8E9}">
      <dsp:nvSpPr>
        <dsp:cNvPr id="0" name=""/>
        <dsp:cNvSpPr/>
      </dsp:nvSpPr>
      <dsp:spPr>
        <a:xfrm>
          <a:off x="6060996" y="185132"/>
          <a:ext cx="3542090" cy="20323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изменение климата</a:t>
          </a:r>
        </a:p>
      </dsp:txBody>
      <dsp:txXfrm>
        <a:off x="6060996" y="185132"/>
        <a:ext cx="3542090" cy="2032340"/>
      </dsp:txXfrm>
    </dsp:sp>
    <dsp:sp modelId="{3816D6CD-80A9-4FF2-88C6-92481C21209B}">
      <dsp:nvSpPr>
        <dsp:cNvPr id="0" name=""/>
        <dsp:cNvSpPr/>
      </dsp:nvSpPr>
      <dsp:spPr>
        <a:xfrm rot="20954409">
          <a:off x="7700286" y="3304162"/>
          <a:ext cx="1979477" cy="762127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9BC08-D40F-46EA-9157-F1A812A98B6F}">
      <dsp:nvSpPr>
        <dsp:cNvPr id="0" name=""/>
        <dsp:cNvSpPr/>
      </dsp:nvSpPr>
      <dsp:spPr>
        <a:xfrm>
          <a:off x="7992883" y="2484278"/>
          <a:ext cx="3338957" cy="20323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8105" tIns="78105" rIns="78105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вторжение кочевников из Азии</a:t>
          </a:r>
          <a:endParaRPr lang="ru-RU" sz="41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7992883" y="2484278"/>
        <a:ext cx="3338957" cy="20323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4986C48-9A97-4A7C-AA93-D2BB9BE38F98}">
      <dsp:nvSpPr>
        <dsp:cNvPr id="0" name=""/>
        <dsp:cNvSpPr/>
      </dsp:nvSpPr>
      <dsp:spPr>
        <a:xfrm>
          <a:off x="830789" y="-336339"/>
          <a:ext cx="9261392" cy="6525094"/>
        </a:xfrm>
        <a:prstGeom prst="circularArrow">
          <a:avLst>
            <a:gd name="adj1" fmla="val 5544"/>
            <a:gd name="adj2" fmla="val 330680"/>
            <a:gd name="adj3" fmla="val 14019316"/>
            <a:gd name="adj4" fmla="val 17239550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D103D-5C13-4587-B819-D75F3DB86937}">
      <dsp:nvSpPr>
        <dsp:cNvPr id="0" name=""/>
        <dsp:cNvSpPr/>
      </dsp:nvSpPr>
      <dsp:spPr>
        <a:xfrm>
          <a:off x="4266871" y="2502"/>
          <a:ext cx="2728924" cy="1042147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германские племена</a:t>
          </a:r>
        </a:p>
      </dsp:txBody>
      <dsp:txXfrm>
        <a:off x="4266871" y="2502"/>
        <a:ext cx="2728924" cy="1042147"/>
      </dsp:txXfrm>
    </dsp:sp>
    <dsp:sp modelId="{A5576D4D-9CC7-4F3A-8516-7F255E644E59}">
      <dsp:nvSpPr>
        <dsp:cNvPr id="0" name=""/>
        <dsp:cNvSpPr/>
      </dsp:nvSpPr>
      <dsp:spPr>
        <a:xfrm>
          <a:off x="7383533" y="1008119"/>
          <a:ext cx="3236450" cy="1042147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бургунды</a:t>
          </a:r>
        </a:p>
      </dsp:txBody>
      <dsp:txXfrm>
        <a:off x="7383533" y="1008119"/>
        <a:ext cx="3236450" cy="1042147"/>
      </dsp:txXfrm>
    </dsp:sp>
    <dsp:sp modelId="{80C1D91B-BCC6-49A6-9EE1-FB9EAC1C56FE}">
      <dsp:nvSpPr>
        <dsp:cNvPr id="0" name=""/>
        <dsp:cNvSpPr/>
      </dsp:nvSpPr>
      <dsp:spPr>
        <a:xfrm>
          <a:off x="7958435" y="3456379"/>
          <a:ext cx="2845478" cy="1042147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остготы</a:t>
          </a:r>
        </a:p>
      </dsp:txBody>
      <dsp:txXfrm>
        <a:off x="7958435" y="3456379"/>
        <a:ext cx="2845478" cy="1042147"/>
      </dsp:txXfrm>
    </dsp:sp>
    <dsp:sp modelId="{76E01803-D96C-4DFB-A7C7-0DB68BEE9A03}">
      <dsp:nvSpPr>
        <dsp:cNvPr id="0" name=""/>
        <dsp:cNvSpPr/>
      </dsp:nvSpPr>
      <dsp:spPr>
        <a:xfrm>
          <a:off x="5917650" y="5294556"/>
          <a:ext cx="3054553" cy="1042147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вестготы</a:t>
          </a:r>
        </a:p>
      </dsp:txBody>
      <dsp:txXfrm>
        <a:off x="5917650" y="5294556"/>
        <a:ext cx="3054553" cy="1042147"/>
      </dsp:txXfrm>
    </dsp:sp>
    <dsp:sp modelId="{A2E76333-B215-47CA-BC13-86970519440F}">
      <dsp:nvSpPr>
        <dsp:cNvPr id="0" name=""/>
        <dsp:cNvSpPr/>
      </dsp:nvSpPr>
      <dsp:spPr>
        <a:xfrm>
          <a:off x="2461263" y="5294556"/>
          <a:ext cx="3205456" cy="1042147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франки</a:t>
          </a:r>
          <a:r>
            <a:rPr lang="ru-RU" sz="3600" b="1" kern="1200" dirty="0">
              <a:solidFill>
                <a:srgbClr val="002060"/>
              </a:solidFill>
            </a:rPr>
            <a:t> </a:t>
          </a:r>
        </a:p>
      </dsp:txBody>
      <dsp:txXfrm>
        <a:off x="2461263" y="5294556"/>
        <a:ext cx="3205456" cy="1042147"/>
      </dsp:txXfrm>
    </dsp:sp>
    <dsp:sp modelId="{5DF8223A-7BCA-4118-998E-63B9CBABDAAF}">
      <dsp:nvSpPr>
        <dsp:cNvPr id="0" name=""/>
        <dsp:cNvSpPr/>
      </dsp:nvSpPr>
      <dsp:spPr>
        <a:xfrm>
          <a:off x="107028" y="3384379"/>
          <a:ext cx="2904317" cy="104214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лангобарды</a:t>
          </a:r>
        </a:p>
      </dsp:txBody>
      <dsp:txXfrm>
        <a:off x="107028" y="3384379"/>
        <a:ext cx="2904317" cy="1042147"/>
      </dsp:txXfrm>
    </dsp:sp>
    <dsp:sp modelId="{BB3F4385-083C-486C-88EC-BFF8D10EB298}">
      <dsp:nvSpPr>
        <dsp:cNvPr id="0" name=""/>
        <dsp:cNvSpPr/>
      </dsp:nvSpPr>
      <dsp:spPr>
        <a:xfrm>
          <a:off x="648074" y="936103"/>
          <a:ext cx="3114414" cy="1042147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err="1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алеманны</a:t>
          </a:r>
          <a:endParaRPr lang="ru-RU" sz="4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648074" y="936103"/>
        <a:ext cx="3114414" cy="104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9E22AF-4B3B-43EF-8246-D19524A9FA35}" type="slidenum">
              <a:rPr lang="ru-RU"/>
              <a:pPr/>
              <a:t>10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1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9FA404E-CE3E-4822-AD0A-F13C3512EC07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2100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BEA1467-94FB-41B8-9EDF-BC3A6D7FF75D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41" y="28001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6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6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62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4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232179796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64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564509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40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F4CFD54-C621-44D2-8609-B51A4782CDB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0658651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334245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209228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20167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202629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ishkil.ru/wp-content/uploads/2011/08/Plug-i-soh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murzim.ru/uploads/posts/2010-11/1288974760_image007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allery.ykt.ru/galleries/old/history/41558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gallery.ykt.ru/galleries/old/history/41558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www.litmir.net/BookBinary/156287/1362089185/i_046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scuss.ru/imgs/authors/gallerys/89428.jpe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erlux.ru/new/2/big/grafika_gravura_ofort/posterlux-grafika_gravura_ofort-hu061805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Videos\Pereselenie_narodov.avi.mp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228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069" y="73960"/>
            <a:ext cx="6853767" cy="191900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500" y="2492897"/>
            <a:ext cx="9409045" cy="1897350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/>
                <a:cs typeface="Arial"/>
              </a:rPr>
              <a:t>Тема: </a:t>
            </a: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«Германские племена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/>
                <a:cs typeface="Arial"/>
              </a:rPr>
              <a:t> и Римская империя»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2" y="2492949"/>
            <a:ext cx="768629" cy="15190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1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11512" y="4438107"/>
            <a:ext cx="727493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2" name="object 4">
            <a:extLst/>
          </p:cNvPr>
          <p:cNvSpPr txBox="1"/>
          <p:nvPr/>
        </p:nvSpPr>
        <p:spPr>
          <a:xfrm>
            <a:off x="1487488" y="4509121"/>
            <a:ext cx="8928992" cy="948372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cs typeface="Arial"/>
              </a:rPr>
              <a:t>Учитель: Иванова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/>
                <a:cs typeface="Arial"/>
              </a:rPr>
              <a:t>Татьяна Валентиновна</a:t>
            </a:r>
          </a:p>
        </p:txBody>
      </p:sp>
      <p:pic>
        <p:nvPicPr>
          <p:cNvPr id="16" name="Picture 14" descr="docu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993" y="4293096"/>
            <a:ext cx="5742815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92" y="1196752"/>
            <a:ext cx="11137237" cy="5544616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2735627" y="3284984"/>
            <a:ext cx="3576397" cy="1295400"/>
          </a:xfrm>
          <a:prstGeom prst="leftArrow">
            <a:avLst>
              <a:gd name="adj1" fmla="val 50000"/>
              <a:gd name="adj2" fmla="val 4169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Рабов, скот, кожи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меха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янтарь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2639616" y="4365660"/>
            <a:ext cx="4608512" cy="2492375"/>
          </a:xfrm>
          <a:prstGeom prst="rightArrow">
            <a:avLst>
              <a:gd name="adj1" fmla="val 50000"/>
              <a:gd name="adj2" fmla="val 2816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Изделия из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бронзы, стекла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вина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оружие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лошадей,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украшения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ТОРГОВЛЯ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980728"/>
            <a:ext cx="6477000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460" y="3786194"/>
            <a:ext cx="647704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cs typeface="Arial" charset="0"/>
              </a:rPr>
              <a:t>Реконструкция «длинного» дома германцев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768075" y="1340768"/>
            <a:ext cx="5423925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Семьи германцев, состоявшие </a:t>
            </a:r>
            <a:r>
              <a:rPr lang="ru-RU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из </a:t>
            </a:r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родственников нескольких поколений, жили в длинных домах из жердей, крытых соломой.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3373" y="4149096"/>
            <a:ext cx="11426873" cy="12618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Каждая семья относилась к определенному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роду. 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(род – коллектив близких родственников, </a:t>
            </a:r>
          </a:p>
          <a:p>
            <a:pPr algn="r"/>
            <a:r>
              <a:rPr lang="ru-RU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связанных общим происхождением</a:t>
            </a:r>
            <a:r>
              <a:rPr lang="ru-RU" sz="2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374" y="5589272"/>
            <a:ext cx="11474879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Несколько близких родов объединялись в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племя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а из племени возникали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племенные союзы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 И ЗАНЯТИЯ ДРЕВНИХ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2226" name="Picture 2" descr="https://avatars.mds.yandex.net/get-zen_doc/198554/pub_5c7eb2f3ad1d9200b3819b9f_5c7ed043e3244400b50aca2a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37" y="764704"/>
            <a:ext cx="5976663" cy="6093296"/>
          </a:xfrm>
          <a:prstGeom prst="rect">
            <a:avLst/>
          </a:prstGeom>
          <a:noFill/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183"/>
            <a:ext cx="12192000" cy="76152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ru-RU" sz="37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РЕКОНСТРУКЦИЯ «ДЛИННОГО» ДОМА ГЕРМАНЦЕВ</a:t>
            </a:r>
            <a:endParaRPr lang="ru-RU" sz="37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ds04.infourok.ru/uploads/ex/12a5/0001108c-ff4873dc/img12.jpg"/>
          <p:cNvPicPr/>
          <p:nvPr/>
        </p:nvPicPr>
        <p:blipFill>
          <a:blip r:embed="rId3" cstate="print"/>
          <a:srcRect b="21314"/>
          <a:stretch>
            <a:fillRect/>
          </a:stretch>
        </p:blipFill>
        <p:spPr bwMode="auto">
          <a:xfrm>
            <a:off x="6528048" y="836712"/>
            <a:ext cx="5472608" cy="570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14938" y="2420938"/>
            <a:ext cx="2305049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 О Д</a:t>
            </a:r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104921" y="1916144"/>
            <a:ext cx="1631951" cy="504825"/>
            <a:chOff x="522" y="935"/>
            <a:chExt cx="771" cy="318"/>
          </a:xfrm>
        </p:grpSpPr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522" y="935"/>
              <a:ext cx="408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930" y="935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 flipH="1">
              <a:off x="930" y="935"/>
              <a:ext cx="363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3405738" y="2420938"/>
            <a:ext cx="2305049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 О Д</a:t>
            </a: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3695721" y="1916144"/>
            <a:ext cx="1631951" cy="504825"/>
            <a:chOff x="1746" y="935"/>
            <a:chExt cx="771" cy="318"/>
          </a:xfrm>
        </p:grpSpPr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1746" y="935"/>
              <a:ext cx="408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2154" y="935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 flipH="1">
              <a:off x="2154" y="935"/>
              <a:ext cx="363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814938" y="3429000"/>
            <a:ext cx="4897967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 Л Е М Я</a:t>
            </a:r>
          </a:p>
        </p:txBody>
      </p: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968500" y="2852738"/>
            <a:ext cx="2590800" cy="576262"/>
            <a:chOff x="930" y="1525"/>
            <a:chExt cx="1224" cy="363"/>
          </a:xfrm>
        </p:grpSpPr>
        <p:sp>
          <p:nvSpPr>
            <p:cNvPr id="23571" name="Line 19"/>
            <p:cNvSpPr>
              <a:spLocks noChangeShapeType="1"/>
            </p:cNvSpPr>
            <p:nvPr/>
          </p:nvSpPr>
          <p:spPr bwMode="auto">
            <a:xfrm>
              <a:off x="930" y="1525"/>
              <a:ext cx="589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1519" y="1525"/>
              <a:ext cx="635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383869" y="2420938"/>
            <a:ext cx="230505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 О Д</a:t>
            </a: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6673852" y="1916144"/>
            <a:ext cx="1631949" cy="504825"/>
            <a:chOff x="3153" y="935"/>
            <a:chExt cx="771" cy="318"/>
          </a:xfrm>
        </p:grpSpPr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>
              <a:off x="3153" y="935"/>
              <a:ext cx="408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>
              <a:off x="3561" y="935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 flipH="1">
              <a:off x="3561" y="935"/>
              <a:ext cx="363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8974669" y="2420938"/>
            <a:ext cx="2305051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Р О Д</a:t>
            </a:r>
          </a:p>
        </p:txBody>
      </p: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9264652" y="1916144"/>
            <a:ext cx="1631949" cy="504825"/>
            <a:chOff x="4377" y="935"/>
            <a:chExt cx="771" cy="318"/>
          </a:xfrm>
        </p:grpSpPr>
        <p:sp>
          <p:nvSpPr>
            <p:cNvPr id="23584" name="Line 32"/>
            <p:cNvSpPr>
              <a:spLocks noChangeShapeType="1"/>
            </p:cNvSpPr>
            <p:nvPr/>
          </p:nvSpPr>
          <p:spPr bwMode="auto">
            <a:xfrm>
              <a:off x="4377" y="935"/>
              <a:ext cx="408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Line 33"/>
            <p:cNvSpPr>
              <a:spLocks noChangeShapeType="1"/>
            </p:cNvSpPr>
            <p:nvPr/>
          </p:nvSpPr>
          <p:spPr bwMode="auto">
            <a:xfrm>
              <a:off x="4785" y="935"/>
              <a:ext cx="0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Line 34"/>
            <p:cNvSpPr>
              <a:spLocks noChangeShapeType="1"/>
            </p:cNvSpPr>
            <p:nvPr/>
          </p:nvSpPr>
          <p:spPr bwMode="auto">
            <a:xfrm flipH="1">
              <a:off x="4785" y="935"/>
              <a:ext cx="363" cy="31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6383887" y="3429000"/>
            <a:ext cx="4897967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 Л Е М Я</a:t>
            </a:r>
          </a:p>
        </p:txBody>
      </p: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7537451" y="2852738"/>
            <a:ext cx="2590800" cy="576262"/>
            <a:chOff x="3561" y="1525"/>
            <a:chExt cx="1224" cy="363"/>
          </a:xfrm>
        </p:grpSpPr>
        <p:sp>
          <p:nvSpPr>
            <p:cNvPr id="23588" name="Line 36"/>
            <p:cNvSpPr>
              <a:spLocks noChangeShapeType="1"/>
            </p:cNvSpPr>
            <p:nvPr/>
          </p:nvSpPr>
          <p:spPr bwMode="auto">
            <a:xfrm>
              <a:off x="3561" y="1525"/>
              <a:ext cx="589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 flipH="1">
              <a:off x="4150" y="1525"/>
              <a:ext cx="635" cy="3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90" name="Rectangle 38"/>
          <p:cNvSpPr>
            <a:spLocks noChangeArrowheads="1"/>
          </p:cNvSpPr>
          <p:nvPr/>
        </p:nvSpPr>
        <p:spPr bwMode="auto">
          <a:xfrm>
            <a:off x="814917" y="4724431"/>
            <a:ext cx="10464800" cy="936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П Л Е М Е Н Н О Й      С О Ю З</a:t>
            </a:r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3215220" y="4076700"/>
            <a:ext cx="5568949" cy="647700"/>
            <a:chOff x="1519" y="2568"/>
            <a:chExt cx="2631" cy="408"/>
          </a:xfrm>
        </p:grpSpPr>
        <p:sp>
          <p:nvSpPr>
            <p:cNvPr id="23591" name="Line 39"/>
            <p:cNvSpPr>
              <a:spLocks noChangeShapeType="1"/>
            </p:cNvSpPr>
            <p:nvPr/>
          </p:nvSpPr>
          <p:spPr bwMode="auto">
            <a:xfrm>
              <a:off x="1519" y="2568"/>
              <a:ext cx="1315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Line 41"/>
            <p:cNvSpPr>
              <a:spLocks noChangeShapeType="1"/>
            </p:cNvSpPr>
            <p:nvPr/>
          </p:nvSpPr>
          <p:spPr bwMode="auto">
            <a:xfrm flipH="1">
              <a:off x="2834" y="2568"/>
              <a:ext cx="1316" cy="40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814938" y="1484313"/>
            <a:ext cx="2305049" cy="431800"/>
            <a:chOff x="385" y="663"/>
            <a:chExt cx="1089" cy="272"/>
          </a:xfrm>
        </p:grpSpPr>
        <p:sp>
          <p:nvSpPr>
            <p:cNvPr id="23556" name="Rectangle 4"/>
            <p:cNvSpPr>
              <a:spLocks noChangeArrowheads="1"/>
            </p:cNvSpPr>
            <p:nvPr/>
          </p:nvSpPr>
          <p:spPr bwMode="auto">
            <a:xfrm>
              <a:off x="385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594" name="Rectangle 42"/>
            <p:cNvSpPr>
              <a:spLocks noChangeArrowheads="1"/>
            </p:cNvSpPr>
            <p:nvPr/>
          </p:nvSpPr>
          <p:spPr bwMode="auto">
            <a:xfrm>
              <a:off x="748" y="663"/>
              <a:ext cx="363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595" name="Rectangle 43"/>
            <p:cNvSpPr>
              <a:spLocks noChangeArrowheads="1"/>
            </p:cNvSpPr>
            <p:nvPr/>
          </p:nvSpPr>
          <p:spPr bwMode="auto">
            <a:xfrm>
              <a:off x="1156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  </a:t>
              </a:r>
              <a:endParaRPr lang="ru-RU" sz="2400" b="1" dirty="0"/>
            </a:p>
          </p:txBody>
        </p:sp>
      </p:grp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3407833" y="1484313"/>
            <a:ext cx="2305051" cy="431800"/>
            <a:chOff x="1610" y="663"/>
            <a:chExt cx="1089" cy="272"/>
          </a:xfrm>
        </p:grpSpPr>
        <p:sp>
          <p:nvSpPr>
            <p:cNvPr id="23599" name="Rectangle 47"/>
            <p:cNvSpPr>
              <a:spLocks noChangeArrowheads="1"/>
            </p:cNvSpPr>
            <p:nvPr/>
          </p:nvSpPr>
          <p:spPr bwMode="auto">
            <a:xfrm>
              <a:off x="1610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600" name="Rectangle 48"/>
            <p:cNvSpPr>
              <a:spLocks noChangeArrowheads="1"/>
            </p:cNvSpPr>
            <p:nvPr/>
          </p:nvSpPr>
          <p:spPr bwMode="auto">
            <a:xfrm>
              <a:off x="1973" y="663"/>
              <a:ext cx="363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 С</a:t>
              </a:r>
              <a:endParaRPr lang="ru-RU" sz="2400" b="1" dirty="0"/>
            </a:p>
          </p:txBody>
        </p:sp>
        <p:sp>
          <p:nvSpPr>
            <p:cNvPr id="23601" name="Rectangle 49"/>
            <p:cNvSpPr>
              <a:spLocks noChangeArrowheads="1"/>
            </p:cNvSpPr>
            <p:nvPr/>
          </p:nvSpPr>
          <p:spPr bwMode="auto">
            <a:xfrm>
              <a:off x="2381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6383869" y="1484313"/>
            <a:ext cx="2305051" cy="431800"/>
            <a:chOff x="3016" y="663"/>
            <a:chExt cx="1089" cy="272"/>
          </a:xfrm>
        </p:grpSpPr>
        <p:sp>
          <p:nvSpPr>
            <p:cNvPr id="23602" name="Rectangle 50"/>
            <p:cNvSpPr>
              <a:spLocks noChangeArrowheads="1"/>
            </p:cNvSpPr>
            <p:nvPr/>
          </p:nvSpPr>
          <p:spPr bwMode="auto">
            <a:xfrm>
              <a:off x="3016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603" name="Rectangle 51"/>
            <p:cNvSpPr>
              <a:spLocks noChangeArrowheads="1"/>
            </p:cNvSpPr>
            <p:nvPr/>
          </p:nvSpPr>
          <p:spPr bwMode="auto">
            <a:xfrm>
              <a:off x="3379" y="663"/>
              <a:ext cx="363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604" name="Rectangle 52"/>
            <p:cNvSpPr>
              <a:spLocks noChangeArrowheads="1"/>
            </p:cNvSpPr>
            <p:nvPr/>
          </p:nvSpPr>
          <p:spPr bwMode="auto">
            <a:xfrm>
              <a:off x="3787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8879438" y="1484313"/>
            <a:ext cx="2305049" cy="431800"/>
            <a:chOff x="4195" y="663"/>
            <a:chExt cx="1089" cy="272"/>
          </a:xfrm>
        </p:grpSpPr>
        <p:sp>
          <p:nvSpPr>
            <p:cNvPr id="23605" name="Rectangle 53"/>
            <p:cNvSpPr>
              <a:spLocks noChangeArrowheads="1"/>
            </p:cNvSpPr>
            <p:nvPr/>
          </p:nvSpPr>
          <p:spPr bwMode="auto">
            <a:xfrm>
              <a:off x="4195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606" name="Rectangle 54"/>
            <p:cNvSpPr>
              <a:spLocks noChangeArrowheads="1"/>
            </p:cNvSpPr>
            <p:nvPr/>
          </p:nvSpPr>
          <p:spPr bwMode="auto">
            <a:xfrm>
              <a:off x="4558" y="663"/>
              <a:ext cx="363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607" name="Rectangle 55"/>
            <p:cNvSpPr>
              <a:spLocks noChangeArrowheads="1"/>
            </p:cNvSpPr>
            <p:nvPr/>
          </p:nvSpPr>
          <p:spPr bwMode="auto">
            <a:xfrm>
              <a:off x="4966" y="66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>
            <a:off x="814938" y="6092861"/>
            <a:ext cx="10850033" cy="461963"/>
            <a:chOff x="385" y="3793"/>
            <a:chExt cx="5126" cy="291"/>
          </a:xfrm>
        </p:grpSpPr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385" y="3793"/>
              <a:ext cx="318" cy="27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sz="2400" b="1" dirty="0" smtClean="0"/>
                <a:t>  С</a:t>
              </a:r>
              <a:endParaRPr lang="ru-RU" sz="2400" b="1" dirty="0"/>
            </a:p>
          </p:txBody>
        </p:sp>
        <p:sp>
          <p:nvSpPr>
            <p:cNvPr id="23621" name="Text Box 69"/>
            <p:cNvSpPr txBox="1">
              <a:spLocks noChangeArrowheads="1"/>
            </p:cNvSpPr>
            <p:nvPr/>
          </p:nvSpPr>
          <p:spPr bwMode="auto">
            <a:xfrm>
              <a:off x="703" y="3793"/>
              <a:ext cx="4808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семья, состоящая из родственников нескольких поколений</a:t>
              </a:r>
            </a:p>
          </p:txBody>
        </p:sp>
      </p:grpSp>
      <p:sp>
        <p:nvSpPr>
          <p:cNvPr id="54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РОДОПЛЕМЕННАЯ СТРУКТУРА ДРЕВНЕГЕРМАНСКОГО ОБЩЕСТВА    :</a:t>
            </a:r>
            <a:endParaRPr lang="ru-RU" sz="6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  <p:bldP spid="23566" grpId="0" animBg="1"/>
      <p:bldP spid="23570" grpId="0" animBg="1"/>
      <p:bldP spid="23576" grpId="0" animBg="1"/>
      <p:bldP spid="23583" grpId="0" animBg="1"/>
      <p:bldP spid="23587" grpId="0" animBg="1"/>
      <p:bldP spid="235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143341" y="4365119"/>
            <a:ext cx="119053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Римский историк Тацит писал: </a:t>
            </a:r>
            <a:r>
              <a:rPr lang="ru-RU" sz="32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«Германцы любят, чтобы </a:t>
            </a:r>
            <a:r>
              <a:rPr lang="ru-RU" sz="32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скота </a:t>
            </a:r>
            <a:r>
              <a:rPr lang="ru-RU" sz="3200" b="1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было много: в этом единственный и самый приятный для них вид богатства». </a:t>
            </a:r>
            <a:r>
              <a:rPr lang="ru-RU" sz="3200" b="1" i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сельском хозяйстве выращивали пшеницу и ячмень, вспахивали землю плугом или сохой.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623395" y="908748"/>
            <a:ext cx="4031556" cy="64633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Деревянные плуг и борона с металлическими зубьями</a:t>
            </a:r>
          </a:p>
        </p:txBody>
      </p:sp>
      <p:pic>
        <p:nvPicPr>
          <p:cNvPr id="144395" name="Picture 11" descr="Plug-i-soh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7" y="1700836"/>
            <a:ext cx="5219700" cy="2512417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" name="Рисунок 6" descr="Ð¢ÑÑÐ´ ÑÑÐµÐ´Ð½ÐµÐ²ÐµÐºÐ¾Ð²Ð¾Ð³Ð¾ ÑÐµÐ»Ð¾Ð²ÐµÐºÐ° - Ð¸ÑÑÐ¾ÑÐ¸Ñ, Ð¿ÑÐµÐ·ÐµÐ½ÑÐ°ÑÐ¸Ð¸"/>
          <p:cNvPicPr/>
          <p:nvPr/>
        </p:nvPicPr>
        <p:blipFill>
          <a:blip r:embed="rId4" cstate="print"/>
          <a:srcRect l="5721" t="27411" r="6348" b="9137"/>
          <a:stretch>
            <a:fillRect/>
          </a:stretch>
        </p:blipFill>
        <p:spPr bwMode="auto">
          <a:xfrm>
            <a:off x="6240016" y="1700808"/>
            <a:ext cx="54726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032107" y="1196752"/>
            <a:ext cx="4031556" cy="40011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двуполье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 И ЗАНЯТИЯ ДРЕВНИХ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" descr="C:\Users\CD86~1\AppData\Local\Temp\PICT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1" y="857250"/>
            <a:ext cx="5048251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92144" y="5949306"/>
            <a:ext cx="42321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Print" pitchFamily="2" charset="0"/>
                <a:cs typeface="Arial" charset="0"/>
              </a:rPr>
              <a:t>Древние германцы. Современная реконструкция.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76252" y="785840"/>
            <a:ext cx="6000749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Управляло племенем </a:t>
            </a:r>
            <a:r>
              <a:rPr lang="ru-RU" sz="26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Народное собрание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(участвовали все взрослые свободные мужчины)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1143001" y="2071688"/>
            <a:ext cx="476251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" y="2500326"/>
            <a:ext cx="2571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объявляло войну и заключало мир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430059" y="2642143"/>
            <a:ext cx="571500" cy="21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76518" y="3000379"/>
            <a:ext cx="2571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выбирало военных вождей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280290" y="1964470"/>
            <a:ext cx="571500" cy="4762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334559" y="3118379"/>
            <a:ext cx="2286000" cy="764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81518" y="2357465"/>
            <a:ext cx="25717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разбирало споры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1512" y="4500590"/>
            <a:ext cx="257175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обсуждало обычаи и законы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16200000" flipH="1">
            <a:off x="4012424" y="2583657"/>
            <a:ext cx="1500187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18" y="3643316"/>
            <a:ext cx="2571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вершило суд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52751" y="5072063"/>
            <a:ext cx="3619500" cy="1477962"/>
          </a:xfrm>
          <a:prstGeom prst="rect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Вождь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Собрание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Свободные общинники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4618568" y="5572668"/>
            <a:ext cx="285750" cy="21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4620684" y="6142580"/>
            <a:ext cx="285750" cy="211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НЕРАВЕНСТВА У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18" grpId="0"/>
      <p:bldP spid="24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900767" y="4638702"/>
            <a:ext cx="647700" cy="976313"/>
          </a:xfrm>
          <a:prstGeom prst="upArrow">
            <a:avLst>
              <a:gd name="adj1" fmla="val 50000"/>
              <a:gd name="adj2" fmla="val 50245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71531" y="2564931"/>
            <a:ext cx="647700" cy="976313"/>
          </a:xfrm>
          <a:prstGeom prst="upArrow">
            <a:avLst>
              <a:gd name="adj1" fmla="val 50000"/>
              <a:gd name="adj2" fmla="val 50245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1374" y="5517232"/>
            <a:ext cx="10397918" cy="1200150"/>
            <a:chOff x="483" y="3212"/>
            <a:chExt cx="4705" cy="756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83" y="3397"/>
              <a:ext cx="1103" cy="36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ru-RU" sz="3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МУЖЧИНЫ</a:t>
              </a:r>
              <a:endPara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2734" y="3212"/>
              <a:ext cx="2454" cy="756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«Военная демократия» германцев</a:t>
              </a:r>
            </a:p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касалась только мужчин, которые</a:t>
              </a:r>
            </a:p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составляли СОБРАНИЕ ПЛЕМЕНИ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03766" y="3357563"/>
            <a:ext cx="11449051" cy="1201016"/>
            <a:chOff x="350" y="1996"/>
            <a:chExt cx="5206" cy="657"/>
          </a:xfrm>
        </p:grpSpPr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50" y="2184"/>
              <a:ext cx="1130" cy="32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СОБРАНИЕ</a:t>
              </a:r>
            </a:p>
          </p:txBody>
        </p:sp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2151" y="1996"/>
              <a:ext cx="3405" cy="657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Times New Roman" pitchFamily="18" charset="0"/>
                </a:rPr>
                <a:t> </a:t>
              </a:r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Собрание выбирало ВОЖДЯ, судило преступников</a:t>
              </a: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решало </a:t>
              </a:r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другие </a:t>
              </a:r>
            </a:p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вопросы жизни племени.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007436" y="1340768"/>
            <a:ext cx="10115549" cy="1200150"/>
            <a:chOff x="597" y="748"/>
            <a:chExt cx="4779" cy="756"/>
          </a:xfrm>
        </p:grpSpPr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597" y="956"/>
              <a:ext cx="823" cy="368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hangingPunct="0"/>
              <a:r>
                <a:rPr lang="ru-RU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ВОЖДЬ</a:t>
              </a:r>
              <a:endPara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2545" y="748"/>
              <a:ext cx="2831" cy="756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Вождь был военным предводителем.</a:t>
              </a:r>
            </a:p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Он командовал во время набегов</a:t>
              </a:r>
              <a:r>
                <a:rPr lang="ru-RU" sz="2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и</a:t>
              </a:r>
              <a:endPara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/>
              <a:r>
                <a:rPr 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следил за дележом добычи.</a:t>
              </a:r>
            </a:p>
          </p:txBody>
        </p:sp>
      </p:grpSp>
      <p:sp>
        <p:nvSpPr>
          <p:cNvPr id="14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СХЕМА УПРАВЛЕНИЯ ГЕРМАНСКИМИ ПЛЕМЕНАМИ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11" descr="Рисунок2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220633" y="4572025"/>
            <a:ext cx="7782984" cy="205581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381000" y="928713"/>
            <a:ext cx="11547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Знать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старейшины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родов, вожди племени (ярлы,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герцоги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grpSp>
        <p:nvGrpSpPr>
          <p:cNvPr id="3" name="Группа 17"/>
          <p:cNvGrpSpPr>
            <a:grpSpLocks/>
          </p:cNvGrpSpPr>
          <p:nvPr/>
        </p:nvGrpSpPr>
        <p:grpSpPr bwMode="auto">
          <a:xfrm>
            <a:off x="285753" y="4214838"/>
            <a:ext cx="4242891" cy="2357437"/>
            <a:chOff x="285720" y="4214818"/>
            <a:chExt cx="3182191" cy="2357454"/>
          </a:xfrm>
        </p:grpSpPr>
        <p:grpSp>
          <p:nvGrpSpPr>
            <p:cNvPr id="4" name="Группа 15"/>
            <p:cNvGrpSpPr>
              <a:grpSpLocks/>
            </p:cNvGrpSpPr>
            <p:nvPr/>
          </p:nvGrpSpPr>
          <p:grpSpPr bwMode="auto">
            <a:xfrm>
              <a:off x="285720" y="4214818"/>
              <a:ext cx="3000396" cy="2357454"/>
              <a:chOff x="285720" y="4214818"/>
              <a:chExt cx="3000396" cy="2357454"/>
            </a:xfrm>
          </p:grpSpPr>
          <p:sp>
            <p:nvSpPr>
              <p:cNvPr id="6" name="Равнобедренный треугольник 5"/>
              <p:cNvSpPr/>
              <p:nvPr/>
            </p:nvSpPr>
            <p:spPr>
              <a:xfrm>
                <a:off x="285720" y="4214818"/>
                <a:ext cx="3000396" cy="2357454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grpSp>
            <p:nvGrpSpPr>
              <p:cNvPr id="5" name="Группа 14"/>
              <p:cNvGrpSpPr>
                <a:grpSpLocks/>
              </p:cNvGrpSpPr>
              <p:nvPr/>
            </p:nvGrpSpPr>
            <p:grpSpPr bwMode="auto">
              <a:xfrm>
                <a:off x="785786" y="5143512"/>
                <a:ext cx="2000264" cy="714380"/>
                <a:chOff x="785786" y="5143512"/>
                <a:chExt cx="2000264" cy="714380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1214414" y="5143512"/>
                  <a:ext cx="1143008" cy="0"/>
                </a:xfrm>
                <a:prstGeom prst="line">
                  <a:avLst/>
                </a:prstGeom>
                <a:ln w="444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единительная линия 11"/>
                <p:cNvCxnSpPr/>
                <p:nvPr/>
              </p:nvCxnSpPr>
              <p:spPr>
                <a:xfrm>
                  <a:off x="785786" y="5857892"/>
                  <a:ext cx="2000264" cy="0"/>
                </a:xfrm>
                <a:prstGeom prst="line">
                  <a:avLst/>
                </a:prstGeom>
                <a:ln w="4445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Группа 16"/>
            <p:cNvGrpSpPr>
              <a:grpSpLocks/>
            </p:cNvGrpSpPr>
            <p:nvPr/>
          </p:nvGrpSpPr>
          <p:grpSpPr bwMode="auto">
            <a:xfrm>
              <a:off x="538953" y="4714884"/>
              <a:ext cx="2928958" cy="1819770"/>
              <a:chOff x="538953" y="4714884"/>
              <a:chExt cx="2928958" cy="1819770"/>
            </a:xfrm>
          </p:grpSpPr>
          <p:sp>
            <p:nvSpPr>
              <p:cNvPr id="7178" name="TextBox 6"/>
              <p:cNvSpPr txBox="1">
                <a:spLocks noChangeArrowheads="1"/>
              </p:cNvSpPr>
              <p:nvPr/>
            </p:nvSpPr>
            <p:spPr bwMode="auto">
              <a:xfrm>
                <a:off x="1357290" y="4714884"/>
                <a:ext cx="9286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знать</a:t>
                </a:r>
              </a:p>
            </p:txBody>
          </p:sp>
          <p:sp>
            <p:nvSpPr>
              <p:cNvPr id="7179" name="TextBox 7"/>
              <p:cNvSpPr txBox="1">
                <a:spLocks noChangeArrowheads="1"/>
              </p:cNvSpPr>
              <p:nvPr/>
            </p:nvSpPr>
            <p:spPr bwMode="auto">
              <a:xfrm>
                <a:off x="1142976" y="5429264"/>
                <a:ext cx="121444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дружина</a:t>
                </a:r>
              </a:p>
            </p:txBody>
          </p:sp>
          <p:sp>
            <p:nvSpPr>
              <p:cNvPr id="7180" name="TextBox 8"/>
              <p:cNvSpPr txBox="1">
                <a:spLocks noChangeArrowheads="1"/>
              </p:cNvSpPr>
              <p:nvPr/>
            </p:nvSpPr>
            <p:spPr bwMode="auto">
              <a:xfrm>
                <a:off x="538953" y="6165322"/>
                <a:ext cx="292895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Свободные общинники</a:t>
                </a:r>
              </a:p>
            </p:txBody>
          </p:sp>
        </p:grp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51" y="1857387"/>
            <a:ext cx="11620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Вожди набирали себе 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дружину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постоянные отряды. Дружинники сидели за одним столом с вождем, получали от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него 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оружие и лошадей, долю в военной добычи.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1371" y="3501009"/>
            <a:ext cx="11620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время войны собиралось </a:t>
            </a:r>
            <a:r>
              <a:rPr lang="ru-RU" sz="28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народное ополчение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которое входили все свободные мужчины</a:t>
            </a:r>
          </a:p>
        </p:txBody>
      </p:sp>
      <p:sp>
        <p:nvSpPr>
          <p:cNvPr id="17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ПОЯВЛЕНИЕ НЕРАВЕНСТВА У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119967" y="1268413"/>
            <a:ext cx="8544984" cy="2424112"/>
            <a:chOff x="1519" y="814"/>
            <a:chExt cx="4037" cy="1527"/>
          </a:xfrm>
        </p:grpSpPr>
        <p:pic>
          <p:nvPicPr>
            <p:cNvPr id="26641" name="Picture 17" descr="docu000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19" y="1001"/>
              <a:ext cx="4037" cy="1340"/>
            </a:xfrm>
            <a:prstGeom prst="rect">
              <a:avLst/>
            </a:prstGeom>
            <a:noFill/>
          </p:spPr>
        </p:pic>
        <p:sp>
          <p:nvSpPr>
            <p:cNvPr id="26642" name="Text Box 18"/>
            <p:cNvSpPr txBox="1">
              <a:spLocks noChangeArrowheads="1"/>
            </p:cNvSpPr>
            <p:nvPr/>
          </p:nvSpPr>
          <p:spPr bwMode="auto">
            <a:xfrm>
              <a:off x="2018" y="814"/>
              <a:ext cx="353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1600" i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▼ </a:t>
              </a:r>
              <a:r>
                <a:rPr lang="ru-RU" sz="1600" i="1">
                  <a:solidFill>
                    <a:schemeClr val="accent2"/>
                  </a:solidFill>
                  <a:latin typeface="Times New Roman" pitchFamily="18" charset="0"/>
                </a:rPr>
                <a:t>Военный вождь с дружиной. </a:t>
              </a:r>
              <a:r>
                <a:rPr lang="ru-RU" sz="1400" i="1">
                  <a:solidFill>
                    <a:schemeClr val="accent2"/>
                  </a:solidFill>
                  <a:latin typeface="Times New Roman" pitchFamily="18" charset="0"/>
                </a:rPr>
                <a:t>Рисунок современного художника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1816" y="1052513"/>
            <a:ext cx="8447617" cy="5327650"/>
            <a:chOff x="204" y="663"/>
            <a:chExt cx="3991" cy="3356"/>
          </a:xfrm>
        </p:grpSpPr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204" y="663"/>
              <a:ext cx="3991" cy="3356"/>
            </a:xfrm>
            <a:prstGeom prst="rtTriangl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4" name="Text Box 10"/>
            <p:cNvSpPr txBox="1">
              <a:spLocks noChangeArrowheads="1"/>
            </p:cNvSpPr>
            <p:nvPr/>
          </p:nvSpPr>
          <p:spPr bwMode="auto">
            <a:xfrm>
              <a:off x="340" y="3430"/>
              <a:ext cx="303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НАРОДНОЕ СОБРАНИЕ ПЛЕМЕНИ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31801" y="1052525"/>
            <a:ext cx="6623051" cy="4175125"/>
            <a:chOff x="204" y="663"/>
            <a:chExt cx="3129" cy="2630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04" y="663"/>
              <a:ext cx="3129" cy="2630"/>
            </a:xfrm>
            <a:prstGeom prst="rtTriangl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249" y="2523"/>
              <a:ext cx="25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СТАРЕЙШИНЫ, ЗАКОНОГОВОРИТЕЛИ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31815" y="1052536"/>
            <a:ext cx="4222751" cy="2663825"/>
            <a:chOff x="204" y="663"/>
            <a:chExt cx="1995" cy="1678"/>
          </a:xfrm>
        </p:grpSpPr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04" y="663"/>
              <a:ext cx="1995" cy="1678"/>
            </a:xfrm>
            <a:prstGeom prst="rtTriangl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295" y="1842"/>
              <a:ext cx="127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ДРУЖИНА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431803" y="1052513"/>
            <a:ext cx="2400300" cy="1511300"/>
          </a:xfrm>
          <a:prstGeom prst="rtTriangle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 dirty="0">
                <a:solidFill>
                  <a:schemeClr val="bg1"/>
                </a:solidFill>
                <a:latin typeface="Bookman Old Style" pitchFamily="18" charset="0"/>
              </a:rPr>
              <a:t>ВОЖДЬ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07368" y="332678"/>
            <a:ext cx="1178463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Вся полнота власти была сосредоточена в собрании вооруженного народа.</a:t>
            </a: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912299" y="6381773"/>
            <a:ext cx="7488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ОРГАНИЗАЦИЯ ВЛАСТИ древних германцев</a:t>
            </a:r>
          </a:p>
        </p:txBody>
      </p: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7463368" y="3860800"/>
            <a:ext cx="4125384" cy="2520950"/>
            <a:chOff x="3526" y="2432"/>
            <a:chExt cx="1949" cy="1588"/>
          </a:xfrm>
        </p:grpSpPr>
        <p:pic>
          <p:nvPicPr>
            <p:cNvPr id="26645" name="Picture 21" descr="Рисунок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75" y="2432"/>
              <a:ext cx="1200" cy="1588"/>
            </a:xfrm>
            <a:prstGeom prst="rect">
              <a:avLst/>
            </a:prstGeom>
            <a:noFill/>
          </p:spPr>
        </p:pic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3526" y="2659"/>
              <a:ext cx="9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ru-RU" sz="1600" b="1" i="1" dirty="0">
                  <a:solidFill>
                    <a:schemeClr val="accent2"/>
                  </a:solidFill>
                  <a:latin typeface="Times New Roman" pitchFamily="18" charset="0"/>
                </a:rPr>
                <a:t>Воин-герой </a:t>
              </a:r>
              <a:r>
                <a:rPr lang="ru-RU" sz="1600" b="1" i="1" dirty="0">
                  <a:solidFill>
                    <a:schemeClr val="accent2"/>
                  </a:solidFill>
                  <a:latin typeface="Times New Roman" pitchFamily="18" charset="0"/>
                  <a:cs typeface="Arial" charset="0"/>
                </a:rPr>
                <a:t>►</a:t>
              </a:r>
            </a:p>
          </p:txBody>
        </p:sp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5015881" y="476690"/>
            <a:ext cx="6648739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410 г. Рим был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взят готами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. Три дня готы грабили город, забирая все ценное и уничтожая </a:t>
            </a:r>
            <a:r>
              <a:rPr lang="ru-RU"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остальное </a:t>
            </a:r>
            <a:r>
              <a:rPr lang="ru-RU" sz="3200" b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книги, картины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статуи). Тысячи горожан были убиты, тысячи попали в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плен к варварам.   Город  превратился  в груду дымящихся  развалин.                            </a:t>
            </a:r>
            <a:endParaRPr lang="ru-RU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983445" y="4725164"/>
            <a:ext cx="2880783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Arial" pitchFamily="34" charset="0"/>
                <a:cs typeface="Arial" pitchFamily="34" charset="0"/>
              </a:rPr>
              <a:t>Готы грабят Рим</a:t>
            </a:r>
          </a:p>
        </p:txBody>
      </p:sp>
      <p:pic>
        <p:nvPicPr>
          <p:cNvPr id="145414" name="Picture 6" descr="1288974760_image00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50" y="404685"/>
            <a:ext cx="4370916" cy="4176713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5415" name="Text Box 7"/>
          <p:cNvSpPr txBox="1">
            <a:spLocks noChangeArrowheads="1"/>
          </p:cNvSpPr>
          <p:nvPr/>
        </p:nvSpPr>
        <p:spPr bwMode="auto">
          <a:xfrm>
            <a:off x="263365" y="5157202"/>
            <a:ext cx="11713633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«Мой голос пресекся, когда я услыхал, что покорен город, которому покорялась вся земля!»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- писал современник событий.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556817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ВЕЛИКОЕ ПЕРЕСЕЛЕНИЕ НАРОДОВ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400" y="2636937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ГЕРМАНСКИЕ ПЛЕМЕНА И ИХ ЗАНЯТИЯ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479376" y="4077097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ОБЩЕСТВЕННАЯ ЖИЗНЬ ГЕРМАНЦЕВ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1384" y="5373241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ЗАВОЕВАНИЕ РИМСКОЙ ИМПЕРИИ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230"/>
            <a:ext cx="12192000" cy="126558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ПЛАН: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5484814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Все новые и все более многочисленные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войска </a:t>
            </a:r>
            <a:r>
              <a:rPr lang="ru-RU" sz="32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варваров вторгались в пределы Западной Римской </a:t>
            </a:r>
            <a:r>
              <a:rPr lang="ru-RU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империи.</a:t>
            </a:r>
            <a:endParaRPr lang="ru-RU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9040" name="Picture 16" descr="4155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332656"/>
            <a:ext cx="7776864" cy="489654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9042" name="Picture 18" descr="the-huns-in-batt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332656"/>
            <a:ext cx="9601200" cy="4968552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263352" y="5085192"/>
            <a:ext cx="11713301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Гунны </a:t>
            </a:r>
            <a:r>
              <a:rPr lang="ru-RU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во главе со своим предводителем </a:t>
            </a:r>
            <a:r>
              <a:rPr lang="ru-RU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Атиллой</a:t>
            </a:r>
            <a:r>
              <a:rPr lang="ru-RU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прошли по Европе, сея смерть и разрушение. </a:t>
            </a: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451 г. </a:t>
            </a:r>
            <a:r>
              <a:rPr lang="ru-RU" sz="2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римляне </a:t>
            </a:r>
            <a:r>
              <a:rPr lang="ru-RU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 их союзники вестготы нанесли гуннам страшное поражение. В 452 г. </a:t>
            </a:r>
            <a:r>
              <a:rPr lang="ru-RU" sz="26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Атилла</a:t>
            </a:r>
            <a:r>
              <a:rPr lang="ru-RU" sz="2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умер.</a:t>
            </a:r>
          </a:p>
        </p:txBody>
      </p:sp>
      <p:pic>
        <p:nvPicPr>
          <p:cNvPr id="152580" name="Picture 4" descr="4155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980728"/>
            <a:ext cx="5568949" cy="38227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2583" name="Picture 7" descr="i_0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0136" y="980728"/>
            <a:ext cx="4030133" cy="38163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ВОЕННЫЕ СРАЖЕНИЯ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2" name="Picture 6" descr="arthur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12192000" cy="5877272"/>
          </a:xfrm>
          <a:prstGeom prst="rect">
            <a:avLst/>
          </a:prstGeom>
          <a:noFill/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КАРТА ПЕРЕДВИЖЕНИЯ ПЛЕМЕН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263352" y="4437124"/>
            <a:ext cx="1171330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455 г.</a:t>
            </a:r>
            <a:r>
              <a:rPr lang="ru-RU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Рим вновь был захвачен германским  племенем вандалов и после этого практически перестал существовать.  Часть </a:t>
            </a:r>
            <a:r>
              <a:rPr lang="ru-RU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провинций Западной Римской империи оказалась под властью варварских племен, частью провинций управляли ставшие независимыми римские наместники. </a:t>
            </a:r>
          </a:p>
        </p:txBody>
      </p:sp>
      <p:pic>
        <p:nvPicPr>
          <p:cNvPr id="149510" name="Picture 6" descr="57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85" y="332656"/>
            <a:ext cx="4186767" cy="36004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9512" name="Picture 8" descr="894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4080" y="2492908"/>
            <a:ext cx="3480817" cy="1764829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9" descr="20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1984" y="332656"/>
            <a:ext cx="5472608" cy="1944216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4439816" y="2924949"/>
            <a:ext cx="3454400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Последний император Западной Римской империи                     Ромул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Августул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0" y="4725144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476 г.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Западная </a:t>
            </a:r>
            <a:r>
              <a:rPr lang="ru-RU" sz="36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Римская империя перестала 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существовать. В Европе начался переход  к новой – </a:t>
            </a:r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феодальной системе</a:t>
            </a:r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0534" name="Picture 6" descr="rubase_2_1337108610_1430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2" y="1196752"/>
            <a:ext cx="3896784" cy="31686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0535" name="Picture 7" descr="posterlux-grafika_gravura_ofort-hu0618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91" y="1196752"/>
            <a:ext cx="3856567" cy="31686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ПЕРЕХОД К ФЕОДАЛИЗМУ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51385" y="5229208"/>
            <a:ext cx="10915651" cy="1144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11175" indent="-511175" algn="ctr" eaLnBrk="1" hangingPunct="1">
              <a:spcBef>
                <a:spcPts val="600"/>
              </a:spcBef>
              <a:buClr>
                <a:srgbClr val="4F81BD"/>
              </a:buClr>
              <a:buSzPct val="76000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Глубокий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внутренний кризис.</a:t>
            </a:r>
          </a:p>
          <a:p>
            <a:pPr marL="511175" indent="-511175" algn="ctr" eaLnBrk="1" hangingPunct="1">
              <a:spcBef>
                <a:spcPts val="600"/>
              </a:spcBef>
              <a:buClr>
                <a:srgbClr val="4F81BD"/>
              </a:buClr>
              <a:buSzPct val="76000"/>
              <a:tabLst>
                <a:tab pos="511175" algn="l"/>
                <a:tab pos="958850" algn="l"/>
                <a:tab pos="1408113" algn="l"/>
                <a:tab pos="1857375" algn="l"/>
                <a:tab pos="2306638" algn="l"/>
                <a:tab pos="2755900" algn="l"/>
                <a:tab pos="3205163" algn="l"/>
                <a:tab pos="3654425" algn="l"/>
                <a:tab pos="4103688" algn="l"/>
                <a:tab pos="4552950" algn="l"/>
                <a:tab pos="5002213" algn="l"/>
                <a:tab pos="5451475" algn="l"/>
                <a:tab pos="5900738" algn="l"/>
                <a:tab pos="6350000" algn="l"/>
                <a:tab pos="6799263" algn="l"/>
                <a:tab pos="7248525" algn="l"/>
                <a:tab pos="7697788" algn="l"/>
                <a:tab pos="8147050" algn="l"/>
                <a:tab pos="8596313" algn="l"/>
                <a:tab pos="9045575" algn="l"/>
                <a:tab pos="9494838" algn="l"/>
              </a:tabLst>
            </a:pP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Нашествие </a:t>
            </a:r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варваров.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7409" y="1052736"/>
            <a:ext cx="10824507" cy="5286376"/>
            <a:chOff x="1125" y="804"/>
            <a:chExt cx="3675" cy="3330"/>
          </a:xfrm>
        </p:grpSpPr>
        <p:pic>
          <p:nvPicPr>
            <p:cNvPr id="1741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804"/>
              <a:ext cx="3553" cy="2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7414" name="Text Box 5"/>
            <p:cNvSpPr txBox="1">
              <a:spLocks noChangeArrowheads="1"/>
            </p:cNvSpPr>
            <p:nvPr/>
          </p:nvSpPr>
          <p:spPr bwMode="auto">
            <a:xfrm>
              <a:off x="1125" y="1620"/>
              <a:ext cx="3553" cy="25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/>
            </a:p>
          </p:txBody>
        </p:sp>
      </p:grpSp>
      <p:sp>
        <p:nvSpPr>
          <p:cNvPr id="7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РАСПАДА РИМСКОЙ ИМПЕРИИ 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C:\Users\Алексей\Desktop\img003.jpg"/>
          <p:cNvPicPr>
            <a:picLocks noChangeAspect="1" noChangeArrowheads="1"/>
          </p:cNvPicPr>
          <p:nvPr/>
        </p:nvPicPr>
        <p:blipFill>
          <a:blip r:embed="rId2" cstate="print"/>
          <a:srcRect l="970" b="29733"/>
          <a:stretch>
            <a:fillRect/>
          </a:stretch>
        </p:blipFill>
        <p:spPr bwMode="auto">
          <a:xfrm>
            <a:off x="623392" y="980728"/>
            <a:ext cx="108732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4300" y="4869163"/>
            <a:ext cx="11667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IV – VII </a:t>
            </a: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вв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– эпоха массовых перемещений племен.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368" y="5661248"/>
            <a:ext cx="11049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Толчком к переселению послужило вторжение из глубин Азии кочевников – гуннов.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ВЕЛИКОЕ ПЕРЕСЕЛЕНИЕ НАРОДА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ereselenie_narodov.av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63352" y="260648"/>
            <a:ext cx="11809312" cy="6336704"/>
          </a:xfrm>
          <a:prstGeom prst="rect">
            <a:avLst/>
          </a:prstGeom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666754" y="3071813"/>
            <a:ext cx="10763249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CF0BE"/>
              </a:gs>
              <a:gs pos="100000">
                <a:srgbClr val="DCF0BE"/>
              </a:gs>
            </a:gsLst>
            <a:lin ang="900000" scaled="1"/>
          </a:gradFill>
          <a:ln w="9360">
            <a:solidFill>
              <a:srgbClr val="9BBB59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Великое переселение народов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en-US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VII</a:t>
            </a:r>
            <a:r>
              <a:rPr lang="ru-RU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вв.)</a:t>
            </a: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571501" y="285755"/>
            <a:ext cx="3524251" cy="2428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CEF2"/>
              </a:gs>
              <a:gs pos="100000">
                <a:srgbClr val="BCCEF2"/>
              </a:gs>
            </a:gsLst>
            <a:lin ang="900000" scaled="1"/>
          </a:gradFill>
          <a:ln w="9360">
            <a:solidFill>
              <a:srgbClr val="4F81BD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Изменения климата (похолодание) и сокращение пригодных для жизни территорий на Севере Европы</a:t>
            </a: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4572001" y="642938"/>
            <a:ext cx="3143251" cy="170021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CEF2"/>
              </a:gs>
              <a:gs pos="100000">
                <a:srgbClr val="BCCEF2"/>
              </a:gs>
            </a:gsLst>
            <a:lin ang="900000" scaled="1"/>
          </a:gradFill>
          <a:ln w="9360">
            <a:solidFill>
              <a:srgbClr val="4F81BD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 населения варварских племен</a:t>
            </a: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8096251" y="285755"/>
            <a:ext cx="3429000" cy="2428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CCEF2"/>
              </a:gs>
              <a:gs pos="100000">
                <a:srgbClr val="BCCEF2"/>
              </a:gs>
            </a:gsLst>
            <a:lin ang="900000" scaled="1"/>
          </a:gradFill>
          <a:ln w="9360">
            <a:solidFill>
              <a:srgbClr val="4F81BD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Нашествие кочевых племен (готов и гуннов), потеснивших германцев</a:t>
            </a: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1333501" y="4429130"/>
            <a:ext cx="3143251" cy="17002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EAE"/>
              </a:gs>
              <a:gs pos="100000">
                <a:srgbClr val="FFCEAE"/>
              </a:gs>
            </a:gsLst>
            <a:lin ang="900000" scaled="1"/>
          </a:gradFill>
          <a:ln w="9360">
            <a:solidFill>
              <a:srgbClr val="F79646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Падение Западной Римской империи 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476 г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7715254" y="4429130"/>
            <a:ext cx="3143249" cy="17002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EAE"/>
              </a:gs>
              <a:gs pos="100000">
                <a:srgbClr val="FFCEAE"/>
              </a:gs>
            </a:gsLst>
            <a:lin ang="900000" scaled="1"/>
          </a:gradFill>
          <a:ln w="9360">
            <a:solidFill>
              <a:srgbClr val="F79646"/>
            </a:solidFill>
            <a:miter lim="800000"/>
            <a:headEnd/>
            <a:tailEnd/>
          </a:ln>
          <a:effectLst>
            <a:outerShdw dist="12600" dir="54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Образование варварских королевств</a:t>
            </a: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9620253" y="2714625"/>
            <a:ext cx="455083" cy="357188"/>
          </a:xfrm>
          <a:prstGeom prst="downArrow">
            <a:avLst>
              <a:gd name="adj1" fmla="val 50000"/>
              <a:gd name="adj2" fmla="val 50063"/>
            </a:avLst>
          </a:prstGeom>
          <a:solidFill>
            <a:srgbClr val="002060"/>
          </a:solidFill>
          <a:ln w="1908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1513" name="AutoShape 8"/>
          <p:cNvSpPr>
            <a:spLocks noChangeArrowheads="1"/>
          </p:cNvSpPr>
          <p:nvPr/>
        </p:nvSpPr>
        <p:spPr bwMode="auto">
          <a:xfrm>
            <a:off x="2095503" y="2714625"/>
            <a:ext cx="455084" cy="357188"/>
          </a:xfrm>
          <a:prstGeom prst="downArrow">
            <a:avLst>
              <a:gd name="adj1" fmla="val 50000"/>
              <a:gd name="adj2" fmla="val 50063"/>
            </a:avLst>
          </a:prstGeom>
          <a:solidFill>
            <a:srgbClr val="002060"/>
          </a:solidFill>
          <a:ln w="1908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1514" name="AutoShape 9"/>
          <p:cNvSpPr>
            <a:spLocks noChangeArrowheads="1"/>
          </p:cNvSpPr>
          <p:nvPr/>
        </p:nvSpPr>
        <p:spPr bwMode="auto">
          <a:xfrm>
            <a:off x="2667003" y="4000505"/>
            <a:ext cx="455084" cy="428625"/>
          </a:xfrm>
          <a:prstGeom prst="downArrow">
            <a:avLst>
              <a:gd name="adj1" fmla="val 50000"/>
              <a:gd name="adj2" fmla="val 50064"/>
            </a:avLst>
          </a:prstGeom>
          <a:solidFill>
            <a:srgbClr val="002060"/>
          </a:solidFill>
          <a:ln w="1908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1515" name="AutoShape 10"/>
          <p:cNvSpPr>
            <a:spLocks noChangeArrowheads="1"/>
          </p:cNvSpPr>
          <p:nvPr/>
        </p:nvSpPr>
        <p:spPr bwMode="auto">
          <a:xfrm>
            <a:off x="9048753" y="4000505"/>
            <a:ext cx="455083" cy="428625"/>
          </a:xfrm>
          <a:prstGeom prst="downArrow">
            <a:avLst>
              <a:gd name="adj1" fmla="val 50000"/>
              <a:gd name="adj2" fmla="val 50064"/>
            </a:avLst>
          </a:prstGeom>
          <a:solidFill>
            <a:srgbClr val="002060"/>
          </a:solidFill>
          <a:ln w="1908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1516" name="AutoShape 11"/>
          <p:cNvSpPr>
            <a:spLocks noChangeArrowheads="1"/>
          </p:cNvSpPr>
          <p:nvPr/>
        </p:nvSpPr>
        <p:spPr bwMode="auto">
          <a:xfrm>
            <a:off x="5905503" y="2357443"/>
            <a:ext cx="455084" cy="714375"/>
          </a:xfrm>
          <a:prstGeom prst="downArrow">
            <a:avLst>
              <a:gd name="adj1" fmla="val 50000"/>
              <a:gd name="adj2" fmla="val 50068"/>
            </a:avLst>
          </a:prstGeom>
          <a:solidFill>
            <a:srgbClr val="002060"/>
          </a:solidFill>
          <a:ln w="19080">
            <a:solidFill>
              <a:srgbClr val="385D8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91344" y="1340768"/>
            <a:ext cx="4224469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ru-RU" sz="2800" b="1" dirty="0" smtClean="0">
                <a:latin typeface="Arial" charset="0"/>
              </a:rPr>
              <a:t>Германское племя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79376" y="2204864"/>
            <a:ext cx="345651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франки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79376" y="2924944"/>
            <a:ext cx="345651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остготы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79376" y="3789040"/>
            <a:ext cx="345651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вестготы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79376" y="4725144"/>
            <a:ext cx="345651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вандалы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4857751" y="1928813"/>
            <a:ext cx="2476500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608168" y="1412776"/>
            <a:ext cx="4320480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</a:pPr>
            <a:r>
              <a:rPr lang="ru-RU" sz="3200" b="1" dirty="0" smtClean="0">
                <a:latin typeface="Arial" charset="0"/>
              </a:rPr>
              <a:t>Место расселения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7727951" y="2143125"/>
            <a:ext cx="345651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Галлия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7728181" y="2924944"/>
            <a:ext cx="344381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Италия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728183" y="3789040"/>
            <a:ext cx="345651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Испания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824194" y="4725144"/>
            <a:ext cx="345651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Северная Африка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5015880" y="1124744"/>
            <a:ext cx="2208245" cy="1008112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07368" y="5517232"/>
            <a:ext cx="3456517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англы и саксы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7824194" y="5589240"/>
            <a:ext cx="3456516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Британия</a:t>
            </a:r>
            <a:endParaRPr lang="ru-RU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РАССЕЛЕНИЕ ГЕРМАНСКИХ ПЛЕМЕН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ludwigheinrichdyck.files.wordpress.com/2016/05/germanic-warriors-1st-century-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5" y="2132856"/>
            <a:ext cx="2758505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0958626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07369" y="1124744"/>
          <a:ext cx="11617291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причины переселения варваров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479376" y="980728"/>
            <a:ext cx="11233248" cy="163121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IV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веках германцы переселялись со своей исторической родины на территорию Римской империи и создавали здесь свои государства. Со времен великого переселения народов и началась в Европе история средних веков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479376" y="2708920"/>
            <a:ext cx="11425268" cy="89255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нашей эры у германцев выделилась знать. Это были старейшины родов и военные вожди племен - герцоги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51384" y="3861048"/>
            <a:ext cx="11329259" cy="89255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Вся полнота власти у древних германцев была сосредоточена в собрании вооруженного народа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79376" y="4941168"/>
            <a:ext cx="11233248" cy="1569660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началу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века германцы расселились по всей территории Западной Римской империи: в Северной Африке – вандалы, в Испании – вестготы, в Италии – остготы, в Галлии – франки, в Британии – англы и саксы и основали на этих землях свои государства.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211"/>
            <a:ext cx="12192000" cy="833529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138810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589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ДОМАШНЯЯ РАБОТА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594" y="336836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2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1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8 - 12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59830" y="3645025"/>
            <a:ext cx="3360373" cy="19303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/>
              <a:t> </a:t>
            </a:r>
            <a:r>
              <a:rPr lang="ru-RU" sz="2800" b="1" dirty="0" smtClean="0"/>
              <a:t>Составьте опорную схему «Хозяйство и быт германцев».</a:t>
            </a:r>
            <a:endParaRPr lang="ru-RU" sz="2400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92278" y="3212977"/>
            <a:ext cx="3018413" cy="2792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Вопросы и задания учебник </a:t>
            </a:r>
            <a:endParaRPr lang="ru-RU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12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 №3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 № 4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499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0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6" y="1916832"/>
            <a:ext cx="1608179" cy="1295302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3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499" y="1700808"/>
            <a:ext cx="1488165" cy="1224136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807968" y="2204864"/>
            <a:ext cx="1056117" cy="720080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1384" y="1268760"/>
            <a:ext cx="11064355" cy="525427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 И ЗАНЯТИЯ ДРЕВНИХ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ГЕРМАНЦЕВ (СХЕМА)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s://cloud.prezentacii.org/19/03/136365/images/screen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556792"/>
            <a:ext cx="11521280" cy="5010943"/>
          </a:xfrm>
          <a:prstGeom prst="rect">
            <a:avLst/>
          </a:prstGeo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 И ЗАНЯТИЯ ДРЕВНИХ </a:t>
            </a:r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ГЕРМАНЦЕВ (СХЕМА)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3" name="Picture 35" descr="docu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7" y="1347790"/>
            <a:ext cx="10945283" cy="5510211"/>
          </a:xfrm>
          <a:prstGeom prst="rect">
            <a:avLst/>
          </a:prstGeom>
          <a:noFill/>
        </p:spPr>
      </p:pic>
      <p:sp>
        <p:nvSpPr>
          <p:cNvPr id="12330" name="Freeform 42"/>
          <p:cNvSpPr>
            <a:spLocks/>
          </p:cNvSpPr>
          <p:nvPr/>
        </p:nvSpPr>
        <p:spPr bwMode="auto">
          <a:xfrm>
            <a:off x="5346703" y="1362122"/>
            <a:ext cx="3365500" cy="1914525"/>
          </a:xfrm>
          <a:custGeom>
            <a:avLst/>
            <a:gdLst/>
            <a:ahLst/>
            <a:cxnLst>
              <a:cxn ang="0">
                <a:pos x="210" y="372"/>
              </a:cxn>
              <a:cxn ang="0">
                <a:pos x="270" y="540"/>
              </a:cxn>
              <a:cxn ang="0">
                <a:pos x="348" y="762"/>
              </a:cxn>
              <a:cxn ang="0">
                <a:pos x="390" y="870"/>
              </a:cxn>
              <a:cxn ang="0">
                <a:pos x="324" y="1062"/>
              </a:cxn>
              <a:cxn ang="0">
                <a:pos x="324" y="1206"/>
              </a:cxn>
              <a:cxn ang="0">
                <a:pos x="498" y="1128"/>
              </a:cxn>
              <a:cxn ang="0">
                <a:pos x="732" y="1032"/>
              </a:cxn>
              <a:cxn ang="0">
                <a:pos x="804" y="1008"/>
              </a:cxn>
              <a:cxn ang="0">
                <a:pos x="864" y="1026"/>
              </a:cxn>
              <a:cxn ang="0">
                <a:pos x="1188" y="1152"/>
              </a:cxn>
              <a:cxn ang="0">
                <a:pos x="1392" y="1170"/>
              </a:cxn>
              <a:cxn ang="0">
                <a:pos x="1488" y="1056"/>
              </a:cxn>
              <a:cxn ang="0">
                <a:pos x="1548" y="966"/>
              </a:cxn>
              <a:cxn ang="0">
                <a:pos x="1590" y="828"/>
              </a:cxn>
              <a:cxn ang="0">
                <a:pos x="1524" y="582"/>
              </a:cxn>
              <a:cxn ang="0">
                <a:pos x="1506" y="516"/>
              </a:cxn>
              <a:cxn ang="0">
                <a:pos x="1482" y="300"/>
              </a:cxn>
              <a:cxn ang="0">
                <a:pos x="1368" y="246"/>
              </a:cxn>
              <a:cxn ang="0">
                <a:pos x="1134" y="210"/>
              </a:cxn>
              <a:cxn ang="0">
                <a:pos x="1056" y="186"/>
              </a:cxn>
              <a:cxn ang="0">
                <a:pos x="978" y="138"/>
              </a:cxn>
              <a:cxn ang="0">
                <a:pos x="738" y="114"/>
              </a:cxn>
              <a:cxn ang="0">
                <a:pos x="678" y="12"/>
              </a:cxn>
              <a:cxn ang="0">
                <a:pos x="552" y="24"/>
              </a:cxn>
              <a:cxn ang="0">
                <a:pos x="552" y="96"/>
              </a:cxn>
              <a:cxn ang="0">
                <a:pos x="528" y="126"/>
              </a:cxn>
              <a:cxn ang="0">
                <a:pos x="438" y="144"/>
              </a:cxn>
              <a:cxn ang="0">
                <a:pos x="384" y="114"/>
              </a:cxn>
              <a:cxn ang="0">
                <a:pos x="324" y="138"/>
              </a:cxn>
              <a:cxn ang="0">
                <a:pos x="198" y="174"/>
              </a:cxn>
              <a:cxn ang="0">
                <a:pos x="168" y="216"/>
              </a:cxn>
              <a:cxn ang="0">
                <a:pos x="144" y="306"/>
              </a:cxn>
              <a:cxn ang="0">
                <a:pos x="90" y="222"/>
              </a:cxn>
              <a:cxn ang="0">
                <a:pos x="0" y="318"/>
              </a:cxn>
            </a:cxnLst>
            <a:rect l="0" t="0" r="r" b="b"/>
            <a:pathLst>
              <a:path w="1590" h="1206">
                <a:moveTo>
                  <a:pt x="6" y="342"/>
                </a:moveTo>
                <a:cubicBezTo>
                  <a:pt x="74" y="347"/>
                  <a:pt x="145" y="350"/>
                  <a:pt x="210" y="372"/>
                </a:cubicBezTo>
                <a:cubicBezTo>
                  <a:pt x="225" y="417"/>
                  <a:pt x="205" y="361"/>
                  <a:pt x="228" y="408"/>
                </a:cubicBezTo>
                <a:cubicBezTo>
                  <a:pt x="244" y="440"/>
                  <a:pt x="261" y="503"/>
                  <a:pt x="270" y="540"/>
                </a:cubicBezTo>
                <a:cubicBezTo>
                  <a:pt x="281" y="584"/>
                  <a:pt x="286" y="629"/>
                  <a:pt x="300" y="672"/>
                </a:cubicBezTo>
                <a:cubicBezTo>
                  <a:pt x="309" y="699"/>
                  <a:pt x="324" y="746"/>
                  <a:pt x="348" y="762"/>
                </a:cubicBezTo>
                <a:cubicBezTo>
                  <a:pt x="371" y="777"/>
                  <a:pt x="397" y="783"/>
                  <a:pt x="420" y="798"/>
                </a:cubicBezTo>
                <a:cubicBezTo>
                  <a:pt x="433" y="838"/>
                  <a:pt x="400" y="839"/>
                  <a:pt x="390" y="870"/>
                </a:cubicBezTo>
                <a:cubicBezTo>
                  <a:pt x="375" y="914"/>
                  <a:pt x="357" y="952"/>
                  <a:pt x="342" y="996"/>
                </a:cubicBezTo>
                <a:cubicBezTo>
                  <a:pt x="335" y="1017"/>
                  <a:pt x="334" y="1042"/>
                  <a:pt x="324" y="1062"/>
                </a:cubicBezTo>
                <a:cubicBezTo>
                  <a:pt x="310" y="1090"/>
                  <a:pt x="292" y="1122"/>
                  <a:pt x="282" y="1152"/>
                </a:cubicBezTo>
                <a:cubicBezTo>
                  <a:pt x="289" y="1191"/>
                  <a:pt x="289" y="1194"/>
                  <a:pt x="324" y="1206"/>
                </a:cubicBezTo>
                <a:cubicBezTo>
                  <a:pt x="369" y="1197"/>
                  <a:pt x="403" y="1178"/>
                  <a:pt x="444" y="1164"/>
                </a:cubicBezTo>
                <a:cubicBezTo>
                  <a:pt x="462" y="1146"/>
                  <a:pt x="477" y="1142"/>
                  <a:pt x="498" y="1128"/>
                </a:cubicBezTo>
                <a:cubicBezTo>
                  <a:pt x="533" y="1076"/>
                  <a:pt x="579" y="1068"/>
                  <a:pt x="636" y="1062"/>
                </a:cubicBezTo>
                <a:cubicBezTo>
                  <a:pt x="668" y="1051"/>
                  <a:pt x="700" y="1042"/>
                  <a:pt x="732" y="1032"/>
                </a:cubicBezTo>
                <a:cubicBezTo>
                  <a:pt x="732" y="1032"/>
                  <a:pt x="777" y="1017"/>
                  <a:pt x="786" y="1014"/>
                </a:cubicBezTo>
                <a:cubicBezTo>
                  <a:pt x="792" y="1012"/>
                  <a:pt x="804" y="1008"/>
                  <a:pt x="804" y="1008"/>
                </a:cubicBezTo>
                <a:cubicBezTo>
                  <a:pt x="812" y="1010"/>
                  <a:pt x="820" y="1012"/>
                  <a:pt x="828" y="1014"/>
                </a:cubicBezTo>
                <a:cubicBezTo>
                  <a:pt x="840" y="1018"/>
                  <a:pt x="864" y="1026"/>
                  <a:pt x="864" y="1026"/>
                </a:cubicBezTo>
                <a:cubicBezTo>
                  <a:pt x="883" y="1082"/>
                  <a:pt x="923" y="1073"/>
                  <a:pt x="960" y="1098"/>
                </a:cubicBezTo>
                <a:cubicBezTo>
                  <a:pt x="1027" y="1143"/>
                  <a:pt x="1111" y="1147"/>
                  <a:pt x="1188" y="1152"/>
                </a:cubicBezTo>
                <a:cubicBezTo>
                  <a:pt x="1214" y="1161"/>
                  <a:pt x="1234" y="1179"/>
                  <a:pt x="1260" y="1188"/>
                </a:cubicBezTo>
                <a:cubicBezTo>
                  <a:pt x="1303" y="1184"/>
                  <a:pt x="1351" y="1184"/>
                  <a:pt x="1392" y="1170"/>
                </a:cubicBezTo>
                <a:cubicBezTo>
                  <a:pt x="1409" y="1153"/>
                  <a:pt x="1420" y="1136"/>
                  <a:pt x="1440" y="1122"/>
                </a:cubicBezTo>
                <a:cubicBezTo>
                  <a:pt x="1450" y="1093"/>
                  <a:pt x="1463" y="1073"/>
                  <a:pt x="1488" y="1056"/>
                </a:cubicBezTo>
                <a:cubicBezTo>
                  <a:pt x="1500" y="1038"/>
                  <a:pt x="1512" y="1020"/>
                  <a:pt x="1524" y="1002"/>
                </a:cubicBezTo>
                <a:cubicBezTo>
                  <a:pt x="1532" y="990"/>
                  <a:pt x="1548" y="966"/>
                  <a:pt x="1548" y="966"/>
                </a:cubicBezTo>
                <a:cubicBezTo>
                  <a:pt x="1553" y="939"/>
                  <a:pt x="1557" y="923"/>
                  <a:pt x="1572" y="900"/>
                </a:cubicBezTo>
                <a:cubicBezTo>
                  <a:pt x="1577" y="875"/>
                  <a:pt x="1582" y="852"/>
                  <a:pt x="1590" y="828"/>
                </a:cubicBezTo>
                <a:cubicBezTo>
                  <a:pt x="1580" y="758"/>
                  <a:pt x="1556" y="686"/>
                  <a:pt x="1536" y="618"/>
                </a:cubicBezTo>
                <a:cubicBezTo>
                  <a:pt x="1532" y="606"/>
                  <a:pt x="1526" y="594"/>
                  <a:pt x="1524" y="582"/>
                </a:cubicBezTo>
                <a:cubicBezTo>
                  <a:pt x="1522" y="572"/>
                  <a:pt x="1521" y="562"/>
                  <a:pt x="1518" y="552"/>
                </a:cubicBezTo>
                <a:cubicBezTo>
                  <a:pt x="1515" y="540"/>
                  <a:pt x="1506" y="516"/>
                  <a:pt x="1506" y="516"/>
                </a:cubicBezTo>
                <a:cubicBezTo>
                  <a:pt x="1501" y="404"/>
                  <a:pt x="1507" y="419"/>
                  <a:pt x="1494" y="348"/>
                </a:cubicBezTo>
                <a:cubicBezTo>
                  <a:pt x="1494" y="347"/>
                  <a:pt x="1487" y="306"/>
                  <a:pt x="1482" y="300"/>
                </a:cubicBezTo>
                <a:cubicBezTo>
                  <a:pt x="1466" y="280"/>
                  <a:pt x="1433" y="278"/>
                  <a:pt x="1410" y="270"/>
                </a:cubicBezTo>
                <a:cubicBezTo>
                  <a:pt x="1395" y="265"/>
                  <a:pt x="1383" y="252"/>
                  <a:pt x="1368" y="246"/>
                </a:cubicBezTo>
                <a:cubicBezTo>
                  <a:pt x="1334" y="232"/>
                  <a:pt x="1302" y="217"/>
                  <a:pt x="1266" y="210"/>
                </a:cubicBezTo>
                <a:cubicBezTo>
                  <a:pt x="1196" y="215"/>
                  <a:pt x="1193" y="221"/>
                  <a:pt x="1134" y="210"/>
                </a:cubicBezTo>
                <a:cubicBezTo>
                  <a:pt x="1120" y="207"/>
                  <a:pt x="1106" y="202"/>
                  <a:pt x="1092" y="198"/>
                </a:cubicBezTo>
                <a:cubicBezTo>
                  <a:pt x="1080" y="194"/>
                  <a:pt x="1056" y="186"/>
                  <a:pt x="1056" y="186"/>
                </a:cubicBezTo>
                <a:cubicBezTo>
                  <a:pt x="1049" y="165"/>
                  <a:pt x="1035" y="159"/>
                  <a:pt x="1014" y="150"/>
                </a:cubicBezTo>
                <a:cubicBezTo>
                  <a:pt x="1002" y="145"/>
                  <a:pt x="978" y="138"/>
                  <a:pt x="978" y="138"/>
                </a:cubicBezTo>
                <a:cubicBezTo>
                  <a:pt x="954" y="102"/>
                  <a:pt x="929" y="112"/>
                  <a:pt x="882" y="108"/>
                </a:cubicBezTo>
                <a:cubicBezTo>
                  <a:pt x="823" y="115"/>
                  <a:pt x="799" y="120"/>
                  <a:pt x="738" y="114"/>
                </a:cubicBezTo>
                <a:cubicBezTo>
                  <a:pt x="768" y="69"/>
                  <a:pt x="744" y="72"/>
                  <a:pt x="702" y="66"/>
                </a:cubicBezTo>
                <a:cubicBezTo>
                  <a:pt x="700" y="61"/>
                  <a:pt x="679" y="13"/>
                  <a:pt x="678" y="12"/>
                </a:cubicBezTo>
                <a:cubicBezTo>
                  <a:pt x="668" y="5"/>
                  <a:pt x="642" y="0"/>
                  <a:pt x="642" y="0"/>
                </a:cubicBezTo>
                <a:cubicBezTo>
                  <a:pt x="600" y="5"/>
                  <a:pt x="584" y="3"/>
                  <a:pt x="552" y="24"/>
                </a:cubicBezTo>
                <a:cubicBezTo>
                  <a:pt x="548" y="36"/>
                  <a:pt x="536" y="48"/>
                  <a:pt x="540" y="60"/>
                </a:cubicBezTo>
                <a:cubicBezTo>
                  <a:pt x="544" y="72"/>
                  <a:pt x="552" y="96"/>
                  <a:pt x="552" y="96"/>
                </a:cubicBezTo>
                <a:cubicBezTo>
                  <a:pt x="550" y="104"/>
                  <a:pt x="551" y="114"/>
                  <a:pt x="546" y="120"/>
                </a:cubicBezTo>
                <a:cubicBezTo>
                  <a:pt x="542" y="125"/>
                  <a:pt x="534" y="123"/>
                  <a:pt x="528" y="126"/>
                </a:cubicBezTo>
                <a:cubicBezTo>
                  <a:pt x="466" y="160"/>
                  <a:pt x="515" y="142"/>
                  <a:pt x="474" y="156"/>
                </a:cubicBezTo>
                <a:cubicBezTo>
                  <a:pt x="462" y="152"/>
                  <a:pt x="445" y="155"/>
                  <a:pt x="438" y="144"/>
                </a:cubicBezTo>
                <a:cubicBezTo>
                  <a:pt x="434" y="138"/>
                  <a:pt x="432" y="131"/>
                  <a:pt x="426" y="126"/>
                </a:cubicBezTo>
                <a:cubicBezTo>
                  <a:pt x="422" y="123"/>
                  <a:pt x="386" y="114"/>
                  <a:pt x="384" y="114"/>
                </a:cubicBezTo>
                <a:cubicBezTo>
                  <a:pt x="368" y="116"/>
                  <a:pt x="351" y="114"/>
                  <a:pt x="336" y="120"/>
                </a:cubicBezTo>
                <a:cubicBezTo>
                  <a:pt x="329" y="123"/>
                  <a:pt x="330" y="134"/>
                  <a:pt x="324" y="138"/>
                </a:cubicBezTo>
                <a:cubicBezTo>
                  <a:pt x="302" y="152"/>
                  <a:pt x="276" y="150"/>
                  <a:pt x="252" y="156"/>
                </a:cubicBezTo>
                <a:cubicBezTo>
                  <a:pt x="234" y="161"/>
                  <a:pt x="216" y="168"/>
                  <a:pt x="198" y="174"/>
                </a:cubicBezTo>
                <a:cubicBezTo>
                  <a:pt x="192" y="176"/>
                  <a:pt x="180" y="180"/>
                  <a:pt x="180" y="180"/>
                </a:cubicBezTo>
                <a:cubicBezTo>
                  <a:pt x="176" y="192"/>
                  <a:pt x="172" y="204"/>
                  <a:pt x="168" y="216"/>
                </a:cubicBezTo>
                <a:cubicBezTo>
                  <a:pt x="166" y="222"/>
                  <a:pt x="162" y="234"/>
                  <a:pt x="162" y="234"/>
                </a:cubicBezTo>
                <a:cubicBezTo>
                  <a:pt x="170" y="265"/>
                  <a:pt x="173" y="287"/>
                  <a:pt x="144" y="306"/>
                </a:cubicBezTo>
                <a:cubicBezTo>
                  <a:pt x="138" y="300"/>
                  <a:pt x="131" y="295"/>
                  <a:pt x="126" y="288"/>
                </a:cubicBezTo>
                <a:cubicBezTo>
                  <a:pt x="107" y="260"/>
                  <a:pt x="128" y="235"/>
                  <a:pt x="90" y="222"/>
                </a:cubicBezTo>
                <a:cubicBezTo>
                  <a:pt x="70" y="229"/>
                  <a:pt x="56" y="239"/>
                  <a:pt x="36" y="246"/>
                </a:cubicBezTo>
                <a:cubicBezTo>
                  <a:pt x="8" y="288"/>
                  <a:pt x="9" y="256"/>
                  <a:pt x="0" y="318"/>
                </a:cubicBezTo>
                <a:cubicBezTo>
                  <a:pt x="6" y="350"/>
                  <a:pt x="6" y="358"/>
                  <a:pt x="6" y="342"/>
                </a:cubicBezTo>
                <a:close/>
              </a:path>
            </a:pathLst>
          </a:custGeom>
          <a:noFill/>
          <a:ln w="1016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Римская империя и вторжение варваров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07368" y="188640"/>
          <a:ext cx="1123324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Рисунок4"/>
          <p:cNvPicPr>
            <a:picLocks noChangeAspect="1" noChangeArrowheads="1"/>
          </p:cNvPicPr>
          <p:nvPr/>
        </p:nvPicPr>
        <p:blipFill>
          <a:blip r:embed="rId7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223792" y="1484784"/>
            <a:ext cx="34563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4"/>
          <p:cNvSpPr txBox="1">
            <a:spLocks noChangeArrowheads="1"/>
          </p:cNvSpPr>
          <p:nvPr/>
        </p:nvSpPr>
        <p:spPr bwMode="auto">
          <a:xfrm>
            <a:off x="191373" y="1268781"/>
            <a:ext cx="3698015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первые века н. э. германцы жили на территории от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Рейна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Эльбы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 также части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Скандинавского полуострова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285751" y="4714896"/>
            <a:ext cx="11430000" cy="18466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Германцы селились по берегам рек, или на лесных опушках. Их деревни состояли всего из  10-15 дворов, окруженных насыпью, или деревянным частоколом.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031" name="Picture 7" descr="C:\Users\Алексей\Desktop\img002.jpg"/>
          <p:cNvPicPr>
            <a:picLocks noChangeAspect="1" noChangeArrowheads="1"/>
          </p:cNvPicPr>
          <p:nvPr/>
        </p:nvPicPr>
        <p:blipFill>
          <a:blip r:embed="rId3" cstate="print"/>
          <a:srcRect l="4556" t="43636" r="39453" b="26918"/>
          <a:stretch>
            <a:fillRect/>
          </a:stretch>
        </p:blipFill>
        <p:spPr bwMode="auto">
          <a:xfrm>
            <a:off x="4151784" y="1196752"/>
            <a:ext cx="76352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 rot="2136748">
            <a:off x="6554818" y="2913030"/>
            <a:ext cx="19177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Германские племена</a:t>
            </a: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 И ЗАНЯТИЯ ДРЕВНИХ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inkTgt spid="_x0000_s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inkTgt spid="_x0000_s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inkTgt spid="_x0000_s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inkTgt spid="_x0000_s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4464053" y="3284984"/>
            <a:ext cx="5952067" cy="3573016"/>
          </a:xfrm>
          <a:prstGeom prst="ellipse">
            <a:avLst/>
          </a:prstGeom>
          <a:gradFill rotWithShape="1">
            <a:gsLst>
              <a:gs pos="0">
                <a:schemeClr val="bg1">
                  <a:alpha val="33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9169403" y="4797193"/>
            <a:ext cx="15367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Река, озеро, море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8976785" y="4221129"/>
            <a:ext cx="2207683" cy="21320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20568" y="5805488"/>
            <a:ext cx="865717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 rot="-4117484">
            <a:off x="4459982" y="3946292"/>
            <a:ext cx="3841873" cy="2112433"/>
          </a:xfrm>
          <a:custGeom>
            <a:avLst/>
            <a:gdLst>
              <a:gd name="G0" fmla="+- 9430 0 0"/>
              <a:gd name="G1" fmla="+- -9109418 0 0"/>
              <a:gd name="G2" fmla="+- 0 0 -9109418"/>
              <a:gd name="T0" fmla="*/ 0 256 1"/>
              <a:gd name="T1" fmla="*/ 180 256 1"/>
              <a:gd name="G3" fmla="+- -9109418 T0 T1"/>
              <a:gd name="T2" fmla="*/ 0 256 1"/>
              <a:gd name="T3" fmla="*/ 90 256 1"/>
              <a:gd name="G4" fmla="+- -9109418 T2 T3"/>
              <a:gd name="G5" fmla="*/ G4 2 1"/>
              <a:gd name="T4" fmla="*/ 90 256 1"/>
              <a:gd name="T5" fmla="*/ 0 256 1"/>
              <a:gd name="G6" fmla="+- -9109418 T4 T5"/>
              <a:gd name="G7" fmla="*/ G6 2 1"/>
              <a:gd name="G8" fmla="abs -9109418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430"/>
              <a:gd name="G18" fmla="*/ 9430 1 2"/>
              <a:gd name="G19" fmla="+- G18 5400 0"/>
              <a:gd name="G20" fmla="cos G19 -9109418"/>
              <a:gd name="G21" fmla="sin G19 -9109418"/>
              <a:gd name="G22" fmla="+- G20 10800 0"/>
              <a:gd name="G23" fmla="+- G21 10800 0"/>
              <a:gd name="G24" fmla="+- 10800 0 G20"/>
              <a:gd name="G25" fmla="+- 9430 10800 0"/>
              <a:gd name="G26" fmla="?: G9 G17 G25"/>
              <a:gd name="G27" fmla="?: G9 0 21600"/>
              <a:gd name="G28" fmla="cos 10800 -9109418"/>
              <a:gd name="G29" fmla="sin 10800 -9109418"/>
              <a:gd name="G30" fmla="sin 9430 -9109418"/>
              <a:gd name="G31" fmla="+- G28 10800 0"/>
              <a:gd name="G32" fmla="+- G29 10800 0"/>
              <a:gd name="G33" fmla="+- G30 10800 0"/>
              <a:gd name="G34" fmla="?: G4 0 G31"/>
              <a:gd name="G35" fmla="?: -9109418 G34 0"/>
              <a:gd name="G36" fmla="?: G6 G35 G31"/>
              <a:gd name="G37" fmla="+- 21600 0 G36"/>
              <a:gd name="G38" fmla="?: G4 0 G33"/>
              <a:gd name="G39" fmla="?: -9109418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3166 w 21600"/>
              <a:gd name="T15" fmla="*/ 4163 h 21600"/>
              <a:gd name="T16" fmla="*/ 10800 w 21600"/>
              <a:gd name="T17" fmla="*/ 1370 h 21600"/>
              <a:gd name="T18" fmla="*/ 18434 w 21600"/>
              <a:gd name="T19" fmla="*/ 416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683" y="4613"/>
                </a:moveTo>
                <a:cubicBezTo>
                  <a:pt x="5474" y="2552"/>
                  <a:pt x="8070" y="1369"/>
                  <a:pt x="10800" y="1370"/>
                </a:cubicBezTo>
                <a:cubicBezTo>
                  <a:pt x="13529" y="1370"/>
                  <a:pt x="16125" y="2552"/>
                  <a:pt x="17916" y="4613"/>
                </a:cubicBezTo>
                <a:lnTo>
                  <a:pt x="18950" y="3714"/>
                </a:lnTo>
                <a:cubicBezTo>
                  <a:pt x="16899" y="1354"/>
                  <a:pt x="13926" y="-1"/>
                  <a:pt x="10799" y="0"/>
                </a:cubicBezTo>
                <a:cubicBezTo>
                  <a:pt x="7673" y="0"/>
                  <a:pt x="4700" y="1354"/>
                  <a:pt x="2649" y="3714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Вал и ров</a:t>
            </a:r>
          </a:p>
        </p:txBody>
      </p:sp>
      <p:sp>
        <p:nvSpPr>
          <p:cNvPr id="8207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59600" y="6281738"/>
            <a:ext cx="865717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712887" y="5734091"/>
            <a:ext cx="865716" cy="576263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9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5903387" y="4941888"/>
            <a:ext cx="865716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0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959600" y="5300663"/>
            <a:ext cx="865717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11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727951" y="4652963"/>
            <a:ext cx="865716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672067" y="4149080"/>
            <a:ext cx="865716" cy="576262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31151" y="4005105"/>
            <a:ext cx="865716" cy="504055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63352" y="1124744"/>
            <a:ext cx="11684000" cy="16043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Селились германцы на полянах, у опушек,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Около рек и озёр, на побережьях морей.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посёлки обычно состояли из одной усадьбы</a:t>
            </a:r>
            <a:r>
              <a:rPr lang="ru-RU" sz="2800" b="1" dirty="0"/>
              <a:t>.</a:t>
            </a:r>
          </a:p>
        </p:txBody>
      </p:sp>
      <p:pic>
        <p:nvPicPr>
          <p:cNvPr id="19" name="Picture 10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372" y="2852936"/>
            <a:ext cx="3889109" cy="1872208"/>
          </a:xfrm>
          <a:prstGeom prst="rect">
            <a:avLst/>
          </a:prstGeom>
          <a:noFill/>
          <a:ln w="222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" name="Picture 7" descr="Scan008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7384" y="5301249"/>
            <a:ext cx="3619765" cy="1295549"/>
          </a:xfrm>
          <a:prstGeom prst="rect">
            <a:avLst/>
          </a:prstGeom>
          <a:noFill/>
        </p:spPr>
      </p:pic>
      <p:sp>
        <p:nvSpPr>
          <p:cNvPr id="21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ПОСЕЛЕНИЯ ДРЕВНИХ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2" grpId="0" animBg="1"/>
      <p:bldP spid="8203" grpId="0" animBg="1"/>
      <p:bldP spid="8205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4500" b="3999"/>
          <a:stretch>
            <a:fillRect/>
          </a:stretch>
        </p:blipFill>
        <p:spPr bwMode="auto">
          <a:xfrm>
            <a:off x="7239003" y="857250"/>
            <a:ext cx="47625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7239011" y="5357846"/>
            <a:ext cx="4762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Семья древних германцев в 300-е годы н. э., историческая реконструкция, 1913 год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91370" y="1196771"/>
            <a:ext cx="640871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Жители деревни составляли </a:t>
            </a:r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общину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которая решала свои внутренние хозяйственные 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вопросы 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общинном сходе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2" y="3143289"/>
            <a:ext cx="676274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narodworld.ru/wp-content/uploads/2013/02/Dom_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7" y="3356992"/>
            <a:ext cx="6144683" cy="3107866"/>
          </a:xfrm>
          <a:prstGeom prst="rect">
            <a:avLst/>
          </a:prstGeom>
          <a:noFill/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6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БЫТ И ЗАНЯТИЯ ДРЕВНИХ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7688" y="1772822"/>
            <a:ext cx="3888432" cy="430033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Скотоводство</a:t>
            </a:r>
            <a:r>
              <a:rPr lang="ru-RU" sz="4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Коровы</a:t>
            </a:r>
          </a:p>
          <a:p>
            <a:pPr lvl="1"/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Овцы</a:t>
            </a:r>
          </a:p>
          <a:p>
            <a:pPr lvl="1"/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Свиньи</a:t>
            </a:r>
          </a:p>
          <a:p>
            <a:pPr lvl="1"/>
            <a:endParaRPr lang="ru-RU" sz="4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Гуси</a:t>
            </a:r>
          </a:p>
          <a:p>
            <a:pPr lvl="1"/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Куры</a:t>
            </a:r>
          </a:p>
          <a:p>
            <a:pPr lvl="1"/>
            <a:r>
              <a:rPr lang="ru-RU" sz="4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Голуби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53" y="1772816"/>
            <a:ext cx="2882296" cy="215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27051" y="4221181"/>
            <a:ext cx="2592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Германцы.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Алеманнская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прорезная бляха. Бронза.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VI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вв.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32701" y="1772817"/>
            <a:ext cx="4224867" cy="43009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Земледелие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Охота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Рыбная ловля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Собирание диких плодов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Кузнечное дело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endParaRPr lang="ru-RU" sz="3200" dirty="0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183"/>
            <a:ext cx="12192000" cy="1049554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0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ДРЕВНИХ ГЕРМАНЦЕВ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 animBg="1"/>
      <p:bldP spid="1024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1115</Words>
  <Application>Microsoft Office PowerPoint</Application>
  <PresentationFormat>Произвольный</PresentationFormat>
  <Paragraphs>195</Paragraphs>
  <Slides>33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ВСЕМИРНАЯ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ДОМАШНЯЯ РАБОТА</vt:lpstr>
      <vt:lpstr>Слайд 32</vt:lpstr>
      <vt:lpstr>Слайд 33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194</cp:revision>
  <dcterms:created xsi:type="dcterms:W3CDTF">2020-04-27T10:05:42Z</dcterms:created>
  <dcterms:modified xsi:type="dcterms:W3CDTF">2020-08-21T04:34:45Z</dcterms:modified>
</cp:coreProperties>
</file>