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2"/>
  </p:notesMasterIdLst>
  <p:sldIdLst>
    <p:sldId id="334" r:id="rId2"/>
    <p:sldId id="297" r:id="rId3"/>
    <p:sldId id="299" r:id="rId4"/>
    <p:sldId id="301" r:id="rId5"/>
    <p:sldId id="303" r:id="rId6"/>
    <p:sldId id="304" r:id="rId7"/>
    <p:sldId id="307" r:id="rId8"/>
    <p:sldId id="322" r:id="rId9"/>
    <p:sldId id="323" r:id="rId10"/>
    <p:sldId id="324" r:id="rId11"/>
    <p:sldId id="325" r:id="rId12"/>
    <p:sldId id="326" r:id="rId13"/>
    <p:sldId id="327" r:id="rId14"/>
    <p:sldId id="328" r:id="rId15"/>
    <p:sldId id="329" r:id="rId16"/>
    <p:sldId id="330" r:id="rId17"/>
    <p:sldId id="332" r:id="rId18"/>
    <p:sldId id="308" r:id="rId19"/>
    <p:sldId id="310" r:id="rId20"/>
    <p:sldId id="311" r:id="rId21"/>
    <p:sldId id="312" r:id="rId22"/>
    <p:sldId id="313" r:id="rId23"/>
    <p:sldId id="314" r:id="rId24"/>
    <p:sldId id="315" r:id="rId25"/>
    <p:sldId id="316" r:id="rId26"/>
    <p:sldId id="317" r:id="rId27"/>
    <p:sldId id="319" r:id="rId28"/>
    <p:sldId id="320" r:id="rId29"/>
    <p:sldId id="321" r:id="rId30"/>
    <p:sldId id="333" r:id="rId31"/>
  </p:sldIdLst>
  <p:sldSz cx="12192000" cy="6858000"/>
  <p:notesSz cx="6858000" cy="9144000"/>
  <p:custDataLst>
    <p:tags r:id="rId33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75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1F83D7-B7C0-4B7E-8404-101FC01D0B22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C59346-3C43-4B3E-8EC0-763CD6096C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90546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18.03.2021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366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18.03.2021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273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18.03.2021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3377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2"/>
          </a:xfrm>
        </p:spPr>
        <p:txBody>
          <a:bodyPr>
            <a:noAutofit/>
          </a:bodyPr>
          <a:lstStyle>
            <a:lvl1pPr marL="0" indent="0">
              <a:buNone/>
              <a:defRPr sz="1300"/>
            </a:lvl1pPr>
            <a:lvl2pPr marL="152379" indent="-152379">
              <a:buFont typeface="Arial" panose="020B0604020202020204" pitchFamily="34" charset="0"/>
              <a:buChar char="•"/>
              <a:defRPr sz="1300"/>
            </a:lvl2pPr>
            <a:lvl3pPr marL="304759" indent="-152379">
              <a:defRPr sz="1300"/>
            </a:lvl3pPr>
            <a:lvl4pPr marL="533328" indent="-228569">
              <a:defRPr sz="1300"/>
            </a:lvl4pPr>
            <a:lvl5pPr marL="761897" indent="-228569">
              <a:defRPr sz="13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2"/>
          </a:xfrm>
        </p:spPr>
        <p:txBody>
          <a:bodyPr>
            <a:noAutofit/>
          </a:bodyPr>
          <a:lstStyle>
            <a:lvl1pPr marL="0" indent="0">
              <a:buNone/>
              <a:defRPr sz="1300"/>
            </a:lvl1pPr>
            <a:lvl2pPr marL="152379" indent="-152379">
              <a:buFont typeface="Arial" panose="020B0604020202020204" pitchFamily="34" charset="0"/>
              <a:buChar char="•"/>
              <a:defRPr sz="1300"/>
            </a:lvl2pPr>
            <a:lvl3pPr marL="304759" indent="-152379">
              <a:defRPr sz="1300"/>
            </a:lvl3pPr>
            <a:lvl4pPr marL="533328" indent="-228569">
              <a:defRPr sz="1300"/>
            </a:lvl4pPr>
            <a:lvl5pPr marL="761897" indent="-228569">
              <a:defRPr sz="13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2"/>
          </a:xfrm>
        </p:spPr>
        <p:txBody>
          <a:bodyPr>
            <a:noAutofit/>
          </a:bodyPr>
          <a:lstStyle>
            <a:lvl1pPr marL="0" indent="0">
              <a:buNone/>
              <a:defRPr sz="1300"/>
            </a:lvl1pPr>
            <a:lvl2pPr marL="152379" indent="-152379">
              <a:buFont typeface="Arial" panose="020B0604020202020204" pitchFamily="34" charset="0"/>
              <a:buChar char="•"/>
              <a:defRPr sz="1300"/>
            </a:lvl2pPr>
            <a:lvl3pPr marL="304759" indent="-152379">
              <a:defRPr sz="1300"/>
            </a:lvl3pPr>
            <a:lvl4pPr marL="533328" indent="-228569">
              <a:defRPr sz="1300"/>
            </a:lvl4pPr>
            <a:lvl5pPr marL="761897" indent="-228569">
              <a:defRPr sz="13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487851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18.03.2021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6441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18.03.2021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15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18.03.2021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958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18.03.2021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904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18.03.2021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953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18.03.2021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959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18.03.2021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686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18.03.2021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099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18.03.2021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132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object 2"/>
          <p:cNvSpPr>
            <a:spLocks/>
          </p:cNvSpPr>
          <p:nvPr/>
        </p:nvSpPr>
        <p:spPr bwMode="auto">
          <a:xfrm>
            <a:off x="0" y="0"/>
            <a:ext cx="12174538" cy="2159000"/>
          </a:xfrm>
          <a:custGeom>
            <a:avLst/>
            <a:gdLst>
              <a:gd name="T0" fmla="*/ 5759640 w 5760085"/>
              <a:gd name="T1" fmla="*/ 0 h 1021080"/>
              <a:gd name="T2" fmla="*/ 0 w 5760085"/>
              <a:gd name="T3" fmla="*/ 0 h 1021080"/>
              <a:gd name="T4" fmla="*/ 0 w 5760085"/>
              <a:gd name="T5" fmla="*/ 1020953 h 1021080"/>
              <a:gd name="T6" fmla="*/ 5759640 w 5760085"/>
              <a:gd name="T7" fmla="*/ 1020953 h 1021080"/>
              <a:gd name="T8" fmla="*/ 5759640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4" name="object 3">
            <a:extLst>
              <a:ext uri="{FF2B5EF4-FFF2-40B4-BE49-F238E27FC236}"/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87563" y="803275"/>
            <a:ext cx="7486650" cy="641350"/>
          </a:xfrm>
        </p:spPr>
        <p:txBody>
          <a:bodyPr lIns="0" tIns="30867" rIns="0" bIns="0" rtlCol="0">
            <a:spAutoFit/>
          </a:bodyPr>
          <a:lstStyle/>
          <a:p>
            <a:pPr marL="26841" algn="ctr" fontAlgn="auto">
              <a:spcBef>
                <a:spcPts val="241"/>
              </a:spcBef>
              <a:spcAft>
                <a:spcPts val="0"/>
              </a:spcAft>
              <a:defRPr/>
            </a:pPr>
            <a:r>
              <a:rPr lang="ru-RU" b="1" spc="1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ВСЕМИРНАЯ ИСТОРИЯ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6" name="object 4"/>
          <p:cNvSpPr txBox="1">
            <a:spLocks noChangeArrowheads="1"/>
          </p:cNvSpPr>
          <p:nvPr/>
        </p:nvSpPr>
        <p:spPr bwMode="auto">
          <a:xfrm>
            <a:off x="1560513" y="3267075"/>
            <a:ext cx="9853613" cy="1532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29525" rIns="0" bIns="0">
            <a:spAutoFit/>
          </a:bodyPr>
          <a:lstStyle/>
          <a:p>
            <a:pPr marL="38099" algn="ctr" eaLnBrk="1" fontAlgn="auto" hangingPunct="1">
              <a:spcBef>
                <a:spcPts val="233"/>
              </a:spcBef>
              <a:spcAft>
                <a:spcPts val="0"/>
              </a:spcAft>
              <a:defRPr/>
            </a:pPr>
            <a:r>
              <a:rPr lang="ru-RU" sz="4800" b="1" dirty="0">
                <a:solidFill>
                  <a:schemeClr val="accent5"/>
                </a:solidFill>
                <a:latin typeface="Arial" panose="020B0604020202020204" pitchFamily="34" charset="0"/>
                <a:cs typeface="Arial" pitchFamily="34" charset="0"/>
              </a:rPr>
              <a:t>  Тема</a:t>
            </a:r>
            <a:r>
              <a:rPr lang="ru-RU" sz="4800" b="1" dirty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: </a:t>
            </a:r>
          </a:p>
          <a:p>
            <a:pPr marL="38099" algn="ctr" eaLnBrk="1" fontAlgn="auto" hangingPunct="1">
              <a:spcBef>
                <a:spcPts val="233"/>
              </a:spcBef>
              <a:spcAft>
                <a:spcPts val="0"/>
              </a:spcAft>
              <a:defRPr/>
            </a:pPr>
            <a:r>
              <a:rPr lang="ru-RU" sz="4800" b="1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Османская империя</a:t>
            </a:r>
            <a:endParaRPr lang="ru-RU" sz="4800" b="1" dirty="0">
              <a:solidFill>
                <a:schemeClr val="accent5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77" name="object 5"/>
          <p:cNvSpPr>
            <a:spLocks/>
          </p:cNvSpPr>
          <p:nvPr/>
        </p:nvSpPr>
        <p:spPr bwMode="auto">
          <a:xfrm>
            <a:off x="334963" y="2803525"/>
            <a:ext cx="728662" cy="2987675"/>
          </a:xfrm>
          <a:custGeom>
            <a:avLst/>
            <a:gdLst>
              <a:gd name="T0" fmla="*/ 343828 w 344170"/>
              <a:gd name="T1" fmla="*/ 0 h 680719"/>
              <a:gd name="T2" fmla="*/ 0 w 344170"/>
              <a:gd name="T3" fmla="*/ 0 h 680719"/>
              <a:gd name="T4" fmla="*/ 0 w 344170"/>
              <a:gd name="T5" fmla="*/ 680466 h 680719"/>
              <a:gd name="T6" fmla="*/ 343828 w 344170"/>
              <a:gd name="T7" fmla="*/ 680466 h 680719"/>
              <a:gd name="T8" fmla="*/ 343828 w 344170"/>
              <a:gd name="T9" fmla="*/ 0 h 68071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3078" name="object 9"/>
          <p:cNvSpPr>
            <a:spLocks/>
          </p:cNvSpPr>
          <p:nvPr/>
        </p:nvSpPr>
        <p:spPr bwMode="auto">
          <a:xfrm>
            <a:off x="9942513" y="482600"/>
            <a:ext cx="1276350" cy="1276350"/>
          </a:xfrm>
          <a:custGeom>
            <a:avLst/>
            <a:gdLst>
              <a:gd name="T0" fmla="*/ 603605 w 603885"/>
              <a:gd name="T1" fmla="*/ 0 h 603885"/>
              <a:gd name="T2" fmla="*/ 0 w 603885"/>
              <a:gd name="T3" fmla="*/ 0 h 603885"/>
              <a:gd name="T4" fmla="*/ 0 w 603885"/>
              <a:gd name="T5" fmla="*/ 603618 h 603885"/>
              <a:gd name="T6" fmla="*/ 603605 w 603885"/>
              <a:gd name="T7" fmla="*/ 603618 h 603885"/>
              <a:gd name="T8" fmla="*/ 603605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3079" name="object 10"/>
          <p:cNvSpPr>
            <a:spLocks/>
          </p:cNvSpPr>
          <p:nvPr/>
        </p:nvSpPr>
        <p:spPr bwMode="auto">
          <a:xfrm>
            <a:off x="9942513" y="482600"/>
            <a:ext cx="1276350" cy="1276350"/>
          </a:xfrm>
          <a:custGeom>
            <a:avLst/>
            <a:gdLst>
              <a:gd name="T0" fmla="*/ 0 w 603885"/>
              <a:gd name="T1" fmla="*/ 0 h 603885"/>
              <a:gd name="T2" fmla="*/ 603605 w 603885"/>
              <a:gd name="T3" fmla="*/ 0 h 603885"/>
              <a:gd name="T4" fmla="*/ 603605 w 603885"/>
              <a:gd name="T5" fmla="*/ 603618 h 603885"/>
              <a:gd name="T6" fmla="*/ 0 w 603885"/>
              <a:gd name="T7" fmla="*/ 603618 h 603885"/>
              <a:gd name="T8" fmla="*/ 0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noFill/>
          <a:ln w="30481">
            <a:solidFill>
              <a:srgbClr val="FEFEF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2" name="object 12">
            <a:extLst>
              <a:ext uri="{FF2B5EF4-FFF2-40B4-BE49-F238E27FC236}"/>
            </a:extLst>
          </p:cNvPr>
          <p:cNvSpPr txBox="1"/>
          <p:nvPr/>
        </p:nvSpPr>
        <p:spPr>
          <a:xfrm>
            <a:off x="10412413" y="527050"/>
            <a:ext cx="365125" cy="773113"/>
          </a:xfrm>
          <a:prstGeom prst="rect">
            <a:avLst/>
          </a:prstGeom>
        </p:spPr>
        <p:txBody>
          <a:bodyPr lIns="0" tIns="33552" rIns="0" bIns="0">
            <a:spAutoFit/>
          </a:bodyPr>
          <a:lstStyle/>
          <a:p>
            <a:pPr eaLnBrk="1" fontAlgn="auto" hangingPunct="1">
              <a:spcBef>
                <a:spcPts val="264"/>
              </a:spcBef>
              <a:spcAft>
                <a:spcPts val="0"/>
              </a:spcAft>
              <a:defRPr/>
            </a:pPr>
            <a:r>
              <a:rPr lang="ru-RU" sz="4800" b="1" spc="21" dirty="0">
                <a:solidFill>
                  <a:srgbClr val="FEFEFE"/>
                </a:solidFill>
                <a:latin typeface="Arial"/>
                <a:cs typeface="Arial"/>
              </a:rPr>
              <a:t>8</a:t>
            </a:r>
            <a:endParaRPr sz="4800" dirty="0"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/>
            </a:extLst>
          </p:cNvPr>
          <p:cNvSpPr txBox="1"/>
          <p:nvPr/>
        </p:nvSpPr>
        <p:spPr>
          <a:xfrm>
            <a:off x="10179050" y="1144588"/>
            <a:ext cx="1039813" cy="457200"/>
          </a:xfrm>
          <a:prstGeom prst="rect">
            <a:avLst/>
          </a:prstGeom>
        </p:spPr>
        <p:txBody>
          <a:bodyPr lIns="0" tIns="25499" rIns="0" bIns="0">
            <a:spAutoFit/>
          </a:bodyPr>
          <a:lstStyle/>
          <a:p>
            <a:pPr eaLnBrk="1" fontAlgn="auto" hangingPunct="1">
              <a:spcBef>
                <a:spcPts val="201"/>
              </a:spcBef>
              <a:spcAft>
                <a:spcPts val="0"/>
              </a:spcAft>
              <a:defRPr/>
            </a:pPr>
            <a:r>
              <a:rPr lang="ru-RU" sz="2800" spc="-11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3082" name="object 11"/>
          <p:cNvSpPr>
            <a:spLocks/>
          </p:cNvSpPr>
          <p:nvPr/>
        </p:nvSpPr>
        <p:spPr bwMode="auto">
          <a:xfrm>
            <a:off x="698500" y="658813"/>
            <a:ext cx="862013" cy="774700"/>
          </a:xfrm>
          <a:custGeom>
            <a:avLst/>
            <a:gdLst>
              <a:gd name="T0" fmla="*/ 406874 w 407034"/>
              <a:gd name="T1" fmla="*/ 366187 h 366395"/>
              <a:gd name="T2" fmla="*/ 0 w 407034"/>
              <a:gd name="T3" fmla="*/ 21700 h 366395"/>
              <a:gd name="T4" fmla="*/ 20342 w 407034"/>
              <a:gd name="T5" fmla="*/ 40686 h 366395"/>
              <a:gd name="T6" fmla="*/ 17632 w 407034"/>
              <a:gd name="T7" fmla="*/ 27122 h 366395"/>
              <a:gd name="T8" fmla="*/ 54248 w 407034"/>
              <a:gd name="T9" fmla="*/ 0 h 366395"/>
              <a:gd name="T10" fmla="*/ 47468 w 407034"/>
              <a:gd name="T11" fmla="*/ 352624 h 366395"/>
              <a:gd name="T12" fmla="*/ 47468 w 407034"/>
              <a:gd name="T13" fmla="*/ 183092 h 366395"/>
              <a:gd name="T14" fmla="*/ 101718 w 407034"/>
              <a:gd name="T15" fmla="*/ 352624 h 366395"/>
              <a:gd name="T16" fmla="*/ 157999 w 407034"/>
              <a:gd name="T17" fmla="*/ 125453 h 366395"/>
              <a:gd name="T18" fmla="*/ 142405 w 407034"/>
              <a:gd name="T19" fmla="*/ 352624 h 366395"/>
              <a:gd name="T20" fmla="*/ 142405 w 407034"/>
              <a:gd name="T21" fmla="*/ 203436 h 366395"/>
              <a:gd name="T22" fmla="*/ 226642 w 407034"/>
              <a:gd name="T23" fmla="*/ 109857 h 366395"/>
              <a:gd name="T24" fmla="*/ 169531 w 407034"/>
              <a:gd name="T25" fmla="*/ 270568 h 366395"/>
              <a:gd name="T26" fmla="*/ 185806 w 407034"/>
              <a:gd name="T27" fmla="*/ 260399 h 366395"/>
              <a:gd name="T28" fmla="*/ 228474 w 407034"/>
              <a:gd name="T29" fmla="*/ 250449 h 366395"/>
              <a:gd name="T30" fmla="*/ 203436 w 407034"/>
              <a:gd name="T31" fmla="*/ 252262 h 366395"/>
              <a:gd name="T32" fmla="*/ 223782 w 407034"/>
              <a:gd name="T33" fmla="*/ 352624 h 366395"/>
              <a:gd name="T34" fmla="*/ 233190 w 407034"/>
              <a:gd name="T35" fmla="*/ 256075 h 366395"/>
              <a:gd name="T36" fmla="*/ 264469 w 407034"/>
              <a:gd name="T37" fmla="*/ 352624 h 366395"/>
              <a:gd name="T38" fmla="*/ 291592 w 407034"/>
              <a:gd name="T39" fmla="*/ 81373 h 366395"/>
              <a:gd name="T40" fmla="*/ 372971 w 407034"/>
              <a:gd name="T41" fmla="*/ 196656 h 366395"/>
              <a:gd name="T42" fmla="*/ 318717 w 407034"/>
              <a:gd name="T43" fmla="*/ 164105 h 366395"/>
              <a:gd name="T44" fmla="*/ 305156 w 407034"/>
              <a:gd name="T45" fmla="*/ 156646 h 366395"/>
              <a:gd name="T46" fmla="*/ 359406 w 407034"/>
              <a:gd name="T47" fmla="*/ 352624 h 366395"/>
              <a:gd name="T48" fmla="*/ 386532 w 407034"/>
              <a:gd name="T49" fmla="*/ 40686 h 366395"/>
              <a:gd name="T50" fmla="*/ 226642 w 407034"/>
              <a:gd name="T51" fmla="*/ 109857 h 366395"/>
              <a:gd name="T52" fmla="*/ 258281 w 407034"/>
              <a:gd name="T53" fmla="*/ 155630 h 366395"/>
              <a:gd name="T54" fmla="*/ 278030 w 407034"/>
              <a:gd name="T55" fmla="*/ 203436 h 366395"/>
              <a:gd name="T56" fmla="*/ 261153 w 407034"/>
              <a:gd name="T57" fmla="*/ 136430 h 366395"/>
              <a:gd name="T58" fmla="*/ 69843 w 407034"/>
              <a:gd name="T59" fmla="*/ 160037 h 366395"/>
              <a:gd name="T60" fmla="*/ 74594 w 407034"/>
              <a:gd name="T61" fmla="*/ 183092 h 366395"/>
              <a:gd name="T62" fmla="*/ 88157 w 407034"/>
              <a:gd name="T63" fmla="*/ 164782 h 366395"/>
              <a:gd name="T64" fmla="*/ 88157 w 407034"/>
              <a:gd name="T65" fmla="*/ 147830 h 366395"/>
              <a:gd name="T66" fmla="*/ 101718 w 407034"/>
              <a:gd name="T67" fmla="*/ 183092 h 366395"/>
              <a:gd name="T68" fmla="*/ 318717 w 407034"/>
              <a:gd name="T69" fmla="*/ 164105 h 366395"/>
              <a:gd name="T70" fmla="*/ 332280 w 407034"/>
              <a:gd name="T71" fmla="*/ 183092 h 366395"/>
              <a:gd name="T72" fmla="*/ 406874 w 407034"/>
              <a:gd name="T73" fmla="*/ 0 h 366395"/>
              <a:gd name="T74" fmla="*/ 359406 w 407034"/>
              <a:gd name="T75" fmla="*/ 183092 h 366395"/>
              <a:gd name="T76" fmla="*/ 400093 w 407034"/>
              <a:gd name="T77" fmla="*/ 35261 h 366395"/>
              <a:gd name="T78" fmla="*/ 366187 w 407034"/>
              <a:gd name="T79" fmla="*/ 13561 h 366395"/>
              <a:gd name="T80" fmla="*/ 101718 w 407034"/>
              <a:gd name="T81" fmla="*/ 40686 h 366395"/>
              <a:gd name="T82" fmla="*/ 305156 w 407034"/>
              <a:gd name="T83" fmla="*/ 81373 h 366395"/>
              <a:gd name="T84" fmla="*/ 305156 w 407034"/>
              <a:gd name="T85" fmla="*/ 54248 h 366395"/>
              <a:gd name="T86" fmla="*/ 331944 w 407034"/>
              <a:gd name="T87" fmla="*/ 156646 h 366395"/>
              <a:gd name="T88" fmla="*/ 291592 w 407034"/>
              <a:gd name="T89" fmla="*/ 67812 h 366395"/>
              <a:gd name="T90" fmla="*/ 40686 w 407034"/>
              <a:gd name="T91" fmla="*/ 13561 h 366395"/>
              <a:gd name="T92" fmla="*/ 54248 w 407034"/>
              <a:gd name="T93" fmla="*/ 21700 h 366395"/>
              <a:gd name="T94" fmla="*/ 393313 w 407034"/>
              <a:gd name="T95" fmla="*/ 18986 h 366395"/>
              <a:gd name="T96" fmla="*/ 406874 w 407034"/>
              <a:gd name="T97" fmla="*/ 13561 h 36639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407034" h="366395">
                <a:moveTo>
                  <a:pt x="406874" y="352624"/>
                </a:moveTo>
                <a:lnTo>
                  <a:pt x="0" y="352624"/>
                </a:lnTo>
                <a:lnTo>
                  <a:pt x="0" y="366187"/>
                </a:lnTo>
                <a:lnTo>
                  <a:pt x="406874" y="366187"/>
                </a:lnTo>
                <a:lnTo>
                  <a:pt x="406874" y="352624"/>
                </a:lnTo>
                <a:close/>
              </a:path>
              <a:path w="407034" h="366395">
                <a:moveTo>
                  <a:pt x="54248" y="0"/>
                </a:moveTo>
                <a:lnTo>
                  <a:pt x="0" y="0"/>
                </a:lnTo>
                <a:lnTo>
                  <a:pt x="0" y="21700"/>
                </a:lnTo>
                <a:lnTo>
                  <a:pt x="6781" y="35261"/>
                </a:lnTo>
                <a:lnTo>
                  <a:pt x="6781" y="352624"/>
                </a:lnTo>
                <a:lnTo>
                  <a:pt x="20342" y="352624"/>
                </a:lnTo>
                <a:lnTo>
                  <a:pt x="20342" y="40686"/>
                </a:lnTo>
                <a:lnTo>
                  <a:pt x="47468" y="40686"/>
                </a:lnTo>
                <a:lnTo>
                  <a:pt x="47468" y="35261"/>
                </a:lnTo>
                <a:lnTo>
                  <a:pt x="51537" y="27122"/>
                </a:lnTo>
                <a:lnTo>
                  <a:pt x="17632" y="27122"/>
                </a:lnTo>
                <a:lnTo>
                  <a:pt x="13561" y="18986"/>
                </a:lnTo>
                <a:lnTo>
                  <a:pt x="13561" y="13561"/>
                </a:lnTo>
                <a:lnTo>
                  <a:pt x="54248" y="13561"/>
                </a:lnTo>
                <a:lnTo>
                  <a:pt x="54248" y="0"/>
                </a:lnTo>
                <a:close/>
              </a:path>
              <a:path w="407034" h="366395">
                <a:moveTo>
                  <a:pt x="47468" y="40686"/>
                </a:moveTo>
                <a:lnTo>
                  <a:pt x="33903" y="40686"/>
                </a:lnTo>
                <a:lnTo>
                  <a:pt x="33903" y="352624"/>
                </a:lnTo>
                <a:lnTo>
                  <a:pt x="47468" y="352624"/>
                </a:lnTo>
                <a:lnTo>
                  <a:pt x="47468" y="196656"/>
                </a:lnTo>
                <a:lnTo>
                  <a:pt x="115282" y="196656"/>
                </a:lnTo>
                <a:lnTo>
                  <a:pt x="115282" y="183092"/>
                </a:lnTo>
                <a:lnTo>
                  <a:pt x="47468" y="183092"/>
                </a:lnTo>
                <a:lnTo>
                  <a:pt x="47468" y="40686"/>
                </a:lnTo>
                <a:close/>
              </a:path>
              <a:path w="407034" h="366395">
                <a:moveTo>
                  <a:pt x="115282" y="196656"/>
                </a:moveTo>
                <a:lnTo>
                  <a:pt x="101718" y="196656"/>
                </a:lnTo>
                <a:lnTo>
                  <a:pt x="101718" y="352624"/>
                </a:lnTo>
                <a:lnTo>
                  <a:pt x="115282" y="352624"/>
                </a:lnTo>
                <a:lnTo>
                  <a:pt x="115282" y="196656"/>
                </a:lnTo>
                <a:close/>
              </a:path>
              <a:path w="407034" h="366395">
                <a:moveTo>
                  <a:pt x="203436" y="93578"/>
                </a:moveTo>
                <a:lnTo>
                  <a:pt x="157999" y="125453"/>
                </a:lnTo>
                <a:lnTo>
                  <a:pt x="130820" y="164782"/>
                </a:lnTo>
                <a:lnTo>
                  <a:pt x="128844" y="181062"/>
                </a:lnTo>
                <a:lnTo>
                  <a:pt x="128844" y="352624"/>
                </a:lnTo>
                <a:lnTo>
                  <a:pt x="142405" y="352624"/>
                </a:lnTo>
                <a:lnTo>
                  <a:pt x="142405" y="217001"/>
                </a:lnTo>
                <a:lnTo>
                  <a:pt x="278030" y="217001"/>
                </a:lnTo>
                <a:lnTo>
                  <a:pt x="278030" y="203436"/>
                </a:lnTo>
                <a:lnTo>
                  <a:pt x="142405" y="203436"/>
                </a:lnTo>
                <a:lnTo>
                  <a:pt x="142405" y="181062"/>
                </a:lnTo>
                <a:lnTo>
                  <a:pt x="155852" y="145109"/>
                </a:lnTo>
                <a:lnTo>
                  <a:pt x="203436" y="109857"/>
                </a:lnTo>
                <a:lnTo>
                  <a:pt x="226642" y="109857"/>
                </a:lnTo>
                <a:lnTo>
                  <a:pt x="203436" y="93578"/>
                </a:lnTo>
                <a:close/>
              </a:path>
              <a:path w="407034" h="366395">
                <a:moveTo>
                  <a:pt x="203436" y="236664"/>
                </a:moveTo>
                <a:lnTo>
                  <a:pt x="170622" y="262844"/>
                </a:lnTo>
                <a:lnTo>
                  <a:pt x="169531" y="270568"/>
                </a:lnTo>
                <a:lnTo>
                  <a:pt x="169531" y="352624"/>
                </a:lnTo>
                <a:lnTo>
                  <a:pt x="183092" y="352624"/>
                </a:lnTo>
                <a:lnTo>
                  <a:pt x="183092" y="265146"/>
                </a:lnTo>
                <a:lnTo>
                  <a:pt x="185806" y="260399"/>
                </a:lnTo>
                <a:lnTo>
                  <a:pt x="190554" y="258364"/>
                </a:lnTo>
                <a:lnTo>
                  <a:pt x="203436" y="252262"/>
                </a:lnTo>
                <a:lnTo>
                  <a:pt x="229994" y="252262"/>
                </a:lnTo>
                <a:lnTo>
                  <a:pt x="228474" y="250449"/>
                </a:lnTo>
                <a:lnTo>
                  <a:pt x="222421" y="246157"/>
                </a:lnTo>
                <a:lnTo>
                  <a:pt x="203436" y="236664"/>
                </a:lnTo>
                <a:close/>
              </a:path>
              <a:path w="407034" h="366395">
                <a:moveTo>
                  <a:pt x="229994" y="252262"/>
                </a:moveTo>
                <a:lnTo>
                  <a:pt x="203436" y="252262"/>
                </a:lnTo>
                <a:lnTo>
                  <a:pt x="216320" y="258364"/>
                </a:lnTo>
                <a:lnTo>
                  <a:pt x="221068" y="260399"/>
                </a:lnTo>
                <a:lnTo>
                  <a:pt x="223782" y="265146"/>
                </a:lnTo>
                <a:lnTo>
                  <a:pt x="223782" y="352624"/>
                </a:lnTo>
                <a:lnTo>
                  <a:pt x="237343" y="352624"/>
                </a:lnTo>
                <a:lnTo>
                  <a:pt x="237343" y="270568"/>
                </a:lnTo>
                <a:lnTo>
                  <a:pt x="236252" y="262844"/>
                </a:lnTo>
                <a:lnTo>
                  <a:pt x="233190" y="256075"/>
                </a:lnTo>
                <a:lnTo>
                  <a:pt x="229994" y="252262"/>
                </a:lnTo>
                <a:close/>
              </a:path>
              <a:path w="407034" h="366395">
                <a:moveTo>
                  <a:pt x="278030" y="217001"/>
                </a:moveTo>
                <a:lnTo>
                  <a:pt x="264469" y="217001"/>
                </a:lnTo>
                <a:lnTo>
                  <a:pt x="264469" y="352624"/>
                </a:lnTo>
                <a:lnTo>
                  <a:pt x="278030" y="352624"/>
                </a:lnTo>
                <a:lnTo>
                  <a:pt x="278030" y="217001"/>
                </a:lnTo>
                <a:close/>
              </a:path>
              <a:path w="407034" h="366395">
                <a:moveTo>
                  <a:pt x="305156" y="81373"/>
                </a:moveTo>
                <a:lnTo>
                  <a:pt x="291592" y="81373"/>
                </a:lnTo>
                <a:lnTo>
                  <a:pt x="291592" y="352624"/>
                </a:lnTo>
                <a:lnTo>
                  <a:pt x="305156" y="352624"/>
                </a:lnTo>
                <a:lnTo>
                  <a:pt x="305156" y="196656"/>
                </a:lnTo>
                <a:lnTo>
                  <a:pt x="372971" y="196656"/>
                </a:lnTo>
                <a:lnTo>
                  <a:pt x="372971" y="183092"/>
                </a:lnTo>
                <a:lnTo>
                  <a:pt x="305156" y="183092"/>
                </a:lnTo>
                <a:lnTo>
                  <a:pt x="305156" y="172923"/>
                </a:lnTo>
                <a:lnTo>
                  <a:pt x="318717" y="164105"/>
                </a:lnTo>
                <a:lnTo>
                  <a:pt x="342452" y="164105"/>
                </a:lnTo>
                <a:lnTo>
                  <a:pt x="337031" y="160037"/>
                </a:lnTo>
                <a:lnTo>
                  <a:pt x="331944" y="156646"/>
                </a:lnTo>
                <a:lnTo>
                  <a:pt x="305156" y="156646"/>
                </a:lnTo>
                <a:lnTo>
                  <a:pt x="305156" y="81373"/>
                </a:lnTo>
                <a:close/>
              </a:path>
              <a:path w="407034" h="366395">
                <a:moveTo>
                  <a:pt x="372971" y="196656"/>
                </a:moveTo>
                <a:lnTo>
                  <a:pt x="359406" y="196656"/>
                </a:lnTo>
                <a:lnTo>
                  <a:pt x="359406" y="352624"/>
                </a:lnTo>
                <a:lnTo>
                  <a:pt x="372971" y="352624"/>
                </a:lnTo>
                <a:lnTo>
                  <a:pt x="372971" y="196656"/>
                </a:lnTo>
                <a:close/>
              </a:path>
              <a:path w="407034" h="366395">
                <a:moveTo>
                  <a:pt x="400093" y="40686"/>
                </a:moveTo>
                <a:lnTo>
                  <a:pt x="386532" y="40686"/>
                </a:lnTo>
                <a:lnTo>
                  <a:pt x="386532" y="352624"/>
                </a:lnTo>
                <a:lnTo>
                  <a:pt x="400093" y="352624"/>
                </a:lnTo>
                <a:lnTo>
                  <a:pt x="400093" y="40686"/>
                </a:lnTo>
                <a:close/>
              </a:path>
              <a:path w="407034" h="366395">
                <a:moveTo>
                  <a:pt x="226642" y="109857"/>
                </a:moveTo>
                <a:lnTo>
                  <a:pt x="203436" y="109857"/>
                </a:lnTo>
                <a:lnTo>
                  <a:pt x="241411" y="136302"/>
                </a:lnTo>
                <a:lnTo>
                  <a:pt x="251022" y="145013"/>
                </a:lnTo>
                <a:lnTo>
                  <a:pt x="258281" y="155630"/>
                </a:lnTo>
                <a:lnTo>
                  <a:pt x="262869" y="167773"/>
                </a:lnTo>
                <a:lnTo>
                  <a:pt x="264469" y="181062"/>
                </a:lnTo>
                <a:lnTo>
                  <a:pt x="264469" y="203436"/>
                </a:lnTo>
                <a:lnTo>
                  <a:pt x="278030" y="203436"/>
                </a:lnTo>
                <a:lnTo>
                  <a:pt x="278030" y="181062"/>
                </a:lnTo>
                <a:lnTo>
                  <a:pt x="276049" y="164743"/>
                </a:lnTo>
                <a:lnTo>
                  <a:pt x="270317" y="149696"/>
                </a:lnTo>
                <a:lnTo>
                  <a:pt x="261153" y="136430"/>
                </a:lnTo>
                <a:lnTo>
                  <a:pt x="248874" y="125453"/>
                </a:lnTo>
                <a:lnTo>
                  <a:pt x="226642" y="109857"/>
                </a:lnTo>
                <a:close/>
              </a:path>
              <a:path w="407034" h="366395">
                <a:moveTo>
                  <a:pt x="88157" y="147830"/>
                </a:moveTo>
                <a:lnTo>
                  <a:pt x="69843" y="160037"/>
                </a:lnTo>
                <a:lnTo>
                  <a:pt x="64422" y="164105"/>
                </a:lnTo>
                <a:lnTo>
                  <a:pt x="61029" y="170207"/>
                </a:lnTo>
                <a:lnTo>
                  <a:pt x="61029" y="183092"/>
                </a:lnTo>
                <a:lnTo>
                  <a:pt x="74594" y="183092"/>
                </a:lnTo>
                <a:lnTo>
                  <a:pt x="74594" y="174952"/>
                </a:lnTo>
                <a:lnTo>
                  <a:pt x="75952" y="172923"/>
                </a:lnTo>
                <a:lnTo>
                  <a:pt x="77306" y="171561"/>
                </a:lnTo>
                <a:lnTo>
                  <a:pt x="88157" y="164782"/>
                </a:lnTo>
                <a:lnTo>
                  <a:pt x="115282" y="164782"/>
                </a:lnTo>
                <a:lnTo>
                  <a:pt x="115282" y="156646"/>
                </a:lnTo>
                <a:lnTo>
                  <a:pt x="101718" y="156646"/>
                </a:lnTo>
                <a:lnTo>
                  <a:pt x="88157" y="147830"/>
                </a:lnTo>
                <a:close/>
              </a:path>
              <a:path w="407034" h="366395">
                <a:moveTo>
                  <a:pt x="115282" y="164782"/>
                </a:moveTo>
                <a:lnTo>
                  <a:pt x="88157" y="164782"/>
                </a:lnTo>
                <a:lnTo>
                  <a:pt x="101718" y="173598"/>
                </a:lnTo>
                <a:lnTo>
                  <a:pt x="101718" y="183092"/>
                </a:lnTo>
                <a:lnTo>
                  <a:pt x="115282" y="183092"/>
                </a:lnTo>
                <a:lnTo>
                  <a:pt x="115282" y="164782"/>
                </a:lnTo>
                <a:close/>
              </a:path>
              <a:path w="407034" h="366395">
                <a:moveTo>
                  <a:pt x="342452" y="164105"/>
                </a:moveTo>
                <a:lnTo>
                  <a:pt x="318717" y="164105"/>
                </a:lnTo>
                <a:lnTo>
                  <a:pt x="329568" y="170888"/>
                </a:lnTo>
                <a:lnTo>
                  <a:pt x="331603" y="172242"/>
                </a:lnTo>
                <a:lnTo>
                  <a:pt x="332280" y="174279"/>
                </a:lnTo>
                <a:lnTo>
                  <a:pt x="332280" y="183092"/>
                </a:lnTo>
                <a:lnTo>
                  <a:pt x="345843" y="183092"/>
                </a:lnTo>
                <a:lnTo>
                  <a:pt x="345843" y="170207"/>
                </a:lnTo>
                <a:lnTo>
                  <a:pt x="342452" y="164105"/>
                </a:lnTo>
                <a:close/>
              </a:path>
              <a:path w="407034" h="366395">
                <a:moveTo>
                  <a:pt x="406874" y="0"/>
                </a:moveTo>
                <a:lnTo>
                  <a:pt x="352626" y="0"/>
                </a:lnTo>
                <a:lnTo>
                  <a:pt x="352626" y="21700"/>
                </a:lnTo>
                <a:lnTo>
                  <a:pt x="359406" y="35261"/>
                </a:lnTo>
                <a:lnTo>
                  <a:pt x="359406" y="183092"/>
                </a:lnTo>
                <a:lnTo>
                  <a:pt x="372971" y="183092"/>
                </a:lnTo>
                <a:lnTo>
                  <a:pt x="372971" y="40686"/>
                </a:lnTo>
                <a:lnTo>
                  <a:pt x="400093" y="40686"/>
                </a:lnTo>
                <a:lnTo>
                  <a:pt x="400093" y="35261"/>
                </a:lnTo>
                <a:lnTo>
                  <a:pt x="404163" y="27122"/>
                </a:lnTo>
                <a:lnTo>
                  <a:pt x="370255" y="27122"/>
                </a:lnTo>
                <a:lnTo>
                  <a:pt x="366187" y="18986"/>
                </a:lnTo>
                <a:lnTo>
                  <a:pt x="366187" y="13561"/>
                </a:lnTo>
                <a:lnTo>
                  <a:pt x="406874" y="13561"/>
                </a:lnTo>
                <a:lnTo>
                  <a:pt x="406874" y="0"/>
                </a:lnTo>
                <a:close/>
              </a:path>
              <a:path w="407034" h="366395">
                <a:moveTo>
                  <a:pt x="305156" y="40686"/>
                </a:moveTo>
                <a:lnTo>
                  <a:pt x="101718" y="40686"/>
                </a:lnTo>
                <a:lnTo>
                  <a:pt x="101718" y="156646"/>
                </a:lnTo>
                <a:lnTo>
                  <a:pt x="115282" y="156646"/>
                </a:lnTo>
                <a:lnTo>
                  <a:pt x="115282" y="81373"/>
                </a:lnTo>
                <a:lnTo>
                  <a:pt x="305156" y="81373"/>
                </a:lnTo>
                <a:lnTo>
                  <a:pt x="305156" y="67812"/>
                </a:lnTo>
                <a:lnTo>
                  <a:pt x="115282" y="67812"/>
                </a:lnTo>
                <a:lnTo>
                  <a:pt x="115282" y="54248"/>
                </a:lnTo>
                <a:lnTo>
                  <a:pt x="305156" y="54248"/>
                </a:lnTo>
                <a:lnTo>
                  <a:pt x="305156" y="40686"/>
                </a:lnTo>
                <a:close/>
              </a:path>
              <a:path w="407034" h="366395">
                <a:moveTo>
                  <a:pt x="318717" y="147830"/>
                </a:moveTo>
                <a:lnTo>
                  <a:pt x="305156" y="156646"/>
                </a:lnTo>
                <a:lnTo>
                  <a:pt x="331944" y="156646"/>
                </a:lnTo>
                <a:lnTo>
                  <a:pt x="318717" y="147830"/>
                </a:lnTo>
                <a:close/>
              </a:path>
              <a:path w="407034" h="366395">
                <a:moveTo>
                  <a:pt x="305156" y="54248"/>
                </a:moveTo>
                <a:lnTo>
                  <a:pt x="291592" y="54248"/>
                </a:lnTo>
                <a:lnTo>
                  <a:pt x="291592" y="67812"/>
                </a:lnTo>
                <a:lnTo>
                  <a:pt x="305156" y="67812"/>
                </a:lnTo>
                <a:lnTo>
                  <a:pt x="305156" y="54248"/>
                </a:lnTo>
                <a:close/>
              </a:path>
              <a:path w="407034" h="366395">
                <a:moveTo>
                  <a:pt x="54248" y="13561"/>
                </a:moveTo>
                <a:lnTo>
                  <a:pt x="40686" y="13561"/>
                </a:lnTo>
                <a:lnTo>
                  <a:pt x="40686" y="18986"/>
                </a:lnTo>
                <a:lnTo>
                  <a:pt x="36619" y="27122"/>
                </a:lnTo>
                <a:lnTo>
                  <a:pt x="51537" y="27122"/>
                </a:lnTo>
                <a:lnTo>
                  <a:pt x="54248" y="21700"/>
                </a:lnTo>
                <a:lnTo>
                  <a:pt x="54248" y="13561"/>
                </a:lnTo>
                <a:close/>
              </a:path>
              <a:path w="407034" h="366395">
                <a:moveTo>
                  <a:pt x="406874" y="13561"/>
                </a:moveTo>
                <a:lnTo>
                  <a:pt x="393313" y="13561"/>
                </a:lnTo>
                <a:lnTo>
                  <a:pt x="393313" y="18986"/>
                </a:lnTo>
                <a:lnTo>
                  <a:pt x="389242" y="27122"/>
                </a:lnTo>
                <a:lnTo>
                  <a:pt x="404163" y="27122"/>
                </a:lnTo>
                <a:lnTo>
                  <a:pt x="406874" y="21700"/>
                </a:lnTo>
                <a:lnTo>
                  <a:pt x="406874" y="13561"/>
                </a:lnTo>
                <a:close/>
              </a:path>
            </a:pathLst>
          </a:custGeom>
          <a:solidFill>
            <a:srgbClr val="00AE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7219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3503614" y="156754"/>
            <a:ext cx="6189026" cy="147202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Причины реформ</a:t>
            </a:r>
            <a:endParaRPr lang="ru-RU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Прямая соединительная линия 5"/>
          <p:cNvCxnSpPr>
            <a:stCxn id="4" idx="2"/>
          </p:cNvCxnSpPr>
          <p:nvPr/>
        </p:nvCxnSpPr>
        <p:spPr>
          <a:xfrm flipH="1">
            <a:off x="2068513" y="1017588"/>
            <a:ext cx="1435100" cy="127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2063750" y="1052514"/>
            <a:ext cx="0" cy="532923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Скругленный прямоугольник 8"/>
          <p:cNvSpPr/>
          <p:nvPr/>
        </p:nvSpPr>
        <p:spPr>
          <a:xfrm>
            <a:off x="2424114" y="2060576"/>
            <a:ext cx="7704137" cy="792163"/>
          </a:xfrm>
          <a:prstGeom prst="roundRect">
            <a:avLst/>
          </a:prstGeom>
          <a:solidFill>
            <a:schemeClr val="bg1"/>
          </a:solidFill>
          <a:ln>
            <a:solidFill>
              <a:srgbClr val="6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Угроза вмешательства иностранных государств во внутренние дела империи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424114" y="3068638"/>
            <a:ext cx="7704137" cy="792162"/>
          </a:xfrm>
          <a:prstGeom prst="roundRect">
            <a:avLst/>
          </a:prstGeom>
          <a:solidFill>
            <a:schemeClr val="bg1"/>
          </a:solidFill>
          <a:ln>
            <a:solidFill>
              <a:srgbClr val="6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Натиск освободительных движений нетурецких народов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424114" y="4005263"/>
            <a:ext cx="7704137" cy="792162"/>
          </a:xfrm>
          <a:prstGeom prst="roundRect">
            <a:avLst/>
          </a:prstGeom>
          <a:solidFill>
            <a:schemeClr val="bg1"/>
          </a:solidFill>
          <a:ln>
            <a:solidFill>
              <a:srgbClr val="6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Демонстрация низких боевых качеств турецкой армии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424114" y="4941889"/>
            <a:ext cx="7704137" cy="790575"/>
          </a:xfrm>
          <a:prstGeom prst="roundRect">
            <a:avLst/>
          </a:prstGeom>
          <a:solidFill>
            <a:schemeClr val="bg1"/>
          </a:solidFill>
          <a:ln>
            <a:solidFill>
              <a:srgbClr val="6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Феодальные усобицы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424114" y="5876926"/>
            <a:ext cx="7704137" cy="792163"/>
          </a:xfrm>
          <a:prstGeom prst="roundRect">
            <a:avLst/>
          </a:prstGeom>
          <a:solidFill>
            <a:schemeClr val="bg1"/>
          </a:solidFill>
          <a:ln>
            <a:solidFill>
              <a:srgbClr val="6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Сохранение феодальных пережитков во всех сферах жизни общества</a:t>
            </a: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 flipH="1" flipV="1">
            <a:off x="2063750" y="2506663"/>
            <a:ext cx="374650" cy="476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H="1" flipV="1">
            <a:off x="2063750" y="4437063"/>
            <a:ext cx="374650" cy="476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H="1" flipV="1">
            <a:off x="2063750" y="3500438"/>
            <a:ext cx="374650" cy="635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H="1" flipV="1">
            <a:off x="2063750" y="5300663"/>
            <a:ext cx="374650" cy="635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H="1" flipV="1">
            <a:off x="2063750" y="6381751"/>
            <a:ext cx="374650" cy="476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5466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$\Desktop\200px-Janicaru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72513" y="1370013"/>
            <a:ext cx="3073400" cy="4951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8" name="Picture 2" descr="C:\Users\$\Desktop\200px-Ralamb_Janissary_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9005" y="1370013"/>
            <a:ext cx="3074988" cy="4549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81075"/>
          </a:xfrm>
          <a:solidFill>
            <a:schemeClr val="accent1"/>
          </a:solidFill>
        </p:spPr>
        <p:txBody>
          <a:bodyPr rtlCol="0">
            <a:normAutofit/>
          </a:bodyPr>
          <a:lstStyle/>
          <a:p>
            <a:pPr algn="ctr">
              <a:defRPr/>
            </a:pPr>
            <a:r>
              <a:rPr lang="ru-RU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ВОЕННАЯ РЕФОРМА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72757" y="2018393"/>
            <a:ext cx="3984172" cy="1225551"/>
          </a:xfrm>
        </p:spPr>
        <p:txBody>
          <a:bodyPr rtlCol="0">
            <a:noAutofit/>
          </a:bodyPr>
          <a:lstStyle/>
          <a:p>
            <a:pPr algn="ctr">
              <a:buFont typeface="Wingdings" pitchFamily="2" charset="2"/>
              <a:buChar char="Ø"/>
              <a:defRPr/>
            </a:pPr>
            <a:r>
              <a:rPr lang="ru-RU" sz="3200" b="1" i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Янычары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– особая часть турецкой армии, укомплектованная из воспитанных для войска христианских детей.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6407" y="6061373"/>
            <a:ext cx="3816350" cy="461665"/>
          </a:xfrm>
          <a:prstGeom prst="rect">
            <a:avLst/>
          </a:prstGeom>
          <a:solidFill>
            <a:schemeClr val="accent2">
              <a:lumMod val="50000"/>
            </a:schemeClr>
          </a:solidFill>
          <a:ln w="88900" cmpd="thickThin"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Янычарский воин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301038" y="5903823"/>
            <a:ext cx="3816350" cy="461665"/>
          </a:xfrm>
          <a:prstGeom prst="rect">
            <a:avLst/>
          </a:prstGeom>
          <a:solidFill>
            <a:schemeClr val="accent2">
              <a:lumMod val="50000"/>
            </a:schemeClr>
          </a:solidFill>
          <a:ln w="88900" cmpd="thickThin"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Янычарские офицеры</a:t>
            </a:r>
          </a:p>
        </p:txBody>
      </p:sp>
    </p:spTree>
    <p:extLst>
      <p:ext uri="{BB962C8B-B14F-4D97-AF65-F5344CB8AC3E}">
        <p14:creationId xmlns:p14="http://schemas.microsoft.com/office/powerpoint/2010/main" val="3441801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1325563"/>
          </a:xfrm>
          <a:solidFill>
            <a:schemeClr val="accent1">
              <a:alpha val="69000"/>
            </a:schemeClr>
          </a:solidFill>
        </p:spPr>
        <p:txBody>
          <a:bodyPr rtlCol="0">
            <a:norm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МЕРОПРИЯТИЯ ВОЕННОЙ РЕФОРМЫ</a:t>
            </a:r>
            <a:b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(ВЕСНА 1826 Г. – КОНЕЦ 30-Х ГГ. </a:t>
            </a:r>
            <a:r>
              <a:rPr lang="en-US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XIX </a:t>
            </a:r>
            <a:r>
              <a:rPr lang="ru-RU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В.)</a:t>
            </a:r>
            <a:endParaRPr lang="ru-RU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349593" y="2525268"/>
            <a:ext cx="5134792" cy="178534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Упразднение янычарского корпуса (17 июня 1826 г.)</a:t>
            </a:r>
          </a:p>
        </p:txBody>
      </p:sp>
      <p:sp>
        <p:nvSpPr>
          <p:cNvPr id="5" name="Стрелка вниз 4"/>
          <p:cNvSpPr/>
          <p:nvPr/>
        </p:nvSpPr>
        <p:spPr>
          <a:xfrm rot="2359045">
            <a:off x="3873500" y="1365251"/>
            <a:ext cx="287338" cy="1362075"/>
          </a:xfrm>
          <a:prstGeom prst="downArrow">
            <a:avLst/>
          </a:prstGeom>
          <a:solidFill>
            <a:srgbClr val="6C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Стрелка вниз 5"/>
          <p:cNvSpPr/>
          <p:nvPr/>
        </p:nvSpPr>
        <p:spPr>
          <a:xfrm>
            <a:off x="6024564" y="1628775"/>
            <a:ext cx="287337" cy="2736850"/>
          </a:xfrm>
          <a:prstGeom prst="downArrow">
            <a:avLst/>
          </a:prstGeom>
          <a:solidFill>
            <a:srgbClr val="6C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Стрелка вниз 6"/>
          <p:cNvSpPr/>
          <p:nvPr/>
        </p:nvSpPr>
        <p:spPr>
          <a:xfrm rot="19178243">
            <a:off x="7789864" y="1347788"/>
            <a:ext cx="287337" cy="1333500"/>
          </a:xfrm>
          <a:prstGeom prst="downArrow">
            <a:avLst/>
          </a:prstGeom>
          <a:solidFill>
            <a:srgbClr val="6C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3935413" y="4310617"/>
            <a:ext cx="4752975" cy="1800225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Создание новых пехотных частей по европейскому образцу</a:t>
            </a:r>
          </a:p>
        </p:txBody>
      </p:sp>
      <p:sp>
        <p:nvSpPr>
          <p:cNvPr id="9" name="Овал 8"/>
          <p:cNvSpPr/>
          <p:nvPr/>
        </p:nvSpPr>
        <p:spPr>
          <a:xfrm>
            <a:off x="6959600" y="2565400"/>
            <a:ext cx="4169954" cy="15113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Отправка молодёжи для обучения во Францию</a:t>
            </a:r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79826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3063"/>
            <a:ext cx="12192000" cy="1325563"/>
          </a:xfrm>
          <a:solidFill>
            <a:schemeClr val="accent1"/>
          </a:solidFill>
        </p:spPr>
        <p:txBody>
          <a:bodyPr rtlCol="0">
            <a:norm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ИТОГИ ВОЕННОЙ РЕФОРМЫ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200" y="1825625"/>
            <a:ext cx="10709366" cy="4351338"/>
          </a:xfrm>
        </p:spPr>
        <p:txBody>
          <a:bodyPr rtlCol="0">
            <a:norm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формирование регулярной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конници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к середине 30-х гг.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XIX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в.;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 1836 г. общая численность турецкой регулярной армии достигла 60-70 тыс. человек;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способствовала ломке старых социальных устоев государства;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ослабила консервативные силы;</a:t>
            </a:r>
          </a:p>
          <a:p>
            <a:pPr algn="ctr">
              <a:buNone/>
              <a:defRPr/>
            </a:pPr>
            <a:r>
              <a:rPr lang="ru-RU" sz="58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НО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малоэффективна и поверхностна. </a:t>
            </a:r>
          </a:p>
        </p:txBody>
      </p:sp>
    </p:spTree>
    <p:extLst>
      <p:ext uri="{BB962C8B-B14F-4D97-AF65-F5344CB8AC3E}">
        <p14:creationId xmlns:p14="http://schemas.microsoft.com/office/powerpoint/2010/main" val="3478660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  <a:solidFill>
            <a:schemeClr val="accent1"/>
          </a:solidFill>
        </p:spPr>
        <p:txBody>
          <a:bodyPr rtlCol="0">
            <a:noAutofit/>
          </a:bodyPr>
          <a:lstStyle/>
          <a:p>
            <a:pPr algn="ctr">
              <a:defRPr/>
            </a:pP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РЕФОРМА СИСТЕМЫ ЗЕМЛЕВЛАДЕНИЯ </a:t>
            </a:r>
            <a:b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(1831 Г. – КОНЕЦ 30-Х ГГ. </a:t>
            </a:r>
            <a:r>
              <a:rPr lang="en-US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XIX </a:t>
            </a:r>
            <a:r>
              <a:rPr lang="ru-RU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В.)</a:t>
            </a:r>
            <a:endParaRPr lang="ru-RU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3071814" y="3284538"/>
            <a:ext cx="6150564" cy="1439862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6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Передача права владения и сбора налогов государству</a:t>
            </a:r>
            <a:endParaRPr lang="ru-RU" sz="28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847850" y="1628775"/>
            <a:ext cx="8496300" cy="863600"/>
          </a:xfrm>
          <a:prstGeom prst="roundRect">
            <a:avLst/>
          </a:prstGeom>
          <a:solidFill>
            <a:schemeClr val="bg1"/>
          </a:solidFill>
          <a:ln>
            <a:solidFill>
              <a:srgbClr val="6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Изъятие 2500 ленных владений у </a:t>
            </a:r>
            <a:r>
              <a:rPr lang="ru-RU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тимариатов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заимов</a:t>
            </a:r>
            <a:endParaRPr lang="ru-RU" sz="28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трелка вниз 7"/>
          <p:cNvSpPr/>
          <p:nvPr/>
        </p:nvSpPr>
        <p:spPr>
          <a:xfrm>
            <a:off x="5880101" y="1214437"/>
            <a:ext cx="288925" cy="485775"/>
          </a:xfrm>
          <a:prstGeom prst="downArrow">
            <a:avLst/>
          </a:prstGeom>
          <a:solidFill>
            <a:srgbClr val="6C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1814" y="5589588"/>
            <a:ext cx="5976937" cy="7921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Превращение </a:t>
            </a:r>
            <a:r>
              <a:rPr lang="ru-RU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тимаров</a:t>
            </a:r>
            <a:r>
              <a:rPr lang="ru-RU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зеаметов</a:t>
            </a:r>
            <a:r>
              <a:rPr lang="ru-RU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обычные землевладения</a:t>
            </a:r>
            <a:endParaRPr lang="ru-RU" sz="24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Стрелка вниз 9"/>
          <p:cNvSpPr/>
          <p:nvPr/>
        </p:nvSpPr>
        <p:spPr>
          <a:xfrm>
            <a:off x="5880101" y="2492376"/>
            <a:ext cx="288925" cy="792163"/>
          </a:xfrm>
          <a:prstGeom prst="downArrow">
            <a:avLst/>
          </a:prstGeom>
          <a:solidFill>
            <a:srgbClr val="6C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Стрелка вниз 11"/>
          <p:cNvSpPr/>
          <p:nvPr/>
        </p:nvSpPr>
        <p:spPr>
          <a:xfrm>
            <a:off x="5880101" y="4797425"/>
            <a:ext cx="288925" cy="719138"/>
          </a:xfrm>
          <a:prstGeom prst="downArrow">
            <a:avLst/>
          </a:prstGeom>
          <a:solidFill>
            <a:srgbClr val="6C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555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3503613" y="405607"/>
            <a:ext cx="6624638" cy="122396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Административная реформа</a:t>
            </a:r>
            <a:endParaRPr lang="ru-RU" sz="3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Прямая соединительная линия 5"/>
          <p:cNvCxnSpPr>
            <a:stCxn id="4" idx="2"/>
          </p:cNvCxnSpPr>
          <p:nvPr/>
        </p:nvCxnSpPr>
        <p:spPr>
          <a:xfrm flipH="1">
            <a:off x="2068513" y="1017588"/>
            <a:ext cx="1435100" cy="127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2063750" y="1052514"/>
            <a:ext cx="0" cy="532923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Скругленный прямоугольник 8"/>
          <p:cNvSpPr/>
          <p:nvPr/>
        </p:nvSpPr>
        <p:spPr>
          <a:xfrm>
            <a:off x="2424114" y="2060576"/>
            <a:ext cx="7704137" cy="792163"/>
          </a:xfrm>
          <a:prstGeom prst="roundRect">
            <a:avLst/>
          </a:prstGeom>
          <a:solidFill>
            <a:schemeClr val="bg1"/>
          </a:solidFill>
          <a:ln>
            <a:solidFill>
              <a:srgbClr val="6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новых административных единиц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424114" y="3068638"/>
            <a:ext cx="7704137" cy="792162"/>
          </a:xfrm>
          <a:prstGeom prst="roundRect">
            <a:avLst/>
          </a:prstGeom>
          <a:solidFill>
            <a:schemeClr val="bg1"/>
          </a:solidFill>
          <a:ln>
            <a:solidFill>
              <a:srgbClr val="6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условий прямой зависимости правителей областей от султана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424114" y="4005263"/>
            <a:ext cx="7704137" cy="792162"/>
          </a:xfrm>
          <a:prstGeom prst="roundRect">
            <a:avLst/>
          </a:prstGeom>
          <a:solidFill>
            <a:schemeClr val="bg1"/>
          </a:solidFill>
          <a:ln>
            <a:solidFill>
              <a:srgbClr val="6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Попытка ликвидации произвола чиновников при сборе налогов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424114" y="4941889"/>
            <a:ext cx="7704137" cy="790575"/>
          </a:xfrm>
          <a:prstGeom prst="roundRect">
            <a:avLst/>
          </a:prstGeom>
          <a:solidFill>
            <a:schemeClr val="bg1"/>
          </a:solidFill>
          <a:ln>
            <a:solidFill>
              <a:srgbClr val="6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Попытка уничтожения практики покупки должностей</a:t>
            </a: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 flipH="1" flipV="1">
            <a:off x="2063750" y="2506663"/>
            <a:ext cx="374650" cy="476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H="1" flipV="1">
            <a:off x="2063750" y="4437063"/>
            <a:ext cx="374650" cy="476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H="1" flipV="1">
            <a:off x="2063750" y="3500438"/>
            <a:ext cx="374650" cy="635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H="1" flipV="1">
            <a:off x="2063750" y="5300663"/>
            <a:ext cx="374650" cy="635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Стрелка вправо 16"/>
          <p:cNvSpPr/>
          <p:nvPr/>
        </p:nvSpPr>
        <p:spPr>
          <a:xfrm>
            <a:off x="2063750" y="2349500"/>
            <a:ext cx="431800" cy="287338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Стрелка вправо 21"/>
          <p:cNvSpPr/>
          <p:nvPr/>
        </p:nvSpPr>
        <p:spPr>
          <a:xfrm>
            <a:off x="2063750" y="3357564"/>
            <a:ext cx="431800" cy="287337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Стрелка вправо 22"/>
          <p:cNvSpPr/>
          <p:nvPr/>
        </p:nvSpPr>
        <p:spPr>
          <a:xfrm>
            <a:off x="2063750" y="4292601"/>
            <a:ext cx="431800" cy="288925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Стрелка вправо 23"/>
          <p:cNvSpPr/>
          <p:nvPr/>
        </p:nvSpPr>
        <p:spPr>
          <a:xfrm>
            <a:off x="2063750" y="5229225"/>
            <a:ext cx="431800" cy="287338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2065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  <a:solidFill>
            <a:schemeClr val="accent1"/>
          </a:solidFill>
        </p:spPr>
        <p:txBody>
          <a:bodyPr rtlCol="0">
            <a:noAutofit/>
          </a:bodyPr>
          <a:lstStyle/>
          <a:p>
            <a:pPr algn="ctr">
              <a:defRPr/>
            </a:pPr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РЕФОРМА СИСТЕМЫ ГОСУДАРСТВЕННОГО УПРАВЛЕНИЯ </a:t>
            </a:r>
            <a:r>
              <a:rPr lang="ru-RU" sz="40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(1834-1839 ГГ.):</a:t>
            </a:r>
            <a:endParaRPr lang="ru-RU" sz="4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963" name="Содержимое 2"/>
          <p:cNvSpPr>
            <a:spLocks noGrp="1"/>
          </p:cNvSpPr>
          <p:nvPr>
            <p:ph idx="1"/>
          </p:nvPr>
        </p:nvSpPr>
        <p:spPr>
          <a:xfrm>
            <a:off x="838200" y="2073819"/>
            <a:ext cx="10515600" cy="3517084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создание министерств: внутренних, иностранных дел и финансов;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учреждение Совета министров;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основание Высшего совета юридических решений для проведения реформ;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упразднение предоставления земельных владений крупным чиновникам в виде платы за их службу.</a:t>
            </a:r>
          </a:p>
          <a:p>
            <a:pPr marL="0" indent="0" eaLnBrk="1" hangingPunct="1">
              <a:buNone/>
            </a:pPr>
            <a:endParaRPr lang="ru-RU" alt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2450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81200" y="2205039"/>
            <a:ext cx="8229600" cy="3921125"/>
          </a:xfrm>
        </p:spPr>
        <p:txBody>
          <a:bodyPr rtlCol="0">
            <a:normAutofit/>
          </a:bodyPr>
          <a:lstStyle/>
          <a:p>
            <a:pPr algn="ctr">
              <a:buNone/>
              <a:defRPr/>
            </a:pPr>
            <a:r>
              <a:rPr lang="ru-RU" sz="6600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НО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711450" y="333375"/>
            <a:ext cx="7488238" cy="8636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4000" u="sng" dirty="0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Итоги реформ</a:t>
            </a:r>
          </a:p>
        </p:txBody>
      </p:sp>
      <p:sp>
        <p:nvSpPr>
          <p:cNvPr id="5" name="Нашивка 4"/>
          <p:cNvSpPr/>
          <p:nvPr/>
        </p:nvSpPr>
        <p:spPr>
          <a:xfrm>
            <a:off x="1646238" y="1501776"/>
            <a:ext cx="576262" cy="512763"/>
          </a:xfrm>
          <a:prstGeom prst="chevron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араллелограмм 5"/>
          <p:cNvSpPr/>
          <p:nvPr/>
        </p:nvSpPr>
        <p:spPr>
          <a:xfrm>
            <a:off x="2208213" y="3357563"/>
            <a:ext cx="8280400" cy="647700"/>
          </a:xfrm>
          <a:prstGeom prst="parallelogram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i="1" dirty="0">
                <a:solidFill>
                  <a:srgbClr val="C0504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Ограничение влияния мусульманского духовенства на султанскую бюрократию</a:t>
            </a:r>
          </a:p>
        </p:txBody>
      </p:sp>
      <p:sp>
        <p:nvSpPr>
          <p:cNvPr id="7" name="Нашивка 6"/>
          <p:cNvSpPr/>
          <p:nvPr/>
        </p:nvSpPr>
        <p:spPr>
          <a:xfrm>
            <a:off x="1617663" y="4306888"/>
            <a:ext cx="576262" cy="512762"/>
          </a:xfrm>
          <a:prstGeom prst="chevron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Нашивка 7"/>
          <p:cNvSpPr/>
          <p:nvPr/>
        </p:nvSpPr>
        <p:spPr>
          <a:xfrm>
            <a:off x="1633538" y="5149851"/>
            <a:ext cx="576262" cy="511175"/>
          </a:xfrm>
          <a:prstGeom prst="chevron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Нашивка 8"/>
          <p:cNvSpPr/>
          <p:nvPr/>
        </p:nvSpPr>
        <p:spPr>
          <a:xfrm>
            <a:off x="1628776" y="3433764"/>
            <a:ext cx="574675" cy="511175"/>
          </a:xfrm>
          <a:prstGeom prst="chevron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араллелограмм 9"/>
          <p:cNvSpPr/>
          <p:nvPr/>
        </p:nvSpPr>
        <p:spPr>
          <a:xfrm>
            <a:off x="2133600" y="4221163"/>
            <a:ext cx="8280400" cy="647700"/>
          </a:xfrm>
          <a:prstGeom prst="parallelogram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i="1" dirty="0">
                <a:solidFill>
                  <a:srgbClr val="C0504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Попытки ограничить влияние придворной камарильи</a:t>
            </a:r>
          </a:p>
        </p:txBody>
      </p:sp>
      <p:sp>
        <p:nvSpPr>
          <p:cNvPr id="11" name="Параллелограмм 10"/>
          <p:cNvSpPr/>
          <p:nvPr/>
        </p:nvSpPr>
        <p:spPr>
          <a:xfrm>
            <a:off x="2387600" y="1484314"/>
            <a:ext cx="8280400" cy="649287"/>
          </a:xfrm>
          <a:prstGeom prst="parallelogram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i="1" dirty="0">
                <a:solidFill>
                  <a:srgbClr val="C0504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Ограниченный и поверхностный характер реформ не позволил достичь ожидаемого результата</a:t>
            </a:r>
          </a:p>
        </p:txBody>
      </p:sp>
      <p:sp>
        <p:nvSpPr>
          <p:cNvPr id="12" name="Параллелограмм 11"/>
          <p:cNvSpPr/>
          <p:nvPr/>
        </p:nvSpPr>
        <p:spPr>
          <a:xfrm>
            <a:off x="2135189" y="5084763"/>
            <a:ext cx="8281987" cy="647700"/>
          </a:xfrm>
          <a:prstGeom prst="parallelogram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i="1" dirty="0">
                <a:solidFill>
                  <a:srgbClr val="C0504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Ослабили феодальные пережитки в обществе</a:t>
            </a:r>
          </a:p>
        </p:txBody>
      </p:sp>
      <p:sp>
        <p:nvSpPr>
          <p:cNvPr id="13" name="Нашивка 12"/>
          <p:cNvSpPr/>
          <p:nvPr/>
        </p:nvSpPr>
        <p:spPr>
          <a:xfrm>
            <a:off x="1657351" y="6021389"/>
            <a:ext cx="576263" cy="511175"/>
          </a:xfrm>
          <a:prstGeom prst="chevron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4" name="Параллелограмм 13"/>
          <p:cNvSpPr/>
          <p:nvPr/>
        </p:nvSpPr>
        <p:spPr>
          <a:xfrm>
            <a:off x="2208213" y="5949950"/>
            <a:ext cx="8280400" cy="647700"/>
          </a:xfrm>
          <a:prstGeom prst="parallelogram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i="1" dirty="0">
                <a:solidFill>
                  <a:srgbClr val="C0504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Послужили основой для реформаторских движений нового времени </a:t>
            </a:r>
          </a:p>
        </p:txBody>
      </p:sp>
    </p:spTree>
    <p:extLst>
      <p:ext uri="{BB962C8B-B14F-4D97-AF65-F5344CB8AC3E}">
        <p14:creationId xmlns:p14="http://schemas.microsoft.com/office/powerpoint/2010/main" val="1649104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Содержимое 2"/>
          <p:cNvSpPr>
            <a:spLocks noGrp="1"/>
          </p:cNvSpPr>
          <p:nvPr>
            <p:ph idx="1"/>
          </p:nvPr>
        </p:nvSpPr>
        <p:spPr>
          <a:xfrm>
            <a:off x="1436915" y="2604908"/>
            <a:ext cx="4632960" cy="2345915"/>
          </a:xfrm>
        </p:spPr>
        <p:txBody>
          <a:bodyPr>
            <a:normAutofit/>
          </a:bodyPr>
          <a:lstStyle/>
          <a:p>
            <a:pPr algn="ctr">
              <a:buFont typeface="Wingdings" panose="05000000000000000000" pitchFamily="2" charset="2"/>
              <a:buNone/>
            </a:pPr>
            <a:r>
              <a:rPr lang="ru-RU" alt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Махмуд </a:t>
            </a:r>
            <a:r>
              <a:rPr lang="en-US" altLang="ru-RU" sz="3600" dirty="0">
                <a:latin typeface="Arial" panose="020B0604020202020204" pitchFamily="34" charset="0"/>
                <a:cs typeface="Arial" panose="020B0604020202020204" pitchFamily="34" charset="0"/>
              </a:rPr>
              <a:t>II </a:t>
            </a:r>
            <a:r>
              <a:rPr lang="ru-RU" alt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провел очередную реорганизацию армии</a:t>
            </a:r>
            <a:r>
              <a:rPr lang="ru-RU" alt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3316" name="Picture 2" descr="C:\Documents and Settings\Admin\Рабочий стол\Осман\Sultan_Mahmud_II_of_the_Ottoman_Empire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7796" y="1574074"/>
            <a:ext cx="3179936" cy="4407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3691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830" y="0"/>
            <a:ext cx="12195830" cy="765175"/>
          </a:xfrm>
          <a:solidFill>
            <a:schemeClr val="accent1"/>
          </a:solidFill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БЕРБЕРИЙСКИЕ ПИРАТЫ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363" name="Picture 2" descr="C:\Documents and Settings\Admin\Рабочий стол\Осман\444px-MoorishAmbassador_to_Elizabeth_I[1]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35887" y="1571171"/>
            <a:ext cx="3314399" cy="4470640"/>
          </a:xfrm>
          <a:noFill/>
        </p:spPr>
      </p:pic>
      <p:pic>
        <p:nvPicPr>
          <p:cNvPr id="15364" name="Picture 3" descr="C:\Documents and Settings\Admin\Рабочий стол\Осман\461px-Barbarossa_Hayreddin_Pasha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488" y="1571171"/>
            <a:ext cx="3441270" cy="4503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6214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49" t="1904" r="8918" b="8146"/>
          <a:stretch/>
        </p:blipFill>
        <p:spPr>
          <a:xfrm>
            <a:off x="1648917" y="855476"/>
            <a:ext cx="9129011" cy="5846165"/>
          </a:xfrm>
        </p:spPr>
      </p:pic>
      <p:sp>
        <p:nvSpPr>
          <p:cNvPr id="2" name="Прямоугольник 1"/>
          <p:cNvSpPr/>
          <p:nvPr/>
        </p:nvSpPr>
        <p:spPr>
          <a:xfrm>
            <a:off x="-2232" y="0"/>
            <a:ext cx="12194232" cy="71410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ХАРАКТЕРИСТИКА </a:t>
            </a:r>
          </a:p>
        </p:txBody>
      </p:sp>
    </p:spTree>
    <p:extLst>
      <p:ext uri="{BB962C8B-B14F-4D97-AF65-F5344CB8AC3E}">
        <p14:creationId xmlns:p14="http://schemas.microsoft.com/office/powerpoint/2010/main" val="340561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Содержимое 2"/>
          <p:cNvSpPr>
            <a:spLocks noGrp="1"/>
          </p:cNvSpPr>
          <p:nvPr>
            <p:ph idx="1"/>
          </p:nvPr>
        </p:nvSpPr>
        <p:spPr>
          <a:xfrm>
            <a:off x="1822497" y="2566353"/>
            <a:ext cx="4103687" cy="2293030"/>
          </a:xfrm>
        </p:spPr>
        <p:txBody>
          <a:bodyPr/>
          <a:lstStyle/>
          <a:p>
            <a:pPr marL="0" indent="0" algn="ctr">
              <a:buFont typeface="Wingdings" panose="05000000000000000000" pitchFamily="2" charset="2"/>
              <a:buNone/>
            </a:pPr>
            <a:r>
              <a:rPr lang="ru-RU" alt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Уничтожение </a:t>
            </a:r>
            <a:r>
              <a:rPr lang="ru-RU" altLang="ru-RU" sz="3600" dirty="0">
                <a:latin typeface="Arial" panose="020B0604020202020204" pitchFamily="34" charset="0"/>
                <a:cs typeface="Arial" panose="020B0604020202020204" pitchFamily="34" charset="0"/>
              </a:rPr>
              <a:t>янычарского войска еще более ослабило ОИ.</a:t>
            </a:r>
          </a:p>
        </p:txBody>
      </p:sp>
      <p:pic>
        <p:nvPicPr>
          <p:cNvPr id="16388" name="Picture 2" descr="C:\Documents and Settings\Admin\Рабочий стол\Осман\Janicaru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235" y="1267097"/>
            <a:ext cx="3329875" cy="5360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7496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83771"/>
          </a:xfrm>
          <a:solidFill>
            <a:schemeClr val="accent1"/>
          </a:solidFill>
        </p:spPr>
        <p:txBody>
          <a:bodyPr>
            <a:noAutofit/>
          </a:bodyPr>
          <a:lstStyle/>
          <a:p>
            <a:pPr algn="ctr">
              <a:defRPr/>
            </a:pPr>
            <a:r>
              <a:rPr lang="ru-RU" alt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АБДУЛ-МЕДЖИД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7411" name="Содержимое 2"/>
          <p:cNvSpPr>
            <a:spLocks noGrp="1"/>
          </p:cNvSpPr>
          <p:nvPr>
            <p:ph idx="1"/>
          </p:nvPr>
        </p:nvSpPr>
        <p:spPr>
          <a:xfrm>
            <a:off x="627017" y="1347526"/>
            <a:ext cx="5590903" cy="4872446"/>
          </a:xfrm>
        </p:spPr>
        <p:txBody>
          <a:bodyPr>
            <a:noAutofit/>
          </a:bodyPr>
          <a:lstStyle/>
          <a:p>
            <a:pPr marL="0" indent="0" algn="ctr">
              <a:buFont typeface="Wingdings" panose="05000000000000000000" pitchFamily="2" charset="2"/>
              <a:buNone/>
            </a:pPr>
            <a:r>
              <a:rPr lang="ru-RU" alt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Султан Абдул-</a:t>
            </a:r>
            <a:r>
              <a:rPr lang="ru-RU" altLang="ru-RU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Меджид</a:t>
            </a:r>
            <a:r>
              <a:rPr lang="ru-RU" alt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реорганизовал армию, упорядочил финансовую систему и налогообложение (</a:t>
            </a:r>
            <a:r>
              <a:rPr lang="ru-RU" altLang="ru-RU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танзимат</a:t>
            </a:r>
            <a:r>
              <a:rPr lang="ru-RU" alt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). Феодалы были против реформ. </a:t>
            </a:r>
            <a:r>
              <a:rPr lang="ru-RU" altLang="ru-RU" sz="32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Июнь, 1865 – создание общества </a:t>
            </a:r>
            <a:r>
              <a:rPr lang="ru-RU" altLang="ru-RU" sz="3200" b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младоосманов</a:t>
            </a:r>
            <a:r>
              <a:rPr lang="ru-RU" altLang="ru-RU" sz="32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(конституционные преобразования).</a:t>
            </a:r>
          </a:p>
        </p:txBody>
      </p:sp>
      <p:pic>
        <p:nvPicPr>
          <p:cNvPr id="17412" name="Picture 2" descr="C:\Documents and Settings\Admin\Рабочий стол\Осман\Sultan_Abdulmecid_Pera_Museum_3_b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590" y="1347526"/>
            <a:ext cx="3650524" cy="4872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6203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28675"/>
          </a:xfrm>
          <a:solidFill>
            <a:schemeClr val="accent1"/>
          </a:solidFill>
        </p:spPr>
        <p:txBody>
          <a:bodyPr/>
          <a:lstStyle/>
          <a:p>
            <a:pPr algn="ctr">
              <a:defRPr/>
            </a:pPr>
            <a:r>
              <a:rPr lang="uz-Cyrl-UZ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АБДУЛ-АЗИЗ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5" name="Содержимое 2"/>
          <p:cNvSpPr>
            <a:spLocks noGrp="1"/>
          </p:cNvSpPr>
          <p:nvPr>
            <p:ph idx="1"/>
          </p:nvPr>
        </p:nvSpPr>
        <p:spPr>
          <a:xfrm>
            <a:off x="483325" y="1841863"/>
            <a:ext cx="5682343" cy="4454434"/>
          </a:xfrm>
        </p:spPr>
        <p:txBody>
          <a:bodyPr>
            <a:normAutofit fontScale="92500"/>
          </a:bodyPr>
          <a:lstStyle/>
          <a:p>
            <a:pPr marL="0" indent="0" algn="ctr">
              <a:buFont typeface="Wingdings" panose="05000000000000000000" pitchFamily="2" charset="2"/>
              <a:buNone/>
            </a:pPr>
            <a:r>
              <a:rPr lang="ru-RU" alt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При </a:t>
            </a:r>
            <a:r>
              <a:rPr lang="ru-RU" alt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Абдул-</a:t>
            </a:r>
            <a:r>
              <a:rPr lang="ru-RU" altLang="ru-RU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Азизе</a:t>
            </a:r>
            <a:r>
              <a:rPr lang="ru-RU" alt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обострился экономический кризис. </a:t>
            </a:r>
          </a:p>
          <a:p>
            <a:pPr marL="0" indent="0" algn="ctr">
              <a:buFont typeface="Wingdings" panose="05000000000000000000" pitchFamily="2" charset="2"/>
              <a:buNone/>
            </a:pPr>
            <a:r>
              <a:rPr lang="ru-RU" alt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Невозможность выплачивать займы европейцам привела к банкротству, в котором обвинили иностранцев. </a:t>
            </a:r>
          </a:p>
          <a:p>
            <a:pPr marL="0" indent="0" algn="ctr">
              <a:buFont typeface="Wingdings" panose="05000000000000000000" pitchFamily="2" charset="2"/>
              <a:buNone/>
            </a:pPr>
            <a:r>
              <a:rPr lang="ru-RU" alt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В ОИ начались волнения и антиосманские выступления. </a:t>
            </a:r>
          </a:p>
        </p:txBody>
      </p:sp>
      <p:pic>
        <p:nvPicPr>
          <p:cNvPr id="18436" name="Picture 2" descr="C:\Documents and Settings\Admin\Рабочий стол\Осман\Abdulaziz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180" y="1445170"/>
            <a:ext cx="4486275" cy="443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2822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4212"/>
          </a:xfrm>
          <a:solidFill>
            <a:schemeClr val="accent1"/>
          </a:solidFill>
        </p:spPr>
        <p:txBody>
          <a:bodyPr>
            <a:noAutofit/>
          </a:bodyPr>
          <a:lstStyle/>
          <a:p>
            <a:pPr algn="ctr">
              <a:defRPr/>
            </a:pPr>
            <a:r>
              <a:rPr lang="uz-Cyrl-UZ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ИЗМЕНЕНИЕ КОНСТИТУЦИИ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64623" y="1658983"/>
            <a:ext cx="5031377" cy="4168957"/>
          </a:xfrm>
        </p:spPr>
        <p:txBody>
          <a:bodyPr>
            <a:noAutofit/>
          </a:bodyPr>
          <a:lstStyle/>
          <a:p>
            <a:pPr marL="0" indent="0" algn="ctr">
              <a:buNone/>
              <a:defRPr/>
            </a:pP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Европейцы предложили помощь в  решении проблем с балканскими народами, но турки объявили о введении конституции, которая гарантировала равенство и для христиан тоже.</a:t>
            </a:r>
          </a:p>
        </p:txBody>
      </p:sp>
      <p:pic>
        <p:nvPicPr>
          <p:cNvPr id="19460" name="Picture 2" descr="C:\Documents and Settings\Admin\Рабочий стол\Осман\Abdul-aziz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222" y="1555841"/>
            <a:ext cx="4572000" cy="478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883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" y="0"/>
            <a:ext cx="12192001" cy="862149"/>
          </a:xfrm>
          <a:solidFill>
            <a:schemeClr val="accent1"/>
          </a:solidFill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АБДУЛ-ХАМИД </a:t>
            </a: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89952" y="1854926"/>
            <a:ext cx="8170722" cy="3931920"/>
          </a:xfrm>
        </p:spPr>
        <p:txBody>
          <a:bodyPr>
            <a:noAutofit/>
          </a:bodyPr>
          <a:lstStyle/>
          <a:p>
            <a:pPr marL="0" indent="0" algn="ctr">
              <a:buNone/>
              <a:defRPr/>
            </a:pP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Введение конституции не помогло решить ни одну из проблем, в т. ч. и балканскую.</a:t>
            </a:r>
          </a:p>
          <a:p>
            <a:pPr marL="0" indent="0" algn="ctr">
              <a:buNone/>
              <a:defRPr/>
            </a:pP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В 1877 году Россия под предлогом защиты балканских народов начинает войну против Турции (1877-1878).</a:t>
            </a:r>
          </a:p>
          <a:p>
            <a:pPr marL="0" indent="0" algn="ctr">
              <a:buNone/>
              <a:defRPr/>
            </a:pP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3 марта 1878 – мирный договор. Образование Болгарии. Австрия получила протекторат над Боснией и Герцеговиной.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484" name="Picture 2" descr="C:\Documents and Settings\Admin\Рабочий стол\Осман\408px-Abdulhamit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019" y="1967222"/>
            <a:ext cx="2764609" cy="4067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2797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chemeClr val="tx2">
                  <a:satMod val="200000"/>
                </a:schemeClr>
              </a:solidFill>
            </a:endParaRPr>
          </a:p>
        </p:txBody>
      </p:sp>
      <p:pic>
        <p:nvPicPr>
          <p:cNvPr id="21507" name="Picture 2" descr="C:\Documents and Settings\Admin\Рабочий стол\Осман\800px-La_pattuglia_turca[1]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1" y="549276"/>
            <a:ext cx="9136063" cy="5732463"/>
          </a:xfrm>
          <a:noFill/>
        </p:spPr>
      </p:pic>
    </p:spTree>
    <p:extLst>
      <p:ext uri="{BB962C8B-B14F-4D97-AF65-F5344CB8AC3E}">
        <p14:creationId xmlns:p14="http://schemas.microsoft.com/office/powerpoint/2010/main" val="3750875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chemeClr val="tx2">
                  <a:satMod val="200000"/>
                </a:schemeClr>
              </a:solidFill>
            </a:endParaRPr>
          </a:p>
        </p:txBody>
      </p:sp>
      <p:pic>
        <p:nvPicPr>
          <p:cNvPr id="22531" name="Picture 2" descr="C:\Documents and Settings\Admin\Рабочий стол\Осман\800px-Nikopol_dmitriev[1]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1" y="404813"/>
            <a:ext cx="9097963" cy="5446712"/>
          </a:xfrm>
          <a:noFill/>
        </p:spPr>
      </p:pic>
    </p:spTree>
    <p:extLst>
      <p:ext uri="{BB962C8B-B14F-4D97-AF65-F5344CB8AC3E}">
        <p14:creationId xmlns:p14="http://schemas.microsoft.com/office/powerpoint/2010/main" val="193224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2" descr="C:\Documents and Settings\Admin\Рабочий стол\Осман\800px-Pereprava_cherez_Dunaj[1]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1" y="1125538"/>
            <a:ext cx="9040813" cy="4870450"/>
          </a:xfrm>
          <a:noFill/>
        </p:spPr>
      </p:pic>
    </p:spTree>
    <p:extLst>
      <p:ext uri="{BB962C8B-B14F-4D97-AF65-F5344CB8AC3E}">
        <p14:creationId xmlns:p14="http://schemas.microsoft.com/office/powerpoint/2010/main" val="3214799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chemeClr val="tx2">
                  <a:satMod val="200000"/>
                </a:schemeClr>
              </a:solidFill>
            </a:endParaRPr>
          </a:p>
        </p:txBody>
      </p:sp>
      <p:pic>
        <p:nvPicPr>
          <p:cNvPr id="25603" name="Picture 2" descr="C:\Documents and Settings\Admin\Рабочий стол\Осман\800px-Zahvat_grivickogo_reduta[1]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5750" y="981076"/>
            <a:ext cx="9112250" cy="5260975"/>
          </a:xfrm>
          <a:noFill/>
        </p:spPr>
      </p:pic>
    </p:spTree>
    <p:extLst>
      <p:ext uri="{BB962C8B-B14F-4D97-AF65-F5344CB8AC3E}">
        <p14:creationId xmlns:p14="http://schemas.microsoft.com/office/powerpoint/2010/main" val="1647816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08050"/>
          </a:xfrm>
          <a:solidFill>
            <a:schemeClr val="accent1"/>
          </a:solidFill>
        </p:spPr>
        <p:txBody>
          <a:bodyPr/>
          <a:lstStyle/>
          <a:p>
            <a:pPr algn="ctr">
              <a:defRPr/>
            </a:pPr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ВИЛЛА АБДУЛ-ХАМИДА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627" name="Picture 2" descr="C:\Documents and Settings\Admin\Рабочий стол\Осман\Abdul-Hamid_villa_Allatini[1]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0245" y="1462043"/>
            <a:ext cx="7171509" cy="4625249"/>
          </a:xfrm>
          <a:noFill/>
        </p:spPr>
      </p:pic>
    </p:spTree>
    <p:extLst>
      <p:ext uri="{BB962C8B-B14F-4D97-AF65-F5344CB8AC3E}">
        <p14:creationId xmlns:p14="http://schemas.microsoft.com/office/powerpoint/2010/main" val="3841629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82800" y="141370"/>
            <a:ext cx="7759700" cy="132343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514350" indent="-514350" algn="ctr">
              <a:buAutoNum type="arabicPeriod"/>
            </a:pPr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Общая характеристика</a:t>
            </a:r>
          </a:p>
          <a:p>
            <a:pPr algn="ctr"/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Причины упадка </a:t>
            </a:r>
          </a:p>
        </p:txBody>
      </p:sp>
      <p:cxnSp>
        <p:nvCxnSpPr>
          <p:cNvPr id="6" name="Прямая со стрелкой 5"/>
          <p:cNvCxnSpPr>
            <a:stCxn id="2" idx="2"/>
          </p:cNvCxnSpPr>
          <p:nvPr/>
        </p:nvCxnSpPr>
        <p:spPr>
          <a:xfrm>
            <a:off x="5962650" y="1464809"/>
            <a:ext cx="4170701" cy="67878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>
            <a:stCxn id="2" idx="2"/>
          </p:cNvCxnSpPr>
          <p:nvPr/>
        </p:nvCxnSpPr>
        <p:spPr>
          <a:xfrm flipH="1">
            <a:off x="2173576" y="1464809"/>
            <a:ext cx="3789074" cy="67878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>
            <a:stCxn id="2" idx="2"/>
          </p:cNvCxnSpPr>
          <p:nvPr/>
        </p:nvCxnSpPr>
        <p:spPr>
          <a:xfrm>
            <a:off x="5962650" y="1464809"/>
            <a:ext cx="12313" cy="96359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008045" y="2265028"/>
            <a:ext cx="2104359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ВОЕННЫЕ 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571999" y="2526638"/>
            <a:ext cx="3102964" cy="67878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ПОЛИТИЧЕСКИЕ 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442228" y="2251434"/>
            <a:ext cx="3639844" cy="6145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ЭКОНОМИЧЕСКИЕ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25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19150"/>
          </a:xfrm>
          <a:solidFill>
            <a:schemeClr val="accent1"/>
          </a:solidFill>
        </p:spPr>
        <p:txBody>
          <a:bodyPr/>
          <a:lstStyle/>
          <a:p>
            <a:pPr algn="ctr"/>
            <a:r>
              <a:rPr lang="ru-RU" altLang="ru-RU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САМОСТОЯТЕЛЬНАЯ РАБОТА</a:t>
            </a:r>
          </a:p>
        </p:txBody>
      </p:sp>
      <p:sp>
        <p:nvSpPr>
          <p:cNvPr id="41987" name="Объект 2"/>
          <p:cNvSpPr>
            <a:spLocks noGrp="1"/>
          </p:cNvSpPr>
          <p:nvPr>
            <p:ph idx="1"/>
          </p:nvPr>
        </p:nvSpPr>
        <p:spPr>
          <a:xfrm>
            <a:off x="838200" y="2849563"/>
            <a:ext cx="10515600" cy="1668462"/>
          </a:xfrm>
        </p:spPr>
        <p:txBody>
          <a:bodyPr/>
          <a:lstStyle/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ru-RU" alt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Прочитать тему № </a:t>
            </a:r>
            <a:r>
              <a:rPr lang="ru-RU" alt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30.</a:t>
            </a:r>
            <a:endParaRPr lang="ru-RU" altLang="ru-RU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ru-RU" alt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Ответить на вопросы на </a:t>
            </a:r>
            <a:r>
              <a:rPr lang="ru-RU" alt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странице 145. </a:t>
            </a:r>
            <a:endParaRPr lang="ru-RU" altLang="ru-RU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517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5768" y="141370"/>
            <a:ext cx="5858390" cy="132343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Общая характеристика</a:t>
            </a:r>
          </a:p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Причины упадка </a:t>
            </a:r>
          </a:p>
        </p:txBody>
      </p:sp>
      <p:cxnSp>
        <p:nvCxnSpPr>
          <p:cNvPr id="6" name="Прямая со стрелкой 5"/>
          <p:cNvCxnSpPr>
            <a:stCxn id="2" idx="2"/>
          </p:cNvCxnSpPr>
          <p:nvPr/>
        </p:nvCxnSpPr>
        <p:spPr>
          <a:xfrm>
            <a:off x="5974963" y="1464809"/>
            <a:ext cx="4158388" cy="67878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>
            <a:stCxn id="2" idx="2"/>
          </p:cNvCxnSpPr>
          <p:nvPr/>
        </p:nvCxnSpPr>
        <p:spPr>
          <a:xfrm flipH="1">
            <a:off x="2173574" y="1464809"/>
            <a:ext cx="3801389" cy="67878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>
            <a:stCxn id="2" idx="2"/>
          </p:cNvCxnSpPr>
          <p:nvPr/>
        </p:nvCxnSpPr>
        <p:spPr>
          <a:xfrm>
            <a:off x="5974963" y="1464809"/>
            <a:ext cx="0" cy="96359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58114" y="2139007"/>
            <a:ext cx="2044149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ВОЕННЫЕ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423482" y="1946608"/>
            <a:ext cx="3102964" cy="67878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ПОЛИТИЧЕСКИЕ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313429" y="2029214"/>
            <a:ext cx="3639844" cy="6145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ЭКОНОМИЧЕСКИЕ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аспад Османской империи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4713" end="414445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79282" y="2662227"/>
            <a:ext cx="7211586" cy="4056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389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5768" y="141370"/>
            <a:ext cx="5858390" cy="132343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Общая характеристика</a:t>
            </a:r>
          </a:p>
          <a:p>
            <a:pPr algn="ctr"/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Причины упадка </a:t>
            </a:r>
          </a:p>
        </p:txBody>
      </p:sp>
      <p:cxnSp>
        <p:nvCxnSpPr>
          <p:cNvPr id="6" name="Прямая со стрелкой 5"/>
          <p:cNvCxnSpPr>
            <a:stCxn id="2" idx="2"/>
          </p:cNvCxnSpPr>
          <p:nvPr/>
        </p:nvCxnSpPr>
        <p:spPr>
          <a:xfrm>
            <a:off x="5974963" y="1464809"/>
            <a:ext cx="4158388" cy="67878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>
            <a:stCxn id="2" idx="2"/>
          </p:cNvCxnSpPr>
          <p:nvPr/>
        </p:nvCxnSpPr>
        <p:spPr>
          <a:xfrm flipH="1">
            <a:off x="2173574" y="1464809"/>
            <a:ext cx="3801389" cy="67878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>
            <a:stCxn id="2" idx="2"/>
          </p:cNvCxnSpPr>
          <p:nvPr/>
        </p:nvCxnSpPr>
        <p:spPr>
          <a:xfrm>
            <a:off x="5974963" y="1464809"/>
            <a:ext cx="0" cy="96359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008045" y="2265028"/>
            <a:ext cx="2044149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ВОЕННЫЕ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571999" y="2526638"/>
            <a:ext cx="3102964" cy="67878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ПОЛИТИЧЕСКИЕ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442228" y="2251434"/>
            <a:ext cx="3639844" cy="6145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ЭКОНОМИЧЕСКИЕ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трелка вниз 2"/>
          <p:cNvSpPr/>
          <p:nvPr/>
        </p:nvSpPr>
        <p:spPr>
          <a:xfrm>
            <a:off x="5733736" y="3467032"/>
            <a:ext cx="779489" cy="2128603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0" y="5584949"/>
            <a:ext cx="12192000" cy="138499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Сохранение традиционных порядков, во всех сферах жизни, не позволили ОИ модернизироваться, это стало причиной упадка ее могущества.  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6667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Содержимое 2"/>
          <p:cNvSpPr>
            <a:spLocks noGrp="1"/>
          </p:cNvSpPr>
          <p:nvPr>
            <p:ph idx="1"/>
          </p:nvPr>
        </p:nvSpPr>
        <p:spPr>
          <a:xfrm>
            <a:off x="822960" y="2220686"/>
            <a:ext cx="6017623" cy="2756263"/>
          </a:xfrm>
        </p:spPr>
        <p:txBody>
          <a:bodyPr>
            <a:noAutofit/>
          </a:bodyPr>
          <a:lstStyle/>
          <a:p>
            <a:pPr marL="0" indent="0" algn="ctr">
              <a:buFont typeface="Wingdings" panose="05000000000000000000" pitchFamily="2" charset="2"/>
              <a:buNone/>
            </a:pPr>
            <a:r>
              <a:rPr lang="ru-RU" alt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При </a:t>
            </a:r>
            <a:r>
              <a:rPr lang="ru-RU" altLang="ru-RU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Селиме</a:t>
            </a:r>
            <a:r>
              <a:rPr lang="ru-RU" alt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III</a:t>
            </a:r>
            <a:r>
              <a:rPr lang="ru-RU" alt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(1789-1808) создается регулярная армия европейского образца, проводится ряд реформ. </a:t>
            </a:r>
          </a:p>
          <a:p>
            <a:pPr marL="0" indent="0" algn="ctr">
              <a:buFont typeface="Wingdings" panose="05000000000000000000" pitchFamily="2" charset="2"/>
              <a:buNone/>
            </a:pPr>
            <a:r>
              <a:rPr lang="ru-RU" alt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Внутри страны начинают вспыхивать мятежи.</a:t>
            </a:r>
          </a:p>
        </p:txBody>
      </p:sp>
      <p:pic>
        <p:nvPicPr>
          <p:cNvPr id="9220" name="Picture 2" descr="C:\Documents and Settings\Admin\Рабочий стол\Осман\Konstantin_Kapidagli_002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9121" y="2116181"/>
            <a:ext cx="3192564" cy="3773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12192000" cy="769441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ru-RU" altLang="ru-RU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СЕЛИМ </a:t>
            </a:r>
            <a:r>
              <a:rPr lang="en-US" altLang="ru-RU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</a:t>
            </a:r>
            <a:r>
              <a:rPr lang="ru-RU" altLang="ru-RU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(1789-1808) </a:t>
            </a:r>
            <a:endParaRPr lang="ru-RU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661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Содержимое 2"/>
          <p:cNvSpPr>
            <a:spLocks noGrp="1"/>
          </p:cNvSpPr>
          <p:nvPr>
            <p:ph idx="1"/>
          </p:nvPr>
        </p:nvSpPr>
        <p:spPr>
          <a:xfrm>
            <a:off x="509451" y="2701227"/>
            <a:ext cx="5756368" cy="2821576"/>
          </a:xfrm>
        </p:spPr>
        <p:txBody>
          <a:bodyPr>
            <a:normAutofit/>
          </a:bodyPr>
          <a:lstStyle/>
          <a:p>
            <a:pPr marL="0" indent="0" algn="ctr">
              <a:buFont typeface="Wingdings" panose="05000000000000000000" pitchFamily="2" charset="2"/>
              <a:buNone/>
            </a:pPr>
            <a:r>
              <a:rPr lang="ru-RU" alt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Европейские страны наступают на владения ОИ. Против империи поднимаются национально-освободительные движения.</a:t>
            </a:r>
          </a:p>
        </p:txBody>
      </p:sp>
      <p:pic>
        <p:nvPicPr>
          <p:cNvPr id="12292" name="Picture 2" descr="C:\Documents and Settings\Admin\Рабочий стол\8 кл\800px-Baron_Antoine-Jean_Gros-Battle_Pyramids_1810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8639" y="2240619"/>
            <a:ext cx="4375235" cy="3282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6094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dirty="0" smtClean="0"/>
          </a:p>
        </p:txBody>
      </p:sp>
      <p:sp>
        <p:nvSpPr>
          <p:cNvPr id="32771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2050" name="Picture 2" descr="C:\Users\$\Desktop\300px-Mahmud_I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445010"/>
            <a:ext cx="3777760" cy="51125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 descr="C:\Users\$\Desktop\280px-Sultan_Mahmud_II_of_the_Ottoman_Empir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27072" y="1444240"/>
            <a:ext cx="3689350" cy="51133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0" y="-52251"/>
            <a:ext cx="12192000" cy="769441"/>
          </a:xfrm>
          <a:prstGeom prst="rect">
            <a:avLst/>
          </a:prstGeom>
          <a:solidFill>
            <a:schemeClr val="accent1"/>
          </a:solidFill>
          <a:ln w="88900" cmpd="thickThin"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МАХМУД 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r>
              <a:rPr lang="ru-RU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(1808-1839 ГГ.)</a:t>
            </a:r>
            <a:endParaRPr lang="ru-RU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2319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2" descr="C:\Users\$\Desktop\d1eb7ba1ad6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4"/>
          <a:stretch/>
        </p:blipFill>
        <p:spPr bwMode="auto">
          <a:xfrm>
            <a:off x="1433786" y="692331"/>
            <a:ext cx="9721894" cy="5768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9668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3ab57a7c3b4c16a4f205b814e7b98fcdec6a52d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431</TotalTime>
  <Words>528</Words>
  <Application>Microsoft Office PowerPoint</Application>
  <PresentationFormat>Широкоэкранный</PresentationFormat>
  <Paragraphs>89</Paragraphs>
  <Slides>30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6" baseType="lpstr">
      <vt:lpstr>Arial</vt:lpstr>
      <vt:lpstr>Calibri</vt:lpstr>
      <vt:lpstr>Calibri Light</vt:lpstr>
      <vt:lpstr>Times New Roman</vt:lpstr>
      <vt:lpstr>Wingdings</vt:lpstr>
      <vt:lpstr>Тема Office</vt:lpstr>
      <vt:lpstr>ВСЕМИРНАЯ ИСТОРИЯ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ВОЕННАЯ РЕФОРМА</vt:lpstr>
      <vt:lpstr>МЕРОПРИЯТИЯ ВОЕННОЙ РЕФОРМЫ (ВЕСНА 1826 Г. – КОНЕЦ 30-Х ГГ. XIX В.)</vt:lpstr>
      <vt:lpstr>ИТОГИ ВОЕННОЙ РЕФОРМЫ</vt:lpstr>
      <vt:lpstr>РЕФОРМА СИСТЕМЫ ЗЕМЛЕВЛАДЕНИЯ  (1831 Г. – КОНЕЦ 30-Х ГГ. XIX В.)</vt:lpstr>
      <vt:lpstr>Презентация PowerPoint</vt:lpstr>
      <vt:lpstr>РЕФОРМА СИСТЕМЫ ГОСУДАРСТВЕННОГО УПРАВЛЕНИЯ (1834-1839 ГГ.):</vt:lpstr>
      <vt:lpstr>Презентация PowerPoint</vt:lpstr>
      <vt:lpstr>Презентация PowerPoint</vt:lpstr>
      <vt:lpstr>БЕРБЕРИЙСКИЕ ПИРАТЫ</vt:lpstr>
      <vt:lpstr>Презентация PowerPoint</vt:lpstr>
      <vt:lpstr>АБДУЛ-МЕДЖИД</vt:lpstr>
      <vt:lpstr>АБДУЛ-АЗИЗ</vt:lpstr>
      <vt:lpstr>ИЗМЕНЕНИЕ КОНСТИТУЦИИ</vt:lpstr>
      <vt:lpstr>АБДУЛ-ХАМИД II</vt:lpstr>
      <vt:lpstr>Презентация PowerPoint</vt:lpstr>
      <vt:lpstr>Презентация PowerPoint</vt:lpstr>
      <vt:lpstr>Презентация PowerPoint</vt:lpstr>
      <vt:lpstr>Презентация PowerPoint</vt:lpstr>
      <vt:lpstr>ВИЛЛА АБДУЛ-ХАМИДА</vt:lpstr>
      <vt:lpstr>САМОСТОЯТЕЛЬНАЯ РАБОТА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«Профессия юриста»</dc:title>
  <dc:creator>Кретц Эрика Александровна</dc:creator>
  <cp:lastModifiedBy>Пользователь</cp:lastModifiedBy>
  <cp:revision>33</cp:revision>
  <dcterms:created xsi:type="dcterms:W3CDTF">2018-09-25T11:04:09Z</dcterms:created>
  <dcterms:modified xsi:type="dcterms:W3CDTF">2021-03-18T12:17:25Z</dcterms:modified>
</cp:coreProperties>
</file>