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334" r:id="rId2"/>
    <p:sldId id="297" r:id="rId3"/>
    <p:sldId id="299" r:id="rId4"/>
    <p:sldId id="301" r:id="rId5"/>
    <p:sldId id="303" r:id="rId6"/>
    <p:sldId id="304" r:id="rId7"/>
    <p:sldId id="307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2" r:id="rId18"/>
    <p:sldId id="308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9" r:id="rId28"/>
    <p:sldId id="320" r:id="rId29"/>
    <p:sldId id="321" r:id="rId30"/>
    <p:sldId id="333" r:id="rId31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F83D7-B7C0-4B7E-8404-101FC01D0B22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59346-3C43-4B3E-8EC0-763CD6096C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05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66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273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37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9" indent="-152379">
              <a:buFont typeface="Arial" panose="020B0604020202020204" pitchFamily="34" charset="0"/>
              <a:buChar char="•"/>
              <a:defRPr sz="1300"/>
            </a:lvl2pPr>
            <a:lvl3pPr marL="304759" indent="-152379">
              <a:defRPr sz="1300"/>
            </a:lvl3pPr>
            <a:lvl4pPr marL="533328" indent="-228569">
              <a:defRPr sz="1300"/>
            </a:lvl4pPr>
            <a:lvl5pPr marL="761897" indent="-228569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9" indent="-152379">
              <a:buFont typeface="Arial" panose="020B0604020202020204" pitchFamily="34" charset="0"/>
              <a:buChar char="•"/>
              <a:defRPr sz="1300"/>
            </a:lvl2pPr>
            <a:lvl3pPr marL="304759" indent="-152379">
              <a:defRPr sz="1300"/>
            </a:lvl3pPr>
            <a:lvl4pPr marL="533328" indent="-228569">
              <a:defRPr sz="1300"/>
            </a:lvl4pPr>
            <a:lvl5pPr marL="761897" indent="-228569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2379" indent="-152379">
              <a:buFont typeface="Arial" panose="020B0604020202020204" pitchFamily="34" charset="0"/>
              <a:buChar char="•"/>
              <a:defRPr sz="1300"/>
            </a:lvl2pPr>
            <a:lvl3pPr marL="304759" indent="-152379">
              <a:defRPr sz="1300"/>
            </a:lvl3pPr>
            <a:lvl4pPr marL="533328" indent="-228569">
              <a:defRPr sz="1300"/>
            </a:lvl4pPr>
            <a:lvl5pPr marL="761897" indent="-228569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8785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644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5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95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904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953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59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86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099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18.03.2021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13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/>
          </p:cNvSpPr>
          <p:nvPr/>
        </p:nvSpPr>
        <p:spPr bwMode="auto">
          <a:xfrm>
            <a:off x="0" y="0"/>
            <a:ext cx="12174538" cy="2159000"/>
          </a:xfrm>
          <a:custGeom>
            <a:avLst/>
            <a:gdLst>
              <a:gd name="T0" fmla="*/ 5759640 w 5760085"/>
              <a:gd name="T1" fmla="*/ 0 h 1021080"/>
              <a:gd name="T2" fmla="*/ 0 w 5760085"/>
              <a:gd name="T3" fmla="*/ 0 h 1021080"/>
              <a:gd name="T4" fmla="*/ 0 w 5760085"/>
              <a:gd name="T5" fmla="*/ 1020953 h 1021080"/>
              <a:gd name="T6" fmla="*/ 5759640 w 5760085"/>
              <a:gd name="T7" fmla="*/ 1020953 h 1021080"/>
              <a:gd name="T8" fmla="*/ 5759640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803275"/>
            <a:ext cx="7486650" cy="641350"/>
          </a:xfrm>
        </p:spPr>
        <p:txBody>
          <a:bodyPr lIns="0" tIns="30867" rIns="0" bIns="0" rtlCol="0">
            <a:spAutoFit/>
          </a:bodyPr>
          <a:lstStyle/>
          <a:p>
            <a:pPr marL="26841" algn="ctr" fontAlgn="auto">
              <a:spcBef>
                <a:spcPts val="241"/>
              </a:spcBef>
              <a:spcAft>
                <a:spcPts val="0"/>
              </a:spcAft>
              <a:defRPr/>
            </a:pPr>
            <a:r>
              <a:rPr lang="ru-RU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6" name="object 4"/>
          <p:cNvSpPr txBox="1">
            <a:spLocks noChangeArrowheads="1"/>
          </p:cNvSpPr>
          <p:nvPr/>
        </p:nvSpPr>
        <p:spPr bwMode="auto">
          <a:xfrm>
            <a:off x="1560513" y="3267075"/>
            <a:ext cx="9853613" cy="1532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9525" rIns="0" bIns="0">
            <a:spAutoFit/>
          </a:bodyPr>
          <a:lstStyle/>
          <a:p>
            <a:pPr marL="38099" algn="ctr" eaLnBrk="1" fontAlgn="auto" hangingPunct="1">
              <a:spcBef>
                <a:spcPts val="233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accent5"/>
                </a:solidFill>
                <a:latin typeface="Arial" panose="020B0604020202020204" pitchFamily="34" charset="0"/>
                <a:cs typeface="Arial" pitchFamily="34" charset="0"/>
              </a:rPr>
              <a:t>  Тема</a:t>
            </a:r>
            <a:r>
              <a:rPr lang="ru-RU" sz="48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38099" algn="ctr" eaLnBrk="1" fontAlgn="auto" hangingPunct="1">
              <a:spcBef>
                <a:spcPts val="233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Османская империя</a:t>
            </a:r>
            <a:endParaRPr lang="ru-RU" sz="4800" b="1" dirty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object 5"/>
          <p:cNvSpPr>
            <a:spLocks/>
          </p:cNvSpPr>
          <p:nvPr/>
        </p:nvSpPr>
        <p:spPr bwMode="auto">
          <a:xfrm>
            <a:off x="334963" y="2803525"/>
            <a:ext cx="728662" cy="2987675"/>
          </a:xfrm>
          <a:custGeom>
            <a:avLst/>
            <a:gdLst>
              <a:gd name="T0" fmla="*/ 343828 w 344170"/>
              <a:gd name="T1" fmla="*/ 0 h 680719"/>
              <a:gd name="T2" fmla="*/ 0 w 344170"/>
              <a:gd name="T3" fmla="*/ 0 h 680719"/>
              <a:gd name="T4" fmla="*/ 0 w 344170"/>
              <a:gd name="T5" fmla="*/ 680466 h 680719"/>
              <a:gd name="T6" fmla="*/ 343828 w 344170"/>
              <a:gd name="T7" fmla="*/ 680466 h 680719"/>
              <a:gd name="T8" fmla="*/ 343828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78" name="object 9"/>
          <p:cNvSpPr>
            <a:spLocks/>
          </p:cNvSpPr>
          <p:nvPr/>
        </p:nvSpPr>
        <p:spPr bwMode="auto">
          <a:xfrm>
            <a:off x="9942513" y="482600"/>
            <a:ext cx="1276350" cy="1276350"/>
          </a:xfrm>
          <a:custGeom>
            <a:avLst/>
            <a:gdLst>
              <a:gd name="T0" fmla="*/ 603605 w 603885"/>
              <a:gd name="T1" fmla="*/ 0 h 603885"/>
              <a:gd name="T2" fmla="*/ 0 w 603885"/>
              <a:gd name="T3" fmla="*/ 0 h 603885"/>
              <a:gd name="T4" fmla="*/ 0 w 603885"/>
              <a:gd name="T5" fmla="*/ 603618 h 603885"/>
              <a:gd name="T6" fmla="*/ 603605 w 603885"/>
              <a:gd name="T7" fmla="*/ 603618 h 603885"/>
              <a:gd name="T8" fmla="*/ 603605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79" name="object 10"/>
          <p:cNvSpPr>
            <a:spLocks/>
          </p:cNvSpPr>
          <p:nvPr/>
        </p:nvSpPr>
        <p:spPr bwMode="auto">
          <a:xfrm>
            <a:off x="9942513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605 w 603885"/>
              <a:gd name="T3" fmla="*/ 0 h 603885"/>
              <a:gd name="T4" fmla="*/ 603605 w 603885"/>
              <a:gd name="T5" fmla="*/ 603618 h 603885"/>
              <a:gd name="T6" fmla="*/ 0 w 603885"/>
              <a:gd name="T7" fmla="*/ 603618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2413" y="527050"/>
            <a:ext cx="365125" cy="77311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eaLnBrk="1" fontAlgn="auto" hangingPunct="1">
              <a:spcBef>
                <a:spcPts val="264"/>
              </a:spcBef>
              <a:spcAft>
                <a:spcPts val="0"/>
              </a:spcAft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79050" y="1144588"/>
            <a:ext cx="1039813" cy="457200"/>
          </a:xfrm>
          <a:prstGeom prst="rect">
            <a:avLst/>
          </a:prstGeom>
        </p:spPr>
        <p:txBody>
          <a:bodyPr lIns="0" tIns="25499" rIns="0" bIns="0">
            <a:spAutoFit/>
          </a:bodyPr>
          <a:lstStyle/>
          <a:p>
            <a:pPr eaLnBrk="1" fontAlgn="auto" hangingPunct="1">
              <a:spcBef>
                <a:spcPts val="201"/>
              </a:spcBef>
              <a:spcAft>
                <a:spcPts val="0"/>
              </a:spcAft>
              <a:defRPr/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082" name="object 11"/>
          <p:cNvSpPr>
            <a:spLocks/>
          </p:cNvSpPr>
          <p:nvPr/>
        </p:nvSpPr>
        <p:spPr bwMode="auto">
          <a:xfrm>
            <a:off x="698500" y="658813"/>
            <a:ext cx="862013" cy="774700"/>
          </a:xfrm>
          <a:custGeom>
            <a:avLst/>
            <a:gdLst>
              <a:gd name="T0" fmla="*/ 406874 w 407034"/>
              <a:gd name="T1" fmla="*/ 366187 h 366395"/>
              <a:gd name="T2" fmla="*/ 0 w 407034"/>
              <a:gd name="T3" fmla="*/ 21700 h 366395"/>
              <a:gd name="T4" fmla="*/ 20342 w 407034"/>
              <a:gd name="T5" fmla="*/ 40686 h 366395"/>
              <a:gd name="T6" fmla="*/ 17632 w 407034"/>
              <a:gd name="T7" fmla="*/ 27122 h 366395"/>
              <a:gd name="T8" fmla="*/ 54248 w 407034"/>
              <a:gd name="T9" fmla="*/ 0 h 366395"/>
              <a:gd name="T10" fmla="*/ 47468 w 407034"/>
              <a:gd name="T11" fmla="*/ 352624 h 366395"/>
              <a:gd name="T12" fmla="*/ 47468 w 407034"/>
              <a:gd name="T13" fmla="*/ 183092 h 366395"/>
              <a:gd name="T14" fmla="*/ 101718 w 407034"/>
              <a:gd name="T15" fmla="*/ 352624 h 366395"/>
              <a:gd name="T16" fmla="*/ 157999 w 407034"/>
              <a:gd name="T17" fmla="*/ 125453 h 366395"/>
              <a:gd name="T18" fmla="*/ 142405 w 407034"/>
              <a:gd name="T19" fmla="*/ 352624 h 366395"/>
              <a:gd name="T20" fmla="*/ 142405 w 407034"/>
              <a:gd name="T21" fmla="*/ 203436 h 366395"/>
              <a:gd name="T22" fmla="*/ 226642 w 407034"/>
              <a:gd name="T23" fmla="*/ 109857 h 366395"/>
              <a:gd name="T24" fmla="*/ 169531 w 407034"/>
              <a:gd name="T25" fmla="*/ 270568 h 366395"/>
              <a:gd name="T26" fmla="*/ 185806 w 407034"/>
              <a:gd name="T27" fmla="*/ 260399 h 366395"/>
              <a:gd name="T28" fmla="*/ 228474 w 407034"/>
              <a:gd name="T29" fmla="*/ 250449 h 366395"/>
              <a:gd name="T30" fmla="*/ 203436 w 407034"/>
              <a:gd name="T31" fmla="*/ 252262 h 366395"/>
              <a:gd name="T32" fmla="*/ 223782 w 407034"/>
              <a:gd name="T33" fmla="*/ 352624 h 366395"/>
              <a:gd name="T34" fmla="*/ 233190 w 407034"/>
              <a:gd name="T35" fmla="*/ 256075 h 366395"/>
              <a:gd name="T36" fmla="*/ 264469 w 407034"/>
              <a:gd name="T37" fmla="*/ 352624 h 366395"/>
              <a:gd name="T38" fmla="*/ 291592 w 407034"/>
              <a:gd name="T39" fmla="*/ 81373 h 366395"/>
              <a:gd name="T40" fmla="*/ 372971 w 407034"/>
              <a:gd name="T41" fmla="*/ 196656 h 366395"/>
              <a:gd name="T42" fmla="*/ 318717 w 407034"/>
              <a:gd name="T43" fmla="*/ 164105 h 366395"/>
              <a:gd name="T44" fmla="*/ 305156 w 407034"/>
              <a:gd name="T45" fmla="*/ 156646 h 366395"/>
              <a:gd name="T46" fmla="*/ 359406 w 407034"/>
              <a:gd name="T47" fmla="*/ 352624 h 366395"/>
              <a:gd name="T48" fmla="*/ 386532 w 407034"/>
              <a:gd name="T49" fmla="*/ 40686 h 366395"/>
              <a:gd name="T50" fmla="*/ 226642 w 407034"/>
              <a:gd name="T51" fmla="*/ 109857 h 366395"/>
              <a:gd name="T52" fmla="*/ 258281 w 407034"/>
              <a:gd name="T53" fmla="*/ 155630 h 366395"/>
              <a:gd name="T54" fmla="*/ 278030 w 407034"/>
              <a:gd name="T55" fmla="*/ 203436 h 366395"/>
              <a:gd name="T56" fmla="*/ 261153 w 407034"/>
              <a:gd name="T57" fmla="*/ 136430 h 366395"/>
              <a:gd name="T58" fmla="*/ 69843 w 407034"/>
              <a:gd name="T59" fmla="*/ 160037 h 366395"/>
              <a:gd name="T60" fmla="*/ 74594 w 407034"/>
              <a:gd name="T61" fmla="*/ 183092 h 366395"/>
              <a:gd name="T62" fmla="*/ 88157 w 407034"/>
              <a:gd name="T63" fmla="*/ 164782 h 366395"/>
              <a:gd name="T64" fmla="*/ 88157 w 407034"/>
              <a:gd name="T65" fmla="*/ 147830 h 366395"/>
              <a:gd name="T66" fmla="*/ 101718 w 407034"/>
              <a:gd name="T67" fmla="*/ 183092 h 366395"/>
              <a:gd name="T68" fmla="*/ 318717 w 407034"/>
              <a:gd name="T69" fmla="*/ 164105 h 366395"/>
              <a:gd name="T70" fmla="*/ 332280 w 407034"/>
              <a:gd name="T71" fmla="*/ 183092 h 366395"/>
              <a:gd name="T72" fmla="*/ 406874 w 407034"/>
              <a:gd name="T73" fmla="*/ 0 h 366395"/>
              <a:gd name="T74" fmla="*/ 359406 w 407034"/>
              <a:gd name="T75" fmla="*/ 183092 h 366395"/>
              <a:gd name="T76" fmla="*/ 400093 w 407034"/>
              <a:gd name="T77" fmla="*/ 35261 h 366395"/>
              <a:gd name="T78" fmla="*/ 366187 w 407034"/>
              <a:gd name="T79" fmla="*/ 13561 h 366395"/>
              <a:gd name="T80" fmla="*/ 101718 w 407034"/>
              <a:gd name="T81" fmla="*/ 40686 h 366395"/>
              <a:gd name="T82" fmla="*/ 305156 w 407034"/>
              <a:gd name="T83" fmla="*/ 81373 h 366395"/>
              <a:gd name="T84" fmla="*/ 305156 w 407034"/>
              <a:gd name="T85" fmla="*/ 54248 h 366395"/>
              <a:gd name="T86" fmla="*/ 331944 w 407034"/>
              <a:gd name="T87" fmla="*/ 156646 h 366395"/>
              <a:gd name="T88" fmla="*/ 291592 w 407034"/>
              <a:gd name="T89" fmla="*/ 67812 h 366395"/>
              <a:gd name="T90" fmla="*/ 40686 w 407034"/>
              <a:gd name="T91" fmla="*/ 13561 h 366395"/>
              <a:gd name="T92" fmla="*/ 54248 w 407034"/>
              <a:gd name="T93" fmla="*/ 21700 h 366395"/>
              <a:gd name="T94" fmla="*/ 393313 w 407034"/>
              <a:gd name="T95" fmla="*/ 18986 h 366395"/>
              <a:gd name="T96" fmla="*/ 406874 w 407034"/>
              <a:gd name="T97" fmla="*/ 13561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1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503614" y="156754"/>
            <a:ext cx="6189026" cy="147202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 реформ</a:t>
            </a:r>
            <a:endParaRPr lang="ru-RU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>
            <a:stCxn id="4" idx="2"/>
          </p:cNvCxnSpPr>
          <p:nvPr/>
        </p:nvCxnSpPr>
        <p:spPr>
          <a:xfrm flipH="1">
            <a:off x="2068513" y="1017588"/>
            <a:ext cx="1435100" cy="127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063750" y="1052514"/>
            <a:ext cx="0" cy="53292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2424114" y="2060576"/>
            <a:ext cx="7704137" cy="792163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Угроза вмешательства иностранных государств во внутренние дела империи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24114" y="3068638"/>
            <a:ext cx="7704137" cy="792162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Натиск освободительных движений нетурецких народов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24114" y="4005263"/>
            <a:ext cx="7704137" cy="792162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Демонстрация низких боевых качеств турецкой армии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24114" y="4941889"/>
            <a:ext cx="7704137" cy="790575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Феодальные усобицы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24114" y="5876926"/>
            <a:ext cx="7704137" cy="792163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феодальных пережитков во всех сферах жизни общества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2063750" y="2506663"/>
            <a:ext cx="374650" cy="47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2063750" y="4437063"/>
            <a:ext cx="374650" cy="47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2063750" y="3500438"/>
            <a:ext cx="374650" cy="63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2063750" y="5300663"/>
            <a:ext cx="374650" cy="63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2063750" y="6381751"/>
            <a:ext cx="374650" cy="476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4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$\Desktop\200px-Janicar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72513" y="1370013"/>
            <a:ext cx="3073400" cy="4951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C:\Users\$\Desktop\200px-Ralamb_Janissary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005" y="1370013"/>
            <a:ext cx="3074988" cy="4549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1075"/>
          </a:xfr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ВОЕННАЯ РЕФОРМА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72757" y="2018393"/>
            <a:ext cx="3984172" cy="1225551"/>
          </a:xfrm>
        </p:spPr>
        <p:txBody>
          <a:bodyPr rtlCol="0">
            <a:noAutofit/>
          </a:bodyPr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32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Янычары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– особая часть турецкой армии, укомплектованная из воспитанных для войска христианских детей.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6407" y="6061373"/>
            <a:ext cx="3816350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88900" cmpd="thickThin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Янычарский воин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01038" y="5903823"/>
            <a:ext cx="3816350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  <a:ln w="88900" cmpd="thickThin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Янычарские офицеры</a:t>
            </a:r>
          </a:p>
        </p:txBody>
      </p:sp>
    </p:spTree>
    <p:extLst>
      <p:ext uri="{BB962C8B-B14F-4D97-AF65-F5344CB8AC3E}">
        <p14:creationId xmlns:p14="http://schemas.microsoft.com/office/powerpoint/2010/main" val="344180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325563"/>
          </a:xfrm>
          <a:solidFill>
            <a:schemeClr val="accent1">
              <a:alpha val="69000"/>
            </a:schemeClr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МЕРОПРИЯТИЯ ВОЕННОЙ РЕФОРМЫ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(ВЕСНА 1826 Г. – КОНЕЦ 30-Х ГГ. </a:t>
            </a:r>
            <a:r>
              <a:rPr lang="en-US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ru-RU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В.)</a:t>
            </a:r>
            <a:endParaRPr lang="ru-RU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49593" y="2525268"/>
            <a:ext cx="5134792" cy="178534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Упразднение янычарского корпуса (17 июня 1826 г.)</a:t>
            </a:r>
          </a:p>
        </p:txBody>
      </p:sp>
      <p:sp>
        <p:nvSpPr>
          <p:cNvPr id="5" name="Стрелка вниз 4"/>
          <p:cNvSpPr/>
          <p:nvPr/>
        </p:nvSpPr>
        <p:spPr>
          <a:xfrm rot="2359045">
            <a:off x="3873500" y="1365251"/>
            <a:ext cx="287338" cy="1362075"/>
          </a:xfrm>
          <a:prstGeom prst="downArrow">
            <a:avLst/>
          </a:prstGeom>
          <a:solidFill>
            <a:srgbClr val="6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6024564" y="1628775"/>
            <a:ext cx="287337" cy="2736850"/>
          </a:xfrm>
          <a:prstGeom prst="downArrow">
            <a:avLst/>
          </a:prstGeom>
          <a:solidFill>
            <a:srgbClr val="6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 rot="19178243">
            <a:off x="7789864" y="1347788"/>
            <a:ext cx="287337" cy="1333500"/>
          </a:xfrm>
          <a:prstGeom prst="downArrow">
            <a:avLst/>
          </a:prstGeom>
          <a:solidFill>
            <a:srgbClr val="6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935413" y="4310617"/>
            <a:ext cx="4752975" cy="18002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Создание новых пехотных частей по европейскому образцу</a:t>
            </a:r>
          </a:p>
        </p:txBody>
      </p:sp>
      <p:sp>
        <p:nvSpPr>
          <p:cNvPr id="9" name="Овал 8"/>
          <p:cNvSpPr/>
          <p:nvPr/>
        </p:nvSpPr>
        <p:spPr>
          <a:xfrm>
            <a:off x="6959600" y="2565400"/>
            <a:ext cx="4169954" cy="15113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Отправка молодёжи для обучения во Францию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982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063"/>
            <a:ext cx="12192000" cy="1325563"/>
          </a:xfr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ВОЕННОЙ РЕФОРМЫ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709366" cy="4351338"/>
          </a:xfrm>
        </p:spPr>
        <p:txBody>
          <a:bodyPr rtlCol="0"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формирование регулярной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конници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 середине 30-х гг.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в.;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1836 г. общая численность турецкой регулярной армии достигла 60-70 тыс. человек;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способствовала ломке старых социальных устоев государства;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ослабила консервативные силы;</a:t>
            </a:r>
          </a:p>
          <a:p>
            <a:pPr algn="ctr">
              <a:buNone/>
              <a:defRPr/>
            </a:pPr>
            <a:r>
              <a:rPr lang="ru-RU" sz="5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малоэффективна и поверхностна. </a:t>
            </a:r>
          </a:p>
        </p:txBody>
      </p:sp>
    </p:spTree>
    <p:extLst>
      <p:ext uri="{BB962C8B-B14F-4D97-AF65-F5344CB8AC3E}">
        <p14:creationId xmlns:p14="http://schemas.microsoft.com/office/powerpoint/2010/main" val="347866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chemeClr val="accent1"/>
          </a:solidFill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РЕФОРМА СИСТЕМЫ ЗЕМЛЕВЛАДЕНИЯ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(1831 Г. – КОНЕЦ 30-Х ГГ. </a:t>
            </a:r>
            <a:r>
              <a:rPr lang="en-US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ru-RU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В.)</a:t>
            </a:r>
            <a:endParaRPr lang="ru-RU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071814" y="3284538"/>
            <a:ext cx="6150564" cy="143986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права владения и сбора налогов государству</a:t>
            </a:r>
            <a:endParaRPr lang="ru-RU" sz="28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47850" y="1628775"/>
            <a:ext cx="8496300" cy="863600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Изъятие 2500 ленных владений у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тимариатов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заимов</a:t>
            </a:r>
            <a:endParaRPr lang="ru-RU" sz="2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880101" y="1214437"/>
            <a:ext cx="288925" cy="485775"/>
          </a:xfrm>
          <a:prstGeom prst="downArrow">
            <a:avLst/>
          </a:prstGeom>
          <a:solidFill>
            <a:srgbClr val="6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814" y="5589588"/>
            <a:ext cx="5976937" cy="7921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Превращение </a:t>
            </a:r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тимаров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зеаметов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обычные землевладения</a:t>
            </a:r>
            <a:endParaRPr lang="ru-RU" sz="24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880101" y="2492376"/>
            <a:ext cx="288925" cy="792163"/>
          </a:xfrm>
          <a:prstGeom prst="downArrow">
            <a:avLst/>
          </a:prstGeom>
          <a:solidFill>
            <a:srgbClr val="6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880101" y="4797425"/>
            <a:ext cx="288925" cy="719138"/>
          </a:xfrm>
          <a:prstGeom prst="downArrow">
            <a:avLst/>
          </a:prstGeom>
          <a:solidFill>
            <a:srgbClr val="6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55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503613" y="405607"/>
            <a:ext cx="6624638" cy="122396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реформа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>
            <a:stCxn id="4" idx="2"/>
          </p:cNvCxnSpPr>
          <p:nvPr/>
        </p:nvCxnSpPr>
        <p:spPr>
          <a:xfrm flipH="1">
            <a:off x="2068513" y="1017588"/>
            <a:ext cx="1435100" cy="127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063750" y="1052514"/>
            <a:ext cx="0" cy="53292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2424114" y="2060576"/>
            <a:ext cx="7704137" cy="792163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новых административных единиц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24114" y="3068638"/>
            <a:ext cx="7704137" cy="792162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прямой зависимости правителей областей от султана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24114" y="4005263"/>
            <a:ext cx="7704137" cy="792162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Попытка ликвидации произвола чиновников при сборе налогов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24114" y="4941889"/>
            <a:ext cx="7704137" cy="790575"/>
          </a:xfrm>
          <a:prstGeom prst="roundRect">
            <a:avLst/>
          </a:prstGeom>
          <a:solidFill>
            <a:schemeClr val="bg1"/>
          </a:solidFill>
          <a:ln>
            <a:solidFill>
              <a:srgbClr val="6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Попытка уничтожения практики покупки должностей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2063750" y="2506663"/>
            <a:ext cx="374650" cy="47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2063750" y="4437063"/>
            <a:ext cx="374650" cy="476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2063750" y="3500438"/>
            <a:ext cx="374650" cy="63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2063750" y="5300663"/>
            <a:ext cx="374650" cy="63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трелка вправо 16"/>
          <p:cNvSpPr/>
          <p:nvPr/>
        </p:nvSpPr>
        <p:spPr>
          <a:xfrm>
            <a:off x="2063750" y="2349500"/>
            <a:ext cx="431800" cy="28733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2063750" y="3357564"/>
            <a:ext cx="431800" cy="28733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2063750" y="4292601"/>
            <a:ext cx="431800" cy="28892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>
            <a:off x="2063750" y="5229225"/>
            <a:ext cx="431800" cy="28733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6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chemeClr val="accent1"/>
          </a:solidFill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РЕФОРМА СИСТЕМЫ ГОСУДАРСТВЕННОГО УПРАВЛЕНИЯ </a:t>
            </a:r>
            <a:r>
              <a:rPr lang="ru-RU" sz="4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(1834-1839 ГГ.):</a:t>
            </a:r>
            <a:endParaRPr lang="ru-RU" sz="4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>
          <a:xfrm>
            <a:off x="838200" y="2073819"/>
            <a:ext cx="10515600" cy="3517084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министерств: внутренних, иностранных дел и финансов;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 Совета министров;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основание Высшего совета юридических решений для проведения реформ;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упразднение предоставления земельных владений крупным чиновникам в виде платы за их службу.</a:t>
            </a:r>
          </a:p>
          <a:p>
            <a:pPr marL="0" indent="0" eaLnBrk="1" hangingPunct="1">
              <a:buNone/>
            </a:pP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4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205039"/>
            <a:ext cx="8229600" cy="3921125"/>
          </a:xfrm>
        </p:spPr>
        <p:txBody>
          <a:bodyPr rtlCol="0">
            <a:normAutofit/>
          </a:bodyPr>
          <a:lstStyle/>
          <a:p>
            <a:pPr algn="ctr">
              <a:buNone/>
              <a:defRPr/>
            </a:pPr>
            <a:r>
              <a:rPr lang="ru-RU" sz="66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11450" y="333375"/>
            <a:ext cx="7488238" cy="863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u="sng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Итоги реформ</a:t>
            </a:r>
          </a:p>
        </p:txBody>
      </p:sp>
      <p:sp>
        <p:nvSpPr>
          <p:cNvPr id="5" name="Нашивка 4"/>
          <p:cNvSpPr/>
          <p:nvPr/>
        </p:nvSpPr>
        <p:spPr>
          <a:xfrm>
            <a:off x="1646238" y="1501776"/>
            <a:ext cx="576262" cy="512763"/>
          </a:xfrm>
          <a:prstGeom prst="chevron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2208213" y="3357563"/>
            <a:ext cx="8280400" cy="647700"/>
          </a:xfrm>
          <a:prstGeom prst="parallelogram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i="1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Ограничение влияния мусульманского духовенства на султанскую бюрократию</a:t>
            </a:r>
          </a:p>
        </p:txBody>
      </p:sp>
      <p:sp>
        <p:nvSpPr>
          <p:cNvPr id="7" name="Нашивка 6"/>
          <p:cNvSpPr/>
          <p:nvPr/>
        </p:nvSpPr>
        <p:spPr>
          <a:xfrm>
            <a:off x="1617663" y="4306888"/>
            <a:ext cx="576262" cy="512762"/>
          </a:xfrm>
          <a:prstGeom prst="chevron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1633538" y="5149851"/>
            <a:ext cx="576262" cy="511175"/>
          </a:xfrm>
          <a:prstGeom prst="chevron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1628776" y="3433764"/>
            <a:ext cx="574675" cy="511175"/>
          </a:xfrm>
          <a:prstGeom prst="chevron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2133600" y="4221163"/>
            <a:ext cx="8280400" cy="647700"/>
          </a:xfrm>
          <a:prstGeom prst="parallelogram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i="1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Попытки ограничить влияние придворной камарильи</a:t>
            </a:r>
          </a:p>
        </p:txBody>
      </p:sp>
      <p:sp>
        <p:nvSpPr>
          <p:cNvPr id="11" name="Параллелограмм 10"/>
          <p:cNvSpPr/>
          <p:nvPr/>
        </p:nvSpPr>
        <p:spPr>
          <a:xfrm>
            <a:off x="2387600" y="1484314"/>
            <a:ext cx="8280400" cy="649287"/>
          </a:xfrm>
          <a:prstGeom prst="parallelogram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i="1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Ограниченный и поверхностный характер реформ не позволил достичь ожидаемого результата</a:t>
            </a:r>
          </a:p>
        </p:txBody>
      </p:sp>
      <p:sp>
        <p:nvSpPr>
          <p:cNvPr id="12" name="Параллелограмм 11"/>
          <p:cNvSpPr/>
          <p:nvPr/>
        </p:nvSpPr>
        <p:spPr>
          <a:xfrm>
            <a:off x="2135189" y="5084763"/>
            <a:ext cx="8281987" cy="647700"/>
          </a:xfrm>
          <a:prstGeom prst="parallelogram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i="1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Ослабили феодальные пережитки в обществе</a:t>
            </a:r>
          </a:p>
        </p:txBody>
      </p:sp>
      <p:sp>
        <p:nvSpPr>
          <p:cNvPr id="13" name="Нашивка 12"/>
          <p:cNvSpPr/>
          <p:nvPr/>
        </p:nvSpPr>
        <p:spPr>
          <a:xfrm>
            <a:off x="1657351" y="6021389"/>
            <a:ext cx="576263" cy="511175"/>
          </a:xfrm>
          <a:prstGeom prst="chevron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Параллелограмм 13"/>
          <p:cNvSpPr/>
          <p:nvPr/>
        </p:nvSpPr>
        <p:spPr>
          <a:xfrm>
            <a:off x="2208213" y="5949950"/>
            <a:ext cx="8280400" cy="647700"/>
          </a:xfrm>
          <a:prstGeom prst="parallelogram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i="1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Послужили основой для реформаторских движений нового времени </a:t>
            </a:r>
          </a:p>
        </p:txBody>
      </p:sp>
    </p:spTree>
    <p:extLst>
      <p:ext uri="{BB962C8B-B14F-4D97-AF65-F5344CB8AC3E}">
        <p14:creationId xmlns:p14="http://schemas.microsoft.com/office/powerpoint/2010/main" val="164910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1436915" y="2604908"/>
            <a:ext cx="4632960" cy="2345915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Махмуд 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провел очередную реорганизацию армии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316" name="Picture 2" descr="C:\Documents and Settings\Admin\Рабочий стол\Осман\Sultan_Mahmud_II_of_the_Ottoman_Empir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796" y="1574074"/>
            <a:ext cx="3179936" cy="4407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69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830" y="0"/>
            <a:ext cx="12195830" cy="765175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БЕРБЕРИЙСКИЕ ПИРАТЫ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3" name="Picture 2" descr="C:\Documents and Settings\Admin\Рабочий стол\Осман\444px-MoorishAmbassador_to_Elizabeth_I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35887" y="1571171"/>
            <a:ext cx="3314399" cy="4470640"/>
          </a:xfrm>
          <a:noFill/>
        </p:spPr>
      </p:pic>
      <p:pic>
        <p:nvPicPr>
          <p:cNvPr id="15364" name="Picture 3" descr="C:\Documents and Settings\Admin\Рабочий стол\Осман\461px-Barbarossa_Hayreddin_Pasha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88" y="1571171"/>
            <a:ext cx="3441270" cy="450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621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49" t="1904" r="8918" b="8146"/>
          <a:stretch/>
        </p:blipFill>
        <p:spPr>
          <a:xfrm>
            <a:off x="1648917" y="855476"/>
            <a:ext cx="9129011" cy="5846165"/>
          </a:xfrm>
        </p:spPr>
      </p:pic>
      <p:sp>
        <p:nvSpPr>
          <p:cNvPr id="2" name="Прямоугольник 1"/>
          <p:cNvSpPr/>
          <p:nvPr/>
        </p:nvSpPr>
        <p:spPr>
          <a:xfrm>
            <a:off x="-2232" y="0"/>
            <a:ext cx="12194232" cy="71410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 </a:t>
            </a:r>
          </a:p>
        </p:txBody>
      </p:sp>
    </p:spTree>
    <p:extLst>
      <p:ext uri="{BB962C8B-B14F-4D97-AF65-F5344CB8AC3E}">
        <p14:creationId xmlns:p14="http://schemas.microsoft.com/office/powerpoint/2010/main" val="34056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1822497" y="2566353"/>
            <a:ext cx="4103687" cy="2293030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Уничтожение 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янычарского войска еще более ослабило ОИ.</a:t>
            </a:r>
          </a:p>
        </p:txBody>
      </p:sp>
      <p:pic>
        <p:nvPicPr>
          <p:cNvPr id="16388" name="Picture 2" descr="C:\Documents and Settings\Admin\Рабочий стол\Осман\Janicaru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235" y="1267097"/>
            <a:ext cx="3329875" cy="536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49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83771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АБДУЛ-МЕДЖИД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627017" y="1347526"/>
            <a:ext cx="5590903" cy="4872446"/>
          </a:xfrm>
        </p:spPr>
        <p:txBody>
          <a:bodyPr>
            <a:noAutofit/>
          </a:bodyPr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Султан Абдул-</a:t>
            </a:r>
            <a:r>
              <a:rPr lang="ru-RU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Меджид</a:t>
            </a: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реорганизовал армию, упорядочил финансовую систему и налогообложение (</a:t>
            </a:r>
            <a:r>
              <a:rPr lang="ru-RU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танзимат</a:t>
            </a: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). Феодалы были против реформ. </a:t>
            </a:r>
            <a:r>
              <a:rPr lang="ru-RU" altLang="ru-RU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Июнь, 1865 – создание общества </a:t>
            </a:r>
            <a:r>
              <a:rPr lang="ru-RU" altLang="ru-RU" sz="32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младоосманов</a:t>
            </a:r>
            <a:r>
              <a:rPr lang="ru-RU" altLang="ru-RU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(конституционные преобразования).</a:t>
            </a:r>
          </a:p>
        </p:txBody>
      </p:sp>
      <p:pic>
        <p:nvPicPr>
          <p:cNvPr id="17412" name="Picture 2" descr="C:\Documents and Settings\Admin\Рабочий стол\Осман\Sultan_Abdulmecid_Pera_Museum_3_b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590" y="1347526"/>
            <a:ext cx="3650524" cy="4872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620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8675"/>
          </a:xfrm>
          <a:solidFill>
            <a:schemeClr val="accent1"/>
          </a:solidFill>
        </p:spPr>
        <p:txBody>
          <a:bodyPr/>
          <a:lstStyle/>
          <a:p>
            <a:pPr algn="ctr">
              <a:defRPr/>
            </a:pPr>
            <a:r>
              <a:rPr lang="uz-Cyrl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АБДУЛ-АЗИЗ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483325" y="1841863"/>
            <a:ext cx="5682343" cy="4454434"/>
          </a:xfrm>
        </p:spPr>
        <p:txBody>
          <a:bodyPr>
            <a:normAutofit fontScale="92500"/>
          </a:bodyPr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Абдул-</a:t>
            </a:r>
            <a:r>
              <a:rPr lang="ru-RU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Азизе</a:t>
            </a: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обострился экономический кризис. 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Невозможность выплачивать займы европейцам привела к банкротству, в котором обвинили иностранцев. 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ОИ начались волнения и антиосманские выступления. </a:t>
            </a:r>
          </a:p>
        </p:txBody>
      </p:sp>
      <p:pic>
        <p:nvPicPr>
          <p:cNvPr id="18436" name="Picture 2" descr="C:\Documents and Settings\Admin\Рабочий стол\Осман\Abdulaziz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180" y="1445170"/>
            <a:ext cx="4486275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82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4212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ctr">
              <a:defRPr/>
            </a:pPr>
            <a:r>
              <a:rPr lang="uz-Cyrl-UZ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КОНСТИТУЦИИ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4623" y="1658983"/>
            <a:ext cx="5031377" cy="4168957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Европейцы предложили помощь в  решении проблем с балканскими народами, но турки объявили о введении конституции, которая гарантировала равенство и для христиан тоже.</a:t>
            </a:r>
          </a:p>
        </p:txBody>
      </p:sp>
      <p:pic>
        <p:nvPicPr>
          <p:cNvPr id="19460" name="Picture 2" descr="C:\Documents and Settings\Admin\Рабочий стол\Осман\Abdul-aziz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222" y="1555841"/>
            <a:ext cx="457200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8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" y="0"/>
            <a:ext cx="12192001" cy="8621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АБДУЛ-ХАМИД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9952" y="1854926"/>
            <a:ext cx="8170722" cy="3931920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Введение конституции не помогло решить ни одну из проблем, в т. ч. и балканскую.</a:t>
            </a:r>
          </a:p>
          <a:p>
            <a:pPr marL="0" indent="0" algn="ctr">
              <a:buNone/>
              <a:defRPr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 1877 году Россия под предлогом защиты балканских народов начинает войну против Турции (1877-1878).</a:t>
            </a:r>
          </a:p>
          <a:p>
            <a:pPr marL="0" indent="0" algn="ctr">
              <a:buNone/>
              <a:defRPr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 марта 1878 – мирный договор. Образование Болгарии. Австрия получила протекторат над Боснией и Герцеговиной.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4" name="Picture 2" descr="C:\Documents and Settings\Admin\Рабочий стол\Осман\408px-Abdulhamit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019" y="1967222"/>
            <a:ext cx="2764609" cy="406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79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21507" name="Picture 2" descr="C:\Documents and Settings\Admin\Рабочий стол\Осман\800px-La_pattuglia_turca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549276"/>
            <a:ext cx="9136063" cy="5732463"/>
          </a:xfrm>
          <a:noFill/>
        </p:spPr>
      </p:pic>
    </p:spTree>
    <p:extLst>
      <p:ext uri="{BB962C8B-B14F-4D97-AF65-F5344CB8AC3E}">
        <p14:creationId xmlns:p14="http://schemas.microsoft.com/office/powerpoint/2010/main" val="375087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22531" name="Picture 2" descr="C:\Documents and Settings\Admin\Рабочий стол\Осман\800px-Nikopol_dmitriev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404813"/>
            <a:ext cx="9097963" cy="5446712"/>
          </a:xfrm>
          <a:noFill/>
        </p:spPr>
      </p:pic>
    </p:spTree>
    <p:extLst>
      <p:ext uri="{BB962C8B-B14F-4D97-AF65-F5344CB8AC3E}">
        <p14:creationId xmlns:p14="http://schemas.microsoft.com/office/powerpoint/2010/main" val="19322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2" descr="C:\Documents and Settings\Admin\Рабочий стол\Осман\800px-Pereprava_cherez_Dunaj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1125538"/>
            <a:ext cx="9040813" cy="4870450"/>
          </a:xfrm>
          <a:noFill/>
        </p:spPr>
      </p:pic>
    </p:spTree>
    <p:extLst>
      <p:ext uri="{BB962C8B-B14F-4D97-AF65-F5344CB8AC3E}">
        <p14:creationId xmlns:p14="http://schemas.microsoft.com/office/powerpoint/2010/main" val="321479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25603" name="Picture 2" descr="C:\Documents and Settings\Admin\Рабочий стол\Осман\800px-Zahvat_grivickogo_reduta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5750" y="981076"/>
            <a:ext cx="9112250" cy="5260975"/>
          </a:xfrm>
          <a:noFill/>
        </p:spPr>
      </p:pic>
    </p:spTree>
    <p:extLst>
      <p:ext uri="{BB962C8B-B14F-4D97-AF65-F5344CB8AC3E}">
        <p14:creationId xmlns:p14="http://schemas.microsoft.com/office/powerpoint/2010/main" val="164781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08050"/>
          </a:xfrm>
          <a:solidFill>
            <a:schemeClr val="accent1"/>
          </a:solidFill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ВИЛЛА АБДУЛ-ХАМИДА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7" name="Picture 2" descr="C:\Documents and Settings\Admin\Рабочий стол\Осман\Abdul-Hamid_villa_Allatini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0245" y="1462043"/>
            <a:ext cx="7171509" cy="4625249"/>
          </a:xfrm>
          <a:noFill/>
        </p:spPr>
      </p:pic>
    </p:spTree>
    <p:extLst>
      <p:ext uri="{BB962C8B-B14F-4D97-AF65-F5344CB8AC3E}">
        <p14:creationId xmlns:p14="http://schemas.microsoft.com/office/powerpoint/2010/main" val="384162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2800" y="141370"/>
            <a:ext cx="7759700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Причины упадка </a:t>
            </a:r>
          </a:p>
        </p:txBody>
      </p:sp>
      <p:cxnSp>
        <p:nvCxnSpPr>
          <p:cNvPr id="6" name="Прямая со стрелкой 5"/>
          <p:cNvCxnSpPr>
            <a:stCxn id="2" idx="2"/>
          </p:cNvCxnSpPr>
          <p:nvPr/>
        </p:nvCxnSpPr>
        <p:spPr>
          <a:xfrm>
            <a:off x="5962650" y="1464809"/>
            <a:ext cx="4170701" cy="6787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</p:cNvCxnSpPr>
          <p:nvPr/>
        </p:nvCxnSpPr>
        <p:spPr>
          <a:xfrm flipH="1">
            <a:off x="2173576" y="1464809"/>
            <a:ext cx="3789074" cy="6787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</p:cNvCxnSpPr>
          <p:nvPr/>
        </p:nvCxnSpPr>
        <p:spPr>
          <a:xfrm>
            <a:off x="5962650" y="1464809"/>
            <a:ext cx="12313" cy="9635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08045" y="2265028"/>
            <a:ext cx="2104359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ВОЕННЫЕ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1999" y="2526638"/>
            <a:ext cx="3102964" cy="678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ПОЛИТИЧЕСКИЕ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42228" y="2251434"/>
            <a:ext cx="3639844" cy="6145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19150"/>
          </a:xfrm>
          <a:solidFill>
            <a:schemeClr val="accent1"/>
          </a:solidFill>
        </p:spPr>
        <p:txBody>
          <a:bodyPr/>
          <a:lstStyle/>
          <a:p>
            <a:pPr algn="ctr"/>
            <a:r>
              <a:rPr lang="ru-RU" altLang="ru-RU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</a:p>
        </p:txBody>
      </p:sp>
      <p:sp>
        <p:nvSpPr>
          <p:cNvPr id="41987" name="Объект 2"/>
          <p:cNvSpPr>
            <a:spLocks noGrp="1"/>
          </p:cNvSpPr>
          <p:nvPr>
            <p:ph idx="1"/>
          </p:nvPr>
        </p:nvSpPr>
        <p:spPr>
          <a:xfrm>
            <a:off x="838200" y="2849563"/>
            <a:ext cx="10515600" cy="1668462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тему № 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30.</a:t>
            </a:r>
            <a:endParaRPr lang="ru-RU" alt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на 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странице 145. </a:t>
            </a:r>
            <a:endParaRPr lang="ru-RU" alt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51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5768" y="141370"/>
            <a:ext cx="5858390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</a:t>
            </a:r>
          </a:p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упадка </a:t>
            </a:r>
          </a:p>
        </p:txBody>
      </p:sp>
      <p:cxnSp>
        <p:nvCxnSpPr>
          <p:cNvPr id="6" name="Прямая со стрелкой 5"/>
          <p:cNvCxnSpPr>
            <a:stCxn id="2" idx="2"/>
          </p:cNvCxnSpPr>
          <p:nvPr/>
        </p:nvCxnSpPr>
        <p:spPr>
          <a:xfrm>
            <a:off x="5974963" y="1464809"/>
            <a:ext cx="4158388" cy="6787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</p:cNvCxnSpPr>
          <p:nvPr/>
        </p:nvCxnSpPr>
        <p:spPr>
          <a:xfrm flipH="1">
            <a:off x="2173574" y="1464809"/>
            <a:ext cx="3801389" cy="6787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</p:cNvCxnSpPr>
          <p:nvPr/>
        </p:nvCxnSpPr>
        <p:spPr>
          <a:xfrm>
            <a:off x="5974963" y="1464809"/>
            <a:ext cx="0" cy="9635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8114" y="2139007"/>
            <a:ext cx="2044149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23482" y="1946608"/>
            <a:ext cx="3102964" cy="678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13429" y="2029214"/>
            <a:ext cx="3639844" cy="6145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аспад Османской империи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4713" end="414445.666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9282" y="2662227"/>
            <a:ext cx="7211586" cy="405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8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5768" y="141370"/>
            <a:ext cx="5858390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Причины упадка </a:t>
            </a:r>
          </a:p>
        </p:txBody>
      </p:sp>
      <p:cxnSp>
        <p:nvCxnSpPr>
          <p:cNvPr id="6" name="Прямая со стрелкой 5"/>
          <p:cNvCxnSpPr>
            <a:stCxn id="2" idx="2"/>
          </p:cNvCxnSpPr>
          <p:nvPr/>
        </p:nvCxnSpPr>
        <p:spPr>
          <a:xfrm>
            <a:off x="5974963" y="1464809"/>
            <a:ext cx="4158388" cy="6787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2" idx="2"/>
          </p:cNvCxnSpPr>
          <p:nvPr/>
        </p:nvCxnSpPr>
        <p:spPr>
          <a:xfrm flipH="1">
            <a:off x="2173574" y="1464809"/>
            <a:ext cx="3801389" cy="6787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2" idx="2"/>
          </p:cNvCxnSpPr>
          <p:nvPr/>
        </p:nvCxnSpPr>
        <p:spPr>
          <a:xfrm>
            <a:off x="5974963" y="1464809"/>
            <a:ext cx="0" cy="9635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08045" y="2265028"/>
            <a:ext cx="2044149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1999" y="2526638"/>
            <a:ext cx="3102964" cy="678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42228" y="2251434"/>
            <a:ext cx="3639844" cy="6145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733736" y="3467032"/>
            <a:ext cx="779489" cy="212860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5584949"/>
            <a:ext cx="12192000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Сохранение традиционных порядков, во всех сферах жизни, не позволили ОИ модернизироваться, это стало причиной упадка ее могущества.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6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822960" y="2220686"/>
            <a:ext cx="6017623" cy="2756263"/>
          </a:xfrm>
        </p:spPr>
        <p:txBody>
          <a:bodyPr>
            <a:noAutofit/>
          </a:bodyPr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alt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Селиме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(1789-1808) создается регулярная армия европейского образца, проводится ряд реформ. 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Внутри страны начинают вспыхивать мятежи.</a:t>
            </a:r>
          </a:p>
        </p:txBody>
      </p:sp>
      <p:pic>
        <p:nvPicPr>
          <p:cNvPr id="9220" name="Picture 2" descr="C:\Documents and Settings\Admin\Рабочий стол\Осман\Konstantin_Kapidagli_00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121" y="2116181"/>
            <a:ext cx="3192564" cy="3773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СЕЛИМ </a:t>
            </a:r>
            <a:r>
              <a:rPr lang="en-US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ru-RU" alt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(1789-1808) 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6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509451" y="2701227"/>
            <a:ext cx="5756368" cy="2821576"/>
          </a:xfrm>
        </p:spPr>
        <p:txBody>
          <a:bodyPr>
            <a:normAutofit/>
          </a:bodyPr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Европейские страны наступают на владения ОИ. Против империи поднимаются национально-освободительные движения.</a:t>
            </a:r>
          </a:p>
        </p:txBody>
      </p:sp>
      <p:pic>
        <p:nvPicPr>
          <p:cNvPr id="12292" name="Picture 2" descr="C:\Documents and Settings\Admin\Рабочий стол\8 кл\800px-Baron_Antoine-Jean_Gros-Battle_Pyramids_181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639" y="2240619"/>
            <a:ext cx="4375235" cy="328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609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dirty="0" smtClean="0"/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050" name="Picture 2" descr="C:\Users\$\Desktop\300px-Mahmud_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5010"/>
            <a:ext cx="3777760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$\Desktop\280px-Sultan_Mahmud_II_of_the_Ottoman_Empi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27072" y="1444240"/>
            <a:ext cx="3689350" cy="51133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0" y="-52251"/>
            <a:ext cx="12192000" cy="769441"/>
          </a:xfrm>
          <a:prstGeom prst="rect">
            <a:avLst/>
          </a:prstGeom>
          <a:solidFill>
            <a:schemeClr val="accent1"/>
          </a:solidFill>
          <a:ln w="88900" cmpd="thickThin"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МАХМУД 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(1808-1839 ГГ.)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31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2" descr="C:\Users\$\Desktop\d1eb7ba1ad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4"/>
          <a:stretch/>
        </p:blipFill>
        <p:spPr bwMode="auto">
          <a:xfrm>
            <a:off x="1433786" y="692331"/>
            <a:ext cx="9721894" cy="5768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966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ab57a7c3b4c16a4f205b814e7b98fcdec6a52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528</Words>
  <Application>Microsoft Office PowerPoint</Application>
  <PresentationFormat>Широкоэкранный</PresentationFormat>
  <Paragraphs>89</Paragraphs>
  <Slides>30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Тема Office</vt:lpstr>
      <vt:lpstr>ВСЕМИРНАЯ 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ВОЕННАЯ РЕФОРМА</vt:lpstr>
      <vt:lpstr>МЕРОПРИЯТИЯ ВОЕННОЙ РЕФОРМЫ (ВЕСНА 1826 Г. – КОНЕЦ 30-Х ГГ. XIX В.)</vt:lpstr>
      <vt:lpstr>ИТОГИ ВОЕННОЙ РЕФОРМЫ</vt:lpstr>
      <vt:lpstr>РЕФОРМА СИСТЕМЫ ЗЕМЛЕВЛАДЕНИЯ  (1831 Г. – КОНЕЦ 30-Х ГГ. XIX В.)</vt:lpstr>
      <vt:lpstr>Презентация PowerPoint</vt:lpstr>
      <vt:lpstr>РЕФОРМА СИСТЕМЫ ГОСУДАРСТВЕННОГО УПРАВЛЕНИЯ (1834-1839 ГГ.):</vt:lpstr>
      <vt:lpstr>Презентация PowerPoint</vt:lpstr>
      <vt:lpstr>Презентация PowerPoint</vt:lpstr>
      <vt:lpstr>БЕРБЕРИЙСКИЕ ПИРАТЫ</vt:lpstr>
      <vt:lpstr>Презентация PowerPoint</vt:lpstr>
      <vt:lpstr>АБДУЛ-МЕДЖИД</vt:lpstr>
      <vt:lpstr>АБДУЛ-АЗИЗ</vt:lpstr>
      <vt:lpstr>ИЗМЕНЕНИЕ КОНСТИТУЦИИ</vt:lpstr>
      <vt:lpstr>АБДУЛ-ХАМИД II</vt:lpstr>
      <vt:lpstr>Презентация PowerPoint</vt:lpstr>
      <vt:lpstr>Презентация PowerPoint</vt:lpstr>
      <vt:lpstr>Презентация PowerPoint</vt:lpstr>
      <vt:lpstr>Презентация PowerPoint</vt:lpstr>
      <vt:lpstr>ВИЛЛА АБДУЛ-ХАМИДА</vt:lpstr>
      <vt:lpstr>САМОСТОЯТЕЛЬНАЯ РАБОТА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«Профессия юриста»</dc:title>
  <dc:creator>Кретц Эрика Александровна</dc:creator>
  <cp:lastModifiedBy>Пользователь</cp:lastModifiedBy>
  <cp:revision>33</cp:revision>
  <dcterms:created xsi:type="dcterms:W3CDTF">2018-09-25T11:04:09Z</dcterms:created>
  <dcterms:modified xsi:type="dcterms:W3CDTF">2021-03-18T12:17:25Z</dcterms:modified>
</cp:coreProperties>
</file>