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8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2" r:id="rId12"/>
    <p:sldId id="299" r:id="rId13"/>
    <p:sldId id="274" r:id="rId14"/>
    <p:sldId id="300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  <p:sldId id="292" r:id="rId24"/>
    <p:sldId id="293" r:id="rId25"/>
    <p:sldId id="296" r:id="rId26"/>
    <p:sldId id="301" r:id="rId27"/>
    <p:sldId id="294" r:id="rId28"/>
    <p:sldId id="297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39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B093-F940-4E55-98CB-1D512AC431C7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1048838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3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4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4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8E11-CE1D-4C79-A3C2-6D23EBDD9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8E11-CE1D-4C79-A3C2-6D23EBDD9C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872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77175-304D-4EAD-BFCE-8CCF2FDD46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209973"/>
            <a:ext cx="7772401" cy="225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9" indent="-127999">
              <a:buFont typeface="Arial" panose="020B0604020202020204" pitchFamily="34" charset="0"/>
              <a:buChar char="•"/>
              <a:defRPr sz="1200"/>
            </a:lvl2pPr>
            <a:lvl3pPr marL="255998" indent="-127999">
              <a:defRPr sz="1200"/>
            </a:lvl3pPr>
            <a:lvl4pPr marL="447996" indent="-191999">
              <a:defRPr sz="1200"/>
            </a:lvl4pPr>
            <a:lvl5pPr marL="639994" indent="-19199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9" indent="-127999">
              <a:buFont typeface="Arial" panose="020B0604020202020204" pitchFamily="34" charset="0"/>
              <a:buChar char="•"/>
              <a:defRPr sz="1200"/>
            </a:lvl2pPr>
            <a:lvl3pPr marL="255998" indent="-127999">
              <a:defRPr sz="1200"/>
            </a:lvl3pPr>
            <a:lvl4pPr marL="447996" indent="-191999">
              <a:defRPr sz="1200"/>
            </a:lvl4pPr>
            <a:lvl5pPr marL="639994" indent="-19199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99" indent="-127999">
              <a:buFont typeface="Arial" panose="020B0604020202020204" pitchFamily="34" charset="0"/>
              <a:buChar char="•"/>
              <a:defRPr sz="1200"/>
            </a:lvl2pPr>
            <a:lvl3pPr marL="255998" indent="-127999">
              <a:defRPr sz="1200"/>
            </a:lvl3pPr>
            <a:lvl4pPr marL="447996" indent="-191999">
              <a:defRPr sz="1200"/>
            </a:lvl4pPr>
            <a:lvl5pPr marL="639994" indent="-19199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8" y="700093"/>
            <a:ext cx="7772401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63D7-E0E1-4E7C-AF0F-3930BD54A7C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B52E-E3ED-414F-AF42-C609AC0B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8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247714"/>
            <a:ext cx="7776864" cy="2733476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2" algn="ctr">
              <a:spcBef>
                <a:spcPts val="195"/>
              </a:spcBef>
            </a:pP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«</a:t>
            </a:r>
            <a:r>
              <a:rPr lang="ru-RU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России 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XVII</a:t>
            </a:r>
            <a:r>
              <a:rPr lang="ru-RU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века:</a:t>
            </a:r>
            <a:br>
              <a:rPr lang="ru-RU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Русские первопроходцы, Литература и Архитектура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endParaRPr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51520" y="1923678"/>
            <a:ext cx="545620" cy="29703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957352" cy="95723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853" y="361576"/>
            <a:ext cx="957352" cy="95723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808132" y="394733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596336" y="897568"/>
            <a:ext cx="809776" cy="375571"/>
          </a:xfrm>
          <a:prstGeom prst="rect">
            <a:avLst/>
          </a:prstGeom>
        </p:spPr>
        <p:txBody>
          <a:bodyPr vert="horz" wrap="square" lIns="0" tIns="21419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331644" y="0"/>
            <a:ext cx="5759609" cy="1472768"/>
          </a:xfrm>
          <a:prstGeom prst="rect">
            <a:avLst/>
          </a:prstGeom>
        </p:spPr>
        <p:txBody>
          <a:bodyPr vert="horz" wrap="square" lIns="0" tIns="2596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0" algn="ctr" defTabSz="1625767">
              <a:spcBef>
                <a:spcPts val="203"/>
              </a:spcBef>
              <a:defRPr/>
            </a:pPr>
            <a:r>
              <a:rPr lang="ru-RU" sz="4700" kern="0" spc="-54" dirty="0" smtClean="0">
                <a:solidFill>
                  <a:sysClr val="window" lastClr="FFFFFF"/>
                </a:solidFill>
              </a:rPr>
              <a:t>Всемирная история</a:t>
            </a:r>
            <a:endParaRPr lang="en-US" sz="47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523641" y="493111"/>
            <a:ext cx="646228" cy="581636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767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1040428" y="826824"/>
            <a:ext cx="22179" cy="10786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767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1040428" y="956004"/>
            <a:ext cx="22179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767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631310" y="826824"/>
            <a:ext cx="22179" cy="10786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767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631310" y="956004"/>
            <a:ext cx="22179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767"/>
            <a:endParaRPr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Прямоугольник 3"/>
          <p:cNvSpPr/>
          <p:nvPr/>
        </p:nvSpPr>
        <p:spPr>
          <a:xfrm>
            <a:off x="4139952" y="1275606"/>
            <a:ext cx="4824536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Освоение Сибири имело огромное значение и оказывало положительную роль для местного населения и для дальнейшего социально- экономического развития России.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Далекие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походы в Сибирь и в другие районы значительно расширили кругозор русских людей в XVII веке.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культуры </a:t>
            </a:r>
            <a:r>
              <a:rPr lang="ru-RU" dirty="0">
                <a:latin typeface="Arial" pitchFamily="34" charset="0"/>
                <a:cs typeface="Arial" pitchFamily="34" charset="0"/>
              </a:rPr>
              <a:t>XVII века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сочетаются с национальными культурами народов, проживающих на вновь присоединённых территориях, </a:t>
            </a:r>
            <a:r>
              <a:rPr lang="ru-RU" dirty="0">
                <a:latin typeface="Arial" pitchFamily="34" charset="0"/>
                <a:cs typeface="Arial" pitchFamily="34" charset="0"/>
              </a:rPr>
              <a:t>они проникают и в церковное зодчество и живопись,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литературу и архитектуру.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9" name="Прямоугольник 4"/>
          <p:cNvSpPr/>
          <p:nvPr/>
        </p:nvSpPr>
        <p:spPr>
          <a:xfrm>
            <a:off x="1" y="0"/>
            <a:ext cx="914400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Роль и значение деятельности русских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первопроходцев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74" name="Picture 6" descr="http://img0.liveinternet.ru/images/attach/c/5/92/288/92288400_large_russkie_pomoru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7694"/>
            <a:ext cx="3665449" cy="2050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Прямоугольник 4"/>
          <p:cNvSpPr/>
          <p:nvPr/>
        </p:nvSpPr>
        <p:spPr>
          <a:xfrm>
            <a:off x="3923928" y="1995686"/>
            <a:ext cx="499195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 XVII в. завершалась история древнерусской культуры, пронизанной церковным мировоззрением, и  зарождались элементы культуры нового времени, для которой характерен процесс всестороннего «обмирщения». </a:t>
            </a:r>
          </a:p>
        </p:txBody>
      </p:sp>
      <p:pic>
        <p:nvPicPr>
          <p:cNvPr id="2097175" name="Picture 4" descr="http://img01.chitalnya.ru/upload/704/8619623980484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95" y="1707654"/>
            <a:ext cx="3574865" cy="22682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чём заключаются особенности литературы и архитектуры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века.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Прямоугольник 4"/>
          <p:cNvSpPr/>
          <p:nvPr/>
        </p:nvSpPr>
        <p:spPr>
          <a:xfrm>
            <a:off x="3995936" y="1563638"/>
            <a:ext cx="4991954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науке это проявилось в росте интереса к изучению и обобщению опыта с целью применения его в жизни; в литературе – в формировании демократического, светского направления; в архитектуре – в сближении облика культовых и гражданских построек; в живописи – в постепенном разрушении иконографических канонов и появлении реалистических тенденций.</a:t>
            </a:r>
          </a:p>
        </p:txBody>
      </p:sp>
      <p:pic>
        <p:nvPicPr>
          <p:cNvPr id="2097175" name="Picture 4" descr="http://img01.chitalnya.ru/upload/704/8619623980484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95" y="1707654"/>
            <a:ext cx="3574865" cy="22682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чём заключаются особенности литературы и архитектуры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века.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Прямоугольник 4"/>
          <p:cNvSpPr/>
          <p:nvPr/>
        </p:nvSpPr>
        <p:spPr>
          <a:xfrm>
            <a:off x="5868144" y="1194430"/>
            <a:ext cx="297573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XVII в. переход к товарному хозяйству, развитие внутренней и внешней торговли, усиление центральной власти и расширение границ страны привели к росту старых городов и возникновению новых на юге и востоке, к постройке гостиных дворов и административных зданий, каменных жилых домов бояр и купцов.</a:t>
            </a:r>
          </a:p>
        </p:txBody>
      </p:sp>
      <p:sp>
        <p:nvSpPr>
          <p:cNvPr id="1048649" name="Прямоугольник 5"/>
          <p:cNvSpPr/>
          <p:nvPr/>
        </p:nvSpPr>
        <p:spPr>
          <a:xfrm>
            <a:off x="179512" y="141480"/>
            <a:ext cx="878497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 XVII веке общение с Западной Европой отразилось на жизни России. Влияние церкви на мировоззрение людей ослабевает. Формирование общерусских рыночных отношений отразилось на росте городов, их развитии за счет новых слобод. В середине столетия количество городов достигло 254</a:t>
            </a:r>
          </a:p>
        </p:txBody>
      </p:sp>
      <p:pic>
        <p:nvPicPr>
          <p:cNvPr id="2097176" name="Picture 2" descr="http://www.savok.org/uploads/gallery/main/16/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6929"/>
            <a:ext cx="5271614" cy="2947841"/>
          </a:xfrm>
          <a:prstGeom prst="rect">
            <a:avLst/>
          </a:prstGeom>
          <a:noFill/>
        </p:spPr>
      </p:pic>
      <p:sp>
        <p:nvSpPr>
          <p:cNvPr id="1048650" name="Прямоугольник 1"/>
          <p:cNvSpPr/>
          <p:nvPr/>
        </p:nvSpPr>
        <p:spPr>
          <a:xfrm>
            <a:off x="673335" y="4181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Мясницкие ворота. Уличное движение в </a:t>
            </a:r>
            <a:r>
              <a:rPr lang="ru-RU" dirty="0" smtClean="0"/>
              <a:t> XVII </a:t>
            </a:r>
            <a:r>
              <a:rPr lang="ru-RU" b="1" dirty="0"/>
              <a:t> веке. // </a:t>
            </a:r>
            <a:r>
              <a:rPr lang="ru-RU" b="1" dirty="0" err="1"/>
              <a:t>Аполлинарий</a:t>
            </a:r>
            <a:r>
              <a:rPr lang="ru-RU" b="1" dirty="0"/>
              <a:t> Васнецов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Прямоугольник 3"/>
          <p:cNvSpPr/>
          <p:nvPr/>
        </p:nvSpPr>
        <p:spPr>
          <a:xfrm>
            <a:off x="5796136" y="1635646"/>
            <a:ext cx="314470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Сложный силуэт и богатую белокаменную резьбу карнизов, крылец и фигурных наличников получил теремной дворец, построенный в Кремле. Возрастает число каменных жилых зданий. </a:t>
            </a:r>
          </a:p>
        </p:txBody>
      </p:sp>
      <p:sp>
        <p:nvSpPr>
          <p:cNvPr id="1048655" name="Прямоугольник 4"/>
          <p:cNvSpPr/>
          <p:nvPr/>
        </p:nvSpPr>
        <p:spPr>
          <a:xfrm>
            <a:off x="251520" y="141480"/>
            <a:ext cx="864096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Укрупнение масштабов Москвы вызвало надстройку ряда кремлевских сооружений. При этом больше думали выразительности силуэта и нарядности убранства, чем об улучшении оборонительных качеств укреплений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77" name="Picture 5" descr="R49_10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594"/>
            <a:ext cx="5610084" cy="275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6" name="WordArt 6"/>
          <p:cNvSpPr>
            <a:spLocks noChangeArrowheads="1" noChangeShapeType="1" noTextEdit="1"/>
          </p:cNvSpPr>
          <p:nvPr/>
        </p:nvSpPr>
        <p:spPr bwMode="auto">
          <a:xfrm>
            <a:off x="1004334" y="3948037"/>
            <a:ext cx="3960440" cy="810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царя в с.Коломенском  -</a:t>
            </a:r>
          </a:p>
          <a:p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«восьмое чудо света»</a:t>
            </a:r>
          </a:p>
          <a:p>
            <a:pPr algn="ctr"/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(1667-1668)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Прямоугольник 3"/>
          <p:cNvSpPr/>
          <p:nvPr/>
        </p:nvSpPr>
        <p:spPr>
          <a:xfrm>
            <a:off x="5891794" y="1167594"/>
            <a:ext cx="314470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XVII в. они обычно строились по трехчастной схеме (с сенями посередине), имели подсобные помещения в нижнем этаже и наружное крыльцо. Третий этаж в деревянных зданиях часто был каркасным, а в каменных – с деревянным потолком вместо сводов. Порой верхние этажи каменных домов были деревянными. </a:t>
            </a:r>
          </a:p>
        </p:txBody>
      </p:sp>
      <p:sp>
        <p:nvSpPr>
          <p:cNvPr id="1048655" name="Прямоугольник 4"/>
          <p:cNvSpPr/>
          <p:nvPr/>
        </p:nvSpPr>
        <p:spPr>
          <a:xfrm>
            <a:off x="251520" y="141480"/>
            <a:ext cx="864096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Укрупнение масштабов Москвы вызвало надстройку ряда кремлевских сооружений. При этом больше думали выразительности силуэта и нарядности убранства, чем об улучшении оборонительных качеств укреплений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77" name="Picture 5" descr="R49_10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594"/>
            <a:ext cx="5610084" cy="275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6" name="WordArt 6"/>
          <p:cNvSpPr>
            <a:spLocks noChangeArrowheads="1" noChangeShapeType="1" noTextEdit="1"/>
          </p:cNvSpPr>
          <p:nvPr/>
        </p:nvSpPr>
        <p:spPr bwMode="auto">
          <a:xfrm>
            <a:off x="1004334" y="3948037"/>
            <a:ext cx="3960440" cy="810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царя в с.Коломенском  -</a:t>
            </a:r>
          </a:p>
          <a:p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«восьмое чудо света»</a:t>
            </a:r>
          </a:p>
          <a:p>
            <a:pPr algn="ctr"/>
            <a:r>
              <a:rPr lang="ru-RU" sz="3600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(1667-1668)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Прямоугольник 1"/>
          <p:cNvSpPr/>
          <p:nvPr/>
        </p:nvSpPr>
        <p:spPr>
          <a:xfrm>
            <a:off x="4716016" y="1563638"/>
            <a:ext cx="4283968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Монастырские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кельи  часто состояли из трехчастных секций, образующих длинные корпуса. Административные здания XVII в. походили на жилые дома. Гостиный двор в Архангельске, имевший 2-этажные корпуса с жильем наверху и складами внизу, был в то же время и крепостью с башнями, господствовавшей над окружающей застройкой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конце XVII в. ордерные формы выполнялись в белом камне.</a:t>
            </a:r>
          </a:p>
        </p:txBody>
      </p:sp>
      <p:sp>
        <p:nvSpPr>
          <p:cNvPr id="1048661" name="Прямоугольник 2"/>
          <p:cNvSpPr/>
          <p:nvPr/>
        </p:nvSpPr>
        <p:spPr>
          <a:xfrm>
            <a:off x="251520" y="141481"/>
            <a:ext cx="871296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Дворцы церковных владык включали церковь, а иногда,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ряда зданий, окружались стеной с башнями и имели вид кремля или монастыря. </a:t>
            </a:r>
          </a:p>
        </p:txBody>
      </p:sp>
      <p:pic>
        <p:nvPicPr>
          <p:cNvPr id="2097178" name="Picture 2" descr="http://zanuda.offtopic.su/uploads/0006/e6/05/34593-1-f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35646"/>
            <a:ext cx="4417424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62" name="Прямоугольник 3"/>
          <p:cNvSpPr/>
          <p:nvPr/>
        </p:nvSpPr>
        <p:spPr>
          <a:xfrm>
            <a:off x="1187624" y="3723878"/>
            <a:ext cx="24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Кирилло-Белозерский</a:t>
            </a:r>
          </a:p>
          <a:p>
            <a:pPr algn="ctr"/>
            <a:r>
              <a:rPr lang="ru-RU" b="1" dirty="0" smtClean="0"/>
              <a:t> монастырь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WordArt 6"/>
          <p:cNvSpPr>
            <a:spLocks noChangeArrowheads="1" noChangeShapeType="1" noTextEdit="1"/>
          </p:cNvSpPr>
          <p:nvPr/>
        </p:nvSpPr>
        <p:spPr bwMode="auto">
          <a:xfrm>
            <a:off x="284567" y="4299348"/>
            <a:ext cx="4018855" cy="432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Times New Roman"/>
                <a:cs typeface="Times New Roman"/>
              </a:rPr>
              <a:t>Церковь Вознесения в </a:t>
            </a:r>
            <a:r>
              <a:rPr lang="ru-RU" sz="28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Times New Roman"/>
                <a:cs typeface="Times New Roman"/>
              </a:rPr>
              <a:t>с.Коломенском</a:t>
            </a:r>
            <a:r>
              <a:rPr lang="ru-RU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Times New Roman"/>
                <a:cs typeface="Times New Roman"/>
              </a:rPr>
              <a:t>(1532)</a:t>
            </a:r>
          </a:p>
        </p:txBody>
      </p:sp>
      <p:sp>
        <p:nvSpPr>
          <p:cNvPr id="1048667" name="Прямоугольник 4"/>
          <p:cNvSpPr/>
          <p:nvPr/>
        </p:nvSpPr>
        <p:spPr>
          <a:xfrm>
            <a:off x="4539114" y="4152506"/>
            <a:ext cx="4353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Церковь Ильи Пророка</a:t>
            </a:r>
            <a:br>
              <a:rPr lang="ru-RU" b="1" dirty="0"/>
            </a:br>
            <a:r>
              <a:rPr lang="ru-RU" b="1" dirty="0"/>
              <a:t>В Ярославле</a:t>
            </a:r>
            <a:br>
              <a:rPr lang="ru-RU" b="1" dirty="0"/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1647-1650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гг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 dirty="0"/>
          </a:p>
        </p:txBody>
      </p:sp>
      <p:sp>
        <p:nvSpPr>
          <p:cNvPr id="1048668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</p:txBody>
      </p:sp>
      <p:grpSp>
        <p:nvGrpSpPr>
          <p:cNvPr id="83" name="Группа 7"/>
          <p:cNvGrpSpPr/>
          <p:nvPr/>
        </p:nvGrpSpPr>
        <p:grpSpPr>
          <a:xfrm>
            <a:off x="634671" y="1087294"/>
            <a:ext cx="8280425" cy="3212054"/>
            <a:chOff x="634670" y="1449725"/>
            <a:chExt cx="8280425" cy="4282738"/>
          </a:xfrm>
        </p:grpSpPr>
        <p:pic>
          <p:nvPicPr>
            <p:cNvPr id="2097179" name="Picture 2" descr="http://geoid.ru/static/user/photos/thumbs5/97296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670" y="1449725"/>
              <a:ext cx="3279740" cy="42827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97180" name="Picture 4" descr="http://www.personalguide.ru/cache/images/upload/2009/12/10/74f2442fba063f197d92fb31ab218cc2_1024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675" y="2132856"/>
              <a:ext cx="4775420" cy="31597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Прямоугольник 3"/>
          <p:cNvSpPr/>
          <p:nvPr/>
        </p:nvSpPr>
        <p:spPr>
          <a:xfrm>
            <a:off x="395536" y="41984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Воскресенский собор </a:t>
            </a:r>
          </a:p>
          <a:p>
            <a:pPr algn="ctr"/>
            <a:r>
              <a:rPr lang="ru-RU" b="1" dirty="0" err="1">
                <a:latin typeface="+mj-lt"/>
                <a:cs typeface="Times New Roman" pitchFamily="18" charset="0"/>
              </a:rPr>
              <a:t>Новоиерусалимского</a:t>
            </a:r>
            <a:r>
              <a:rPr lang="ru-RU" b="1" dirty="0">
                <a:latin typeface="+mj-lt"/>
                <a:cs typeface="Times New Roman" pitchFamily="18" charset="0"/>
              </a:rPr>
              <a:t> монастыря </a:t>
            </a:r>
          </a:p>
        </p:txBody>
      </p:sp>
      <p:pic>
        <p:nvPicPr>
          <p:cNvPr id="20971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059657"/>
            <a:ext cx="3014662" cy="3394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74" name="Прямоугольник 5"/>
          <p:cNvSpPr/>
          <p:nvPr/>
        </p:nvSpPr>
        <p:spPr>
          <a:xfrm>
            <a:off x="5930526" y="4544731"/>
            <a:ext cx="2354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cs typeface="Times New Roman" pitchFamily="18" charset="0"/>
              </a:rPr>
              <a:t>Иосифо</a:t>
            </a:r>
            <a:r>
              <a:rPr lang="ru-RU" sz="1600" b="1" dirty="0" smtClean="0">
                <a:cs typeface="Times New Roman" pitchFamily="18" charset="0"/>
              </a:rPr>
              <a:t>-Волоколамский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монастырь</a:t>
            </a:r>
            <a:endParaRPr lang="ru-RU" sz="1600" b="1" dirty="0"/>
          </a:p>
        </p:txBody>
      </p:sp>
      <p:pic>
        <p:nvPicPr>
          <p:cNvPr id="2097182" name="Picture 2" descr="http://mosday.ru/photos/55_48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7594"/>
            <a:ext cx="5143500" cy="2886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Прямоугольник 9"/>
          <p:cNvSpPr>
            <a:spLocks noChangeArrowheads="1"/>
          </p:cNvSpPr>
          <p:nvPr/>
        </p:nvSpPr>
        <p:spPr bwMode="auto">
          <a:xfrm>
            <a:off x="250825" y="205978"/>
            <a:ext cx="295275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pitchFamily="34" charset="0"/>
                <a:cs typeface="Arial" pitchFamily="34" charset="0"/>
              </a:rPr>
              <a:t>До середины </a:t>
            </a:r>
            <a:r>
              <a:rPr lang="en-US" altLang="ru-RU" dirty="0">
                <a:latin typeface="Arial" pitchFamily="34" charset="0"/>
                <a:cs typeface="Arial" pitchFamily="34" charset="0"/>
              </a:rPr>
              <a:t>XVII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в. </a:t>
            </a:r>
          </a:p>
          <a:p>
            <a:pPr algn="ctr" eaLnBrk="1" hangingPunct="1"/>
            <a:r>
              <a:rPr lang="ru-RU" altLang="ru-RU" dirty="0">
                <a:latin typeface="Arial" pitchFamily="34" charset="0"/>
                <a:cs typeface="Arial" pitchFamily="34" charset="0"/>
              </a:rPr>
              <a:t>в церковном зодчестве –</a:t>
            </a:r>
          </a:p>
          <a:p>
            <a:pPr algn="ctr" eaLnBrk="1" hangingPunct="1"/>
            <a:r>
              <a:rPr lang="ru-RU" altLang="ru-RU" b="1" dirty="0">
                <a:latin typeface="Arial" pitchFamily="34" charset="0"/>
                <a:cs typeface="Arial" pitchFamily="34" charset="0"/>
              </a:rPr>
              <a:t>шатровый стиль</a:t>
            </a:r>
          </a:p>
        </p:txBody>
      </p:sp>
      <p:sp>
        <p:nvSpPr>
          <p:cNvPr id="1048681" name="Прямоугольник 14"/>
          <p:cNvSpPr>
            <a:spLocks noChangeArrowheads="1"/>
          </p:cNvSpPr>
          <p:nvPr/>
        </p:nvSpPr>
        <p:spPr bwMode="auto">
          <a:xfrm>
            <a:off x="5652121" y="170855"/>
            <a:ext cx="316706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После реформ  Никона</a:t>
            </a:r>
          </a:p>
          <a:p>
            <a:pPr algn="ctr" eaLnBrk="1" hangingPunct="1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строительство</a:t>
            </a:r>
          </a:p>
          <a:p>
            <a:pPr algn="ctr" eaLnBrk="1" hangingPunct="1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шатровых храм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ов</a:t>
            </a:r>
          </a:p>
        </p:txBody>
      </p:sp>
      <p:sp>
        <p:nvSpPr>
          <p:cNvPr id="1048682" name="Стрелка вправо 5"/>
          <p:cNvSpPr/>
          <p:nvPr/>
        </p:nvSpPr>
        <p:spPr>
          <a:xfrm>
            <a:off x="4067945" y="406431"/>
            <a:ext cx="1008187" cy="290848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48683" name="Прямоугольник 15"/>
          <p:cNvSpPr>
            <a:spLocks noChangeArrowheads="1"/>
          </p:cNvSpPr>
          <p:nvPr/>
        </p:nvSpPr>
        <p:spPr bwMode="auto">
          <a:xfrm>
            <a:off x="266688" y="4232602"/>
            <a:ext cx="360045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Церковь Троицы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Живоначальной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Троицком-Голенищеве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(1644-1645 )</a:t>
            </a:r>
          </a:p>
        </p:txBody>
      </p:sp>
      <p:grpSp>
        <p:nvGrpSpPr>
          <p:cNvPr id="88" name="Группа 9"/>
          <p:cNvGrpSpPr/>
          <p:nvPr/>
        </p:nvGrpSpPr>
        <p:grpSpPr>
          <a:xfrm>
            <a:off x="600503" y="1167594"/>
            <a:ext cx="8218680" cy="2911645"/>
            <a:chOff x="600503" y="1556792"/>
            <a:chExt cx="8218680" cy="3882193"/>
          </a:xfrm>
        </p:grpSpPr>
        <p:pic>
          <p:nvPicPr>
            <p:cNvPr id="2097183" name="Picture 11" descr="troicgol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503" y="1556792"/>
              <a:ext cx="2952328" cy="3882193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0971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2595" y="1985794"/>
              <a:ext cx="4446588" cy="30241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48684" name="Прямоугольник 16"/>
          <p:cNvSpPr>
            <a:spLocks noChangeArrowheads="1"/>
          </p:cNvSpPr>
          <p:nvPr/>
        </p:nvSpPr>
        <p:spPr bwMode="auto">
          <a:xfrm>
            <a:off x="4283968" y="4042102"/>
            <a:ext cx="4572000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Успенский собор в Кремле  взят за образец для подражания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066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Гипотеза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2" name="Объект 2"/>
          <p:cNvSpPr>
            <a:spLocks noGrp="1"/>
          </p:cNvSpPr>
          <p:nvPr>
            <p:ph idx="1"/>
          </p:nvPr>
        </p:nvSpPr>
        <p:spPr>
          <a:xfrm>
            <a:off x="323528" y="3003798"/>
            <a:ext cx="8503920" cy="16964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Можем ли мы считать культуру России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века чисто русской культурой?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9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25" y="843558"/>
            <a:ext cx="3240360" cy="2285805"/>
          </a:xfrm>
          <a:prstGeom prst="rect">
            <a:avLst/>
          </a:prstGeom>
        </p:spPr>
      </p:pic>
      <p:sp>
        <p:nvSpPr>
          <p:cNvPr id="1048613" name="Прямоугольник 4"/>
          <p:cNvSpPr/>
          <p:nvPr/>
        </p:nvSpPr>
        <p:spPr>
          <a:xfrm>
            <a:off x="4578234" y="101696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"Великое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нещастие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прямого сына Отечества, ежели он не знает нравов и обычаев своего народа, и крайний стыд, когда он, оказав пренебрежение к получению сего сведения, заимствует из единой суетности нравы и обычаи иностранные, которые делают его в глазах народа смешным и презрительным, а для услуг Отечества не только неспособным, но и опасным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."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Граф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Воронцов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Прямоугольник 9"/>
          <p:cNvSpPr>
            <a:spLocks noChangeArrowheads="1"/>
          </p:cNvSpPr>
          <p:nvPr/>
        </p:nvSpPr>
        <p:spPr bwMode="auto">
          <a:xfrm>
            <a:off x="179512" y="195486"/>
            <a:ext cx="42484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новый стиль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Нарышкинское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(московское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барокко</a:t>
            </a:r>
          </a:p>
        </p:txBody>
      </p:sp>
      <p:sp>
        <p:nvSpPr>
          <p:cNvPr id="1048689" name="Прямоугольник 2"/>
          <p:cNvSpPr/>
          <p:nvPr/>
        </p:nvSpPr>
        <p:spPr>
          <a:xfrm>
            <a:off x="5436096" y="249945"/>
            <a:ext cx="3419872" cy="715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Нарядность, </a:t>
            </a:r>
          </a:p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элегантность,</a:t>
            </a:r>
          </a:p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строгая симметричность</a:t>
            </a:r>
          </a:p>
        </p:txBody>
      </p:sp>
      <p:sp>
        <p:nvSpPr>
          <p:cNvPr id="1048690" name="Стрелка вправо 3"/>
          <p:cNvSpPr/>
          <p:nvPr/>
        </p:nvSpPr>
        <p:spPr>
          <a:xfrm>
            <a:off x="4427910" y="396311"/>
            <a:ext cx="1008187" cy="290848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pic>
        <p:nvPicPr>
          <p:cNvPr id="209718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13588"/>
            <a:ext cx="4286250" cy="312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91" name="Прямоугольник 7"/>
          <p:cNvSpPr>
            <a:spLocks noChangeArrowheads="1"/>
          </p:cNvSpPr>
          <p:nvPr/>
        </p:nvSpPr>
        <p:spPr bwMode="auto">
          <a:xfrm>
            <a:off x="2807927" y="4354116"/>
            <a:ext cx="42481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Церковь Покрова в Филях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(1690-1695)</a:t>
            </a:r>
            <a:endParaRPr lang="ru-RU" alt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03" name="Объект 3"/>
          <p:cNvSpPr>
            <a:spLocks noGrp="1"/>
          </p:cNvSpPr>
          <p:nvPr>
            <p:ph sz="half" idx="1"/>
          </p:nvPr>
        </p:nvSpPr>
        <p:spPr>
          <a:xfrm>
            <a:off x="4932040" y="1167594"/>
            <a:ext cx="3657600" cy="34290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4000" b="1" dirty="0" smtClean="0"/>
              <a:t>Церковная. </a:t>
            </a:r>
            <a:endParaRPr lang="ru-RU" altLang="ru-RU" sz="4000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4000" b="1" dirty="0" smtClean="0"/>
              <a:t>Былины.</a:t>
            </a:r>
            <a:endParaRPr lang="ru-RU" altLang="ru-RU" sz="4000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4000" b="1" dirty="0" smtClean="0"/>
              <a:t>Пословицы.</a:t>
            </a:r>
            <a:endParaRPr lang="ru-RU" altLang="ru-RU" sz="4000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4000" b="1" dirty="0" smtClean="0"/>
              <a:t>Песни.</a:t>
            </a:r>
            <a:endParaRPr lang="ru-RU" altLang="ru-RU" sz="4000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4000" b="1" dirty="0" smtClean="0"/>
              <a:t>Поговорки.</a:t>
            </a:r>
            <a:endParaRPr lang="ru-RU" altLang="ru-RU" sz="4000" b="1" dirty="0" smtClean="0"/>
          </a:p>
          <a:p>
            <a:pPr marL="0" indent="0">
              <a:buFont typeface="Wingdings" pitchFamily="2" charset="2"/>
              <a:buNone/>
            </a:pPr>
            <a:endParaRPr lang="ru-RU" altLang="ru-RU" dirty="0" smtClean="0"/>
          </a:p>
        </p:txBody>
      </p:sp>
      <p:pic>
        <p:nvPicPr>
          <p:cNvPr id="2097186" name="Picture 2" descr="http://www.int-edu.ru/museum/img_history/aposto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812" y="1383618"/>
            <a:ext cx="4617186" cy="2599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352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1678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- первая печатная книга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Группа 2"/>
          <p:cNvGrpSpPr/>
          <p:nvPr/>
        </p:nvGrpSpPr>
        <p:grpSpPr>
          <a:xfrm>
            <a:off x="2" y="1005577"/>
            <a:ext cx="8893323" cy="3902756"/>
            <a:chOff x="1" y="1340769"/>
            <a:chExt cx="8893323" cy="5203675"/>
          </a:xfrm>
        </p:grpSpPr>
        <p:pic>
          <p:nvPicPr>
            <p:cNvPr id="2097187" name="Picture 2" descr="http://www.spas-news.ru/wp-content/uploads/2011/11/23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1340769"/>
              <a:ext cx="4716016" cy="2387484"/>
            </a:xfrm>
            <a:prstGeom prst="rect">
              <a:avLst/>
            </a:prstGeom>
            <a:noFill/>
          </p:spPr>
        </p:pic>
        <p:pic>
          <p:nvPicPr>
            <p:cNvPr id="2097188" name="Picture 4" descr="... &lt;b&gt;первые печатные книги &lt;/b&gt;делали так &lt;b&gt;на&lt;/b&gt;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2924944"/>
              <a:ext cx="5905500" cy="3619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Скругленный прямоугольник 10"/>
          <p:cNvSpPr/>
          <p:nvPr/>
        </p:nvSpPr>
        <p:spPr>
          <a:xfrm>
            <a:off x="250825" y="2247900"/>
            <a:ext cx="2678113" cy="5917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«Словеса дней»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И.Хворостинина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2" name="Скругленный прямоугольник 11"/>
          <p:cNvSpPr/>
          <p:nvPr/>
        </p:nvSpPr>
        <p:spPr>
          <a:xfrm>
            <a:off x="250826" y="3053954"/>
            <a:ext cx="2665413" cy="921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«Описание Московского государства»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Г.Котошихина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3" name="Скругленный прямоугольник 12"/>
          <p:cNvSpPr/>
          <p:nvPr/>
        </p:nvSpPr>
        <p:spPr>
          <a:xfrm>
            <a:off x="220663" y="4188619"/>
            <a:ext cx="2736850" cy="5393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«Политика» </a:t>
            </a:r>
          </a:p>
          <a:p>
            <a:pPr algn="ctr"/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Ю.Крижанича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4" name="Скругленная прямоугольная выноска 17"/>
          <p:cNvSpPr/>
          <p:nvPr/>
        </p:nvSpPr>
        <p:spPr>
          <a:xfrm>
            <a:off x="3382963" y="1059583"/>
            <a:ext cx="2509837" cy="696515"/>
          </a:xfrm>
          <a:prstGeom prst="wedgeRoundRectCallout">
            <a:avLst>
              <a:gd name="adj1" fmla="val 1830"/>
              <a:gd name="adj2" fmla="val 8029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Биографическая повесть</a:t>
            </a:r>
          </a:p>
        </p:txBody>
      </p:sp>
      <p:sp>
        <p:nvSpPr>
          <p:cNvPr id="1048715" name="Скругленный прямоугольник 18"/>
          <p:cNvSpPr/>
          <p:nvPr/>
        </p:nvSpPr>
        <p:spPr>
          <a:xfrm>
            <a:off x="3132139" y="2247901"/>
            <a:ext cx="2725737" cy="5941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об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Улиане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Осоргиной»</a:t>
            </a:r>
          </a:p>
        </p:txBody>
      </p:sp>
      <p:sp>
        <p:nvSpPr>
          <p:cNvPr id="1048716" name="Скругленный прямоугольник 19"/>
          <p:cNvSpPr/>
          <p:nvPr/>
        </p:nvSpPr>
        <p:spPr>
          <a:xfrm>
            <a:off x="3203575" y="4192192"/>
            <a:ext cx="2736850" cy="53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«Житие» протопопа Аввакума</a:t>
            </a:r>
          </a:p>
        </p:txBody>
      </p:sp>
      <p:sp>
        <p:nvSpPr>
          <p:cNvPr id="1048717" name="Скругленная прямоугольная выноска 20"/>
          <p:cNvSpPr/>
          <p:nvPr/>
        </p:nvSpPr>
        <p:spPr>
          <a:xfrm>
            <a:off x="3201893" y="3063478"/>
            <a:ext cx="2868613" cy="696516"/>
          </a:xfrm>
          <a:prstGeom prst="wedgeRoundRectCallout">
            <a:avLst>
              <a:gd name="adj1" fmla="val 1830"/>
              <a:gd name="adj2" fmla="val 80294"/>
              <a:gd name="adj3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Автобиографическая повесть</a:t>
            </a:r>
          </a:p>
        </p:txBody>
      </p:sp>
      <p:sp>
        <p:nvSpPr>
          <p:cNvPr id="1048718" name="Скругленная прямоугольная выноска 21"/>
          <p:cNvSpPr/>
          <p:nvPr/>
        </p:nvSpPr>
        <p:spPr>
          <a:xfrm>
            <a:off x="333376" y="934642"/>
            <a:ext cx="2500313" cy="696515"/>
          </a:xfrm>
          <a:prstGeom prst="wedgeRoundRectCallout">
            <a:avLst>
              <a:gd name="adj1" fmla="val -37825"/>
              <a:gd name="adj2" fmla="val 12181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Публицистика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9" name="Скругленная прямоугольная выноска 22"/>
          <p:cNvSpPr/>
          <p:nvPr/>
        </p:nvSpPr>
        <p:spPr>
          <a:xfrm>
            <a:off x="6516689" y="951310"/>
            <a:ext cx="2143125" cy="696515"/>
          </a:xfrm>
          <a:prstGeom prst="wedgeRoundRectCallout">
            <a:avLst>
              <a:gd name="adj1" fmla="val -48033"/>
              <a:gd name="adj2" fmla="val 957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Сатирическая повесть</a:t>
            </a:r>
          </a:p>
        </p:txBody>
      </p:sp>
      <p:sp>
        <p:nvSpPr>
          <p:cNvPr id="1048720" name="Скругленный прямоугольник 23"/>
          <p:cNvSpPr/>
          <p:nvPr/>
        </p:nvSpPr>
        <p:spPr>
          <a:xfrm>
            <a:off x="6300789" y="3112294"/>
            <a:ext cx="2606675" cy="647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 Фоме и Ереме»</a:t>
            </a:r>
          </a:p>
        </p:txBody>
      </p:sp>
      <p:sp>
        <p:nvSpPr>
          <p:cNvPr id="1048721" name="Скругленный прямоугольник 24"/>
          <p:cNvSpPr/>
          <p:nvPr/>
        </p:nvSpPr>
        <p:spPr>
          <a:xfrm>
            <a:off x="6372225" y="4192192"/>
            <a:ext cx="2535238" cy="53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 Ерше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Ершовиче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48722" name="Скругленный прямоугольник 25"/>
          <p:cNvSpPr/>
          <p:nvPr/>
        </p:nvSpPr>
        <p:spPr>
          <a:xfrm>
            <a:off x="6227764" y="2247901"/>
            <a:ext cx="2592387" cy="5941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Шемякином суде» </a:t>
            </a:r>
          </a:p>
        </p:txBody>
      </p:sp>
      <p:sp>
        <p:nvSpPr>
          <p:cNvPr id="104872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 нужно изучать культуру России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века?</a:t>
            </a:r>
          </a:p>
        </p:txBody>
      </p:sp>
      <p:sp>
        <p:nvSpPr>
          <p:cNvPr id="1048728" name="Прямоугольник 4"/>
          <p:cNvSpPr/>
          <p:nvPr/>
        </p:nvSpPr>
        <p:spPr>
          <a:xfrm>
            <a:off x="4499992" y="1329612"/>
            <a:ext cx="4302224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latin typeface="Arial" pitchFamily="34" charset="0"/>
                <a:cs typeface="Arial" pitchFamily="34" charset="0"/>
              </a:rPr>
              <a:t>Актуальность выбранной темы обусловлена тем, что сегодня, когда наше общество впервые по-настоящему столкнулось с проблемой существования культуры в условиях рынка, необходимо оглянуться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назад, </a:t>
            </a:r>
            <a:r>
              <a:rPr lang="ru-RU" sz="2000" i="1" u="sng" dirty="0">
                <a:latin typeface="Arial" pitchFamily="34" charset="0"/>
                <a:cs typeface="Arial" pitchFamily="34" charset="0"/>
              </a:rPr>
              <a:t>чтобы понять нашу отечественную культуру с ее более чем тысячелетней историей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29" name="Прямоугольник 5"/>
          <p:cNvSpPr/>
          <p:nvPr/>
        </p:nvSpPr>
        <p:spPr>
          <a:xfrm>
            <a:off x="0" y="1347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«Народ, не знающий своего прошлого, не имеет будущего»</a:t>
            </a:r>
          </a:p>
        </p:txBody>
      </p:sp>
      <p:sp>
        <p:nvSpPr>
          <p:cNvPr id="1048730" name="Прямоугольник 6"/>
          <p:cNvSpPr/>
          <p:nvPr/>
        </p:nvSpPr>
        <p:spPr>
          <a:xfrm>
            <a:off x="1237578" y="4034076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Михаил Ломоносов</a:t>
            </a:r>
          </a:p>
        </p:txBody>
      </p:sp>
      <p:pic>
        <p:nvPicPr>
          <p:cNvPr id="2097189" name="Picture 2" descr="http://www.pereprava.org/uploads/posts/1329115094_lomonosov-eti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5" y="1923678"/>
            <a:ext cx="4325287" cy="205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Прямоугольник 4"/>
          <p:cNvSpPr/>
          <p:nvPr/>
        </p:nvSpPr>
        <p:spPr>
          <a:xfrm>
            <a:off x="4644008" y="2139702"/>
            <a:ext cx="430222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Культура-это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система ценностей (или совокупность достижений), но и динамичный процесс раскрытия и развития способностей личности в ее сознательной деятельности в определенном историческом контексте. </a:t>
            </a:r>
          </a:p>
        </p:txBody>
      </p:sp>
      <p:sp>
        <p:nvSpPr>
          <p:cNvPr id="1048729" name="Прямоугольник 5"/>
          <p:cNvSpPr/>
          <p:nvPr/>
        </p:nvSpPr>
        <p:spPr>
          <a:xfrm>
            <a:off x="0" y="1491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«Народ, не знающий своего прошлого, не имеет будущего»</a:t>
            </a:r>
          </a:p>
        </p:txBody>
      </p:sp>
      <p:sp>
        <p:nvSpPr>
          <p:cNvPr id="1048730" name="Прямоугольник 6"/>
          <p:cNvSpPr/>
          <p:nvPr/>
        </p:nvSpPr>
        <p:spPr>
          <a:xfrm>
            <a:off x="1237578" y="4034076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Михаил Ломоносов</a:t>
            </a:r>
          </a:p>
        </p:txBody>
      </p:sp>
      <p:pic>
        <p:nvPicPr>
          <p:cNvPr id="2097189" name="Picture 2" descr="http://www.pereprava.org/uploads/posts/1329115094_lomonosov-eti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7694"/>
            <a:ext cx="4324777" cy="2052228"/>
          </a:xfrm>
          <a:prstGeom prst="rect">
            <a:avLst/>
          </a:prstGeom>
          <a:noFill/>
        </p:spPr>
      </p:pic>
      <p:sp>
        <p:nvSpPr>
          <p:cNvPr id="7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 нужно изучать культуру России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Прямоугольник 4"/>
          <p:cNvSpPr/>
          <p:nvPr/>
        </p:nvSpPr>
        <p:spPr>
          <a:xfrm>
            <a:off x="4499992" y="1635646"/>
            <a:ext cx="430222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человека, а также его отношение к самому себе и другим людям, к природе и ко всему окружающему миру можно считать общей мерой уровня культуры конкретной исторической эпохи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Отечественная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на протяжении всех веков ее формирования неразрывно связана с историей России. </a:t>
            </a:r>
          </a:p>
        </p:txBody>
      </p:sp>
      <p:sp>
        <p:nvSpPr>
          <p:cNvPr id="1048729" name="Прямоугольник 5"/>
          <p:cNvSpPr/>
          <p:nvPr/>
        </p:nvSpPr>
        <p:spPr>
          <a:xfrm>
            <a:off x="0" y="1491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«Народ, не знающий своего прошлого, не имеет будущего»</a:t>
            </a:r>
          </a:p>
        </p:txBody>
      </p:sp>
      <p:sp>
        <p:nvSpPr>
          <p:cNvPr id="1048730" name="Прямоугольник 6"/>
          <p:cNvSpPr/>
          <p:nvPr/>
        </p:nvSpPr>
        <p:spPr>
          <a:xfrm>
            <a:off x="1259632" y="4299942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Михаил Ломоносов</a:t>
            </a:r>
          </a:p>
        </p:txBody>
      </p:sp>
      <p:pic>
        <p:nvPicPr>
          <p:cNvPr id="2097189" name="Picture 2" descr="http://www.pereprava.org/uploads/posts/1329115094_lomonosov-eti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11710"/>
            <a:ext cx="4324777" cy="2052228"/>
          </a:xfrm>
          <a:prstGeom prst="rect">
            <a:avLst/>
          </a:prstGeom>
          <a:noFill/>
        </p:spPr>
      </p:pic>
      <p:sp>
        <p:nvSpPr>
          <p:cNvPr id="7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 нужно изучать культуру России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64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indent="0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Можем ли мы считать культуру России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XVII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 чисто русской культурой?</a:t>
            </a:r>
          </a:p>
        </p:txBody>
      </p:sp>
      <p:sp>
        <p:nvSpPr>
          <p:cNvPr id="1048732" name="Прямоугольник 5"/>
          <p:cNvSpPr/>
          <p:nvPr/>
        </p:nvSpPr>
        <p:spPr>
          <a:xfrm>
            <a:off x="0" y="2835176"/>
            <a:ext cx="914400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Несомненно, что на развитие русской культуры громадное влияние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оказало: господство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религиозного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мировоззрения, внешнеполитические процессы, освоение и присоединение новых земель.</a:t>
            </a:r>
            <a:r>
              <a:rPr lang="ru-RU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Русская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культура развивалась не изолированно от мировой культуры, обогащаясь ее достижениями и внося свой вклад в ее развитие.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 Культурные достижения семнадцатого века вошли в круг непреходящих художественных ценностей нашей страны, они - части нашего национального богатства, славы и </a:t>
            </a:r>
            <a:r>
              <a:rPr lang="ru-RU">
                <a:latin typeface="Arial" pitchFamily="34" charset="0"/>
                <a:cs typeface="Arial" pitchFamily="34" charset="0"/>
              </a:rPr>
              <a:t>величия </a:t>
            </a:r>
            <a:r>
              <a:rPr lang="ru-RU" smtClean="0">
                <a:latin typeface="Arial" pitchFamily="34" charset="0"/>
                <a:cs typeface="Arial" pitchFamily="34" charset="0"/>
              </a:rPr>
              <a:t>русского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народа.</a:t>
            </a:r>
          </a:p>
        </p:txBody>
      </p:sp>
      <p:pic>
        <p:nvPicPr>
          <p:cNvPr id="2097190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843558"/>
            <a:ext cx="2808312" cy="19810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Разобрать открытия, сделанные в России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XVII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века.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Перечислить памятники культуры России данного периода.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Подготовить интересные факты по архитектурным памятникам, построенным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XVII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веке.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955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и задачи проекта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5" name="Объект 2"/>
          <p:cNvSpPr>
            <a:spLocks noGrp="1"/>
          </p:cNvSpPr>
          <p:nvPr>
            <p:ph idx="1"/>
          </p:nvPr>
        </p:nvSpPr>
        <p:spPr>
          <a:xfrm>
            <a:off x="301752" y="1145286"/>
            <a:ext cx="8662736" cy="3429000"/>
          </a:xfrm>
        </p:spPr>
        <p:txBody>
          <a:bodyPr>
            <a:normAutofit fontScale="650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Исследовать особенности культуры России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века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 литература, архитектура).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Рассмотреть формирование особенностей культуры данного периода на основе осмысления исторически сложившихся этно-национальных традиций.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Выяснить, можем ли мы считать культуру России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чисто русской культурой.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Расширение социального опыта при анализе форм человеческого взаимодействия в истории.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Развивать историческое мышление, умение выявлять различные версий и оценок событий прошлого.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Научиться аргументированно представлять собственное отношение в дискуссионным проблемам истории.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Уметь находить и систематизировать знания, полученных из разных исторических источников.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Формировать собственное мировоззрение.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066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Основополагающий вопрос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7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Почему нужно изучать культуру России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века?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8" name="Заголовок 1"/>
          <p:cNvSpPr txBox="1"/>
          <p:nvPr/>
        </p:nvSpPr>
        <p:spPr>
          <a:xfrm>
            <a:off x="323528" y="2355726"/>
            <a:ext cx="853440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Проблемные вопросы исследуемой темы.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9" name="Объект 2"/>
          <p:cNvSpPr txBox="1"/>
          <p:nvPr/>
        </p:nvSpPr>
        <p:spPr>
          <a:xfrm>
            <a:off x="345625" y="2787774"/>
            <a:ext cx="8503920" cy="1714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Каким образом русские первопроходцы оказывали влияние на формирование культуры России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века?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чём заключаются особенности литературы и архитектуры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века?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Как развивались основные составляющие культуры – письменность, литература, зодчество,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архитектура?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3"/>
          <p:cNvSpPr/>
          <p:nvPr/>
        </p:nvSpPr>
        <p:spPr>
          <a:xfrm>
            <a:off x="163793" y="8747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XVII стал веком великих русских географических открытий, которые внесли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вклад в мировую науку. Середина и вторая половина XVII в были временем непрерывных экспедиций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усских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первопроходцев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восток.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0" name="Picture 2" descr="http://rpp.nashaucheba.ru/pars_docs/refs/57/56277/img0.jpg"/>
          <p:cNvPicPr>
            <a:picLocks noChangeAspect="1" noChangeArrowheads="1"/>
          </p:cNvPicPr>
          <p:nvPr/>
        </p:nvPicPr>
        <p:blipFill rotWithShape="1">
          <a:blip r:embed="rId2" cstate="print"/>
          <a:srcRect l="20482" t="39380" r="22742" b="6888"/>
          <a:stretch>
            <a:fillRect/>
          </a:stretch>
        </p:blipFill>
        <p:spPr bwMode="auto">
          <a:xfrm>
            <a:off x="107504" y="1113588"/>
            <a:ext cx="7040300" cy="3672408"/>
          </a:xfrm>
          <a:prstGeom prst="rect">
            <a:avLst/>
          </a:prstGeom>
          <a:noFill/>
        </p:spPr>
      </p:pic>
      <p:pic>
        <p:nvPicPr>
          <p:cNvPr id="2097161" name="Picture 14" descr="http://rpp.nashaucheba.ru/pars_docs/refs/57/56277/img2.jpg"/>
          <p:cNvPicPr>
            <a:picLocks noChangeAspect="1" noChangeArrowheads="1"/>
          </p:cNvPicPr>
          <p:nvPr/>
        </p:nvPicPr>
        <p:blipFill rotWithShape="1">
          <a:blip r:embed="rId3" cstate="print"/>
          <a:srcRect l="8671" t="22680" r="57478" b="27182"/>
          <a:stretch>
            <a:fillRect/>
          </a:stretch>
        </p:blipFill>
        <p:spPr bwMode="auto">
          <a:xfrm>
            <a:off x="7596337" y="1021914"/>
            <a:ext cx="1351147" cy="112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2" name="Picture 10" descr="http://www.agesmystery.ru/sites/default/files/%20%D0%95%D1%80%D0%BE%D1%84%D0%B5%D0%B9%20%D0%9F%D0%B0%D0%B2%D0%BB%D0%BE%D0%B2%D0%B8%D1%87%20(1603%20-%20%D0%BF%D0%BE%D1%81%D0%BB%D0%B5%20167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7805" y="1923678"/>
            <a:ext cx="1424429" cy="133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3" name="Picture 12" descr="http://teachergeo.ucoz.ru/43061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3317" y="2782122"/>
            <a:ext cx="1144166" cy="120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4" name="Picture 8" descr="http://www.sevmb.com/spaw2/uploads/images/%D0%A1%D0%BF%D0%B0%D1%84%D0%B0%D1%80%D0%B8%D0%B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804" y="3660217"/>
            <a:ext cx="1311026" cy="114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1" name="Скругленный прямоугольник 11"/>
          <p:cNvSpPr/>
          <p:nvPr/>
        </p:nvSpPr>
        <p:spPr>
          <a:xfrm>
            <a:off x="428862" y="4407954"/>
            <a:ext cx="6497718" cy="8512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усские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первопроходцы 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Прямоугольник 4"/>
          <p:cNvSpPr/>
          <p:nvPr/>
        </p:nvSpPr>
        <p:spPr>
          <a:xfrm>
            <a:off x="179263" y="139659"/>
            <a:ext cx="8841514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Семён Васильевич Дежнёв предпринял попытку пройти на реку Анадырь морем, но встретил большие льды и вернулся . В 1648 первым открыл пролив между Азией и Америкой </a:t>
            </a:r>
          </a:p>
        </p:txBody>
      </p:sp>
      <p:grpSp>
        <p:nvGrpSpPr>
          <p:cNvPr id="61" name="Группа 7"/>
          <p:cNvGrpSpPr/>
          <p:nvPr/>
        </p:nvGrpSpPr>
        <p:grpSpPr>
          <a:xfrm>
            <a:off x="323529" y="1005992"/>
            <a:ext cx="8617407" cy="4058923"/>
            <a:chOff x="323528" y="1341322"/>
            <a:chExt cx="8617407" cy="5411897"/>
          </a:xfrm>
        </p:grpSpPr>
        <p:grpSp>
          <p:nvGrpSpPr>
            <p:cNvPr id="62" name="Группа 1"/>
            <p:cNvGrpSpPr/>
            <p:nvPr/>
          </p:nvGrpSpPr>
          <p:grpSpPr>
            <a:xfrm>
              <a:off x="323528" y="1341322"/>
              <a:ext cx="2592288" cy="5411897"/>
              <a:chOff x="323528" y="1341322"/>
              <a:chExt cx="2592288" cy="5411897"/>
            </a:xfrm>
          </p:grpSpPr>
          <p:pic>
            <p:nvPicPr>
              <p:cNvPr id="2097165" name="Picture 2" descr="http://www.vokrugsveta.ru/img/cmn/2010/04/07/00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3270912"/>
                <a:ext cx="2592288" cy="3482307"/>
              </a:xfrm>
              <a:prstGeom prst="rect">
                <a:avLst/>
              </a:prstGeom>
              <a:noFill/>
            </p:spPr>
          </p:pic>
          <p:pic>
            <p:nvPicPr>
              <p:cNvPr id="2097166" name="Picture 4" descr="http://rpp.nashaucheba.ru/pars_docs/refs/57/56277/img1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0307" t="39659" r="69096" b="26192"/>
              <a:stretch>
                <a:fillRect/>
              </a:stretch>
            </p:blipFill>
            <p:spPr bwMode="auto">
              <a:xfrm>
                <a:off x="899715" y="1341322"/>
                <a:ext cx="1728192" cy="21128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097167" name="Picture 2" descr="Русские географические экспедиции XVII век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907" y="1470712"/>
              <a:ext cx="6313028" cy="3600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Прямоугольник 4"/>
          <p:cNvSpPr/>
          <p:nvPr/>
        </p:nvSpPr>
        <p:spPr>
          <a:xfrm>
            <a:off x="179263" y="139658"/>
            <a:ext cx="884151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Василий Данилович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Поряков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1643-1646 годах руководил отрядом, который впервые проник в бассейн реки Амур и достиг его устья.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Стал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первым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русским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землепроходцем совершившим плаванье к Тихому океану .</a:t>
            </a:r>
          </a:p>
        </p:txBody>
      </p:sp>
      <p:pic>
        <p:nvPicPr>
          <p:cNvPr id="2097168" name="Picture 2" descr="http://rpp.nashaucheba.ru/pars_docs/refs/57/56277/img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29" r="8681" b="23368"/>
          <a:stretch>
            <a:fillRect/>
          </a:stretch>
        </p:blipFill>
        <p:spPr bwMode="auto">
          <a:xfrm>
            <a:off x="179263" y="1338213"/>
            <a:ext cx="8686045" cy="3025436"/>
          </a:xfrm>
          <a:prstGeom prst="rect">
            <a:avLst/>
          </a:prstGeom>
          <a:noFill/>
        </p:spPr>
      </p:pic>
      <p:pic>
        <p:nvPicPr>
          <p:cNvPr id="2097169" name="Picture 4" descr="http://img-fotki.yandex.ru/get/6414/140303438.70/0_9cd32_5b701433_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1" y="3381840"/>
            <a:ext cx="2016957" cy="1512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Прямоугольник 4"/>
          <p:cNvSpPr/>
          <p:nvPr/>
        </p:nvSpPr>
        <p:spPr>
          <a:xfrm>
            <a:off x="143392" y="139658"/>
            <a:ext cx="884151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Михаил Васильевич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Стадухин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(Енисейский казак) 1641-1649 был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организатором похода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реки Оймякон и Анадырь, вышел к Охотскому морю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Стадухину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удалось первым побывать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Камчатке.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Группа 1"/>
          <p:cNvGrpSpPr/>
          <p:nvPr/>
        </p:nvGrpSpPr>
        <p:grpSpPr>
          <a:xfrm>
            <a:off x="251521" y="1221600"/>
            <a:ext cx="8436979" cy="3496346"/>
            <a:chOff x="251520" y="1628800"/>
            <a:chExt cx="8436979" cy="4661794"/>
          </a:xfrm>
        </p:grpSpPr>
        <p:pic>
          <p:nvPicPr>
            <p:cNvPr id="2097170" name="Picture 2" descr="http://rpp.nashaucheba.ru/pars_docs/refs/57/56277/img3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0000" t="14455" r="13539" b="34918"/>
            <a:stretch>
              <a:fillRect/>
            </a:stretch>
          </p:blipFill>
          <p:spPr bwMode="auto">
            <a:xfrm>
              <a:off x="4211961" y="1628800"/>
              <a:ext cx="4476538" cy="4661794"/>
            </a:xfrm>
            <a:prstGeom prst="rect">
              <a:avLst/>
            </a:prstGeom>
            <a:noFill/>
          </p:spPr>
        </p:pic>
        <p:pic>
          <p:nvPicPr>
            <p:cNvPr id="2097171" name="Picture 4" descr="http://www.sevmb.com/spaw2/uploads/images/%D0%A1%D0%BF%D0%B0%D1%84%D0%B0%D1%80%D0%B8%D0%B9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733550"/>
              <a:ext cx="3675204" cy="42877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Прямоугольник 4"/>
          <p:cNvSpPr/>
          <p:nvPr/>
        </p:nvSpPr>
        <p:spPr>
          <a:xfrm>
            <a:off x="143392" y="139658"/>
            <a:ext cx="8841514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1649-1653г ряд экспедиций в Приамурье предпринял Ерофей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Павлoвич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Хабаров.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продолжил дело начатое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Поряковым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составил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«Чертеж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реки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амур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». Усилиями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этих и других великих землепроходцев Россия утвердилась на востоке Азии и дала миру знания об этих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краях.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pSp>
        <p:nvGrpSpPr>
          <p:cNvPr id="70" name="Группа 1"/>
          <p:cNvGrpSpPr/>
          <p:nvPr/>
        </p:nvGrpSpPr>
        <p:grpSpPr>
          <a:xfrm>
            <a:off x="323528" y="1707654"/>
            <a:ext cx="8499062" cy="3152288"/>
            <a:chOff x="395536" y="1679389"/>
            <a:chExt cx="8427054" cy="4800533"/>
          </a:xfrm>
        </p:grpSpPr>
        <p:pic>
          <p:nvPicPr>
            <p:cNvPr id="2097172" name="Picture 2" descr="http://rpp.nashaucheba.ru/pars_docs/refs/57/56277/img4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5606" t="16025" r="11080" b="37407"/>
            <a:stretch>
              <a:fillRect/>
            </a:stretch>
          </p:blipFill>
          <p:spPr bwMode="auto">
            <a:xfrm>
              <a:off x="4564149" y="1700808"/>
              <a:ext cx="4258441" cy="4464496"/>
            </a:xfrm>
            <a:prstGeom prst="rect">
              <a:avLst/>
            </a:prstGeom>
            <a:noFill/>
          </p:spPr>
        </p:pic>
        <p:pic>
          <p:nvPicPr>
            <p:cNvPr id="2097173" name="Picture 4" descr="http://img-fotki.yandex.ru/get/5409/glad062007.8c/0_6fddd_a87bcc39_XL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679389"/>
              <a:ext cx="3888432" cy="48005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1128</Words>
  <Application>Microsoft Office PowerPoint</Application>
  <PresentationFormat>Экран (16:9)</PresentationFormat>
  <Paragraphs>125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Гипотеза</vt:lpstr>
      <vt:lpstr>Цели и задачи проекта</vt:lpstr>
      <vt:lpstr>Основополагающий вопрос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Литература</vt:lpstr>
      <vt:lpstr>1678 г. - первая печатная книга</vt:lpstr>
      <vt:lpstr>Литература</vt:lpstr>
      <vt:lpstr>Слайд 24</vt:lpstr>
      <vt:lpstr>Слайд 25</vt:lpstr>
      <vt:lpstr>Слайд 26</vt:lpstr>
      <vt:lpstr>Можем ли мы считать культуру России            XVII века чисто русской культурой?</vt:lpstr>
      <vt:lpstr>Самостоятельная работа</vt:lpstr>
    </vt:vector>
  </TitlesOfParts>
  <Company>Image&amp;Matros™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 XVII века: Русские первопроходцы, Литература и Архитектура</dc:title>
  <dc:creator>Image&amp;Matros™</dc:creator>
  <cp:lastModifiedBy>Пользователь</cp:lastModifiedBy>
  <cp:revision>8</cp:revision>
  <dcterms:created xsi:type="dcterms:W3CDTF">2013-10-12T01:16:03Z</dcterms:created>
  <dcterms:modified xsi:type="dcterms:W3CDTF">2020-09-23T05:34:31Z</dcterms:modified>
</cp:coreProperties>
</file>