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44"/>
  </p:notesMasterIdLst>
  <p:sldIdLst>
    <p:sldId id="1356" r:id="rId11"/>
    <p:sldId id="1414" r:id="rId12"/>
    <p:sldId id="1501" r:id="rId13"/>
    <p:sldId id="1472" r:id="rId14"/>
    <p:sldId id="1502" r:id="rId15"/>
    <p:sldId id="1503" r:id="rId16"/>
    <p:sldId id="1504" r:id="rId17"/>
    <p:sldId id="1509" r:id="rId18"/>
    <p:sldId id="1505" r:id="rId19"/>
    <p:sldId id="1506" r:id="rId20"/>
    <p:sldId id="1507" r:id="rId21"/>
    <p:sldId id="1508" r:id="rId22"/>
    <p:sldId id="1510" r:id="rId23"/>
    <p:sldId id="1515" r:id="rId24"/>
    <p:sldId id="1512" r:id="rId25"/>
    <p:sldId id="1513" r:id="rId26"/>
    <p:sldId id="1532" r:id="rId27"/>
    <p:sldId id="1514" r:id="rId28"/>
    <p:sldId id="1516" r:id="rId29"/>
    <p:sldId id="1526" r:id="rId30"/>
    <p:sldId id="1517" r:id="rId31"/>
    <p:sldId id="1519" r:id="rId32"/>
    <p:sldId id="1520" r:id="rId33"/>
    <p:sldId id="1521" r:id="rId34"/>
    <p:sldId id="1527" r:id="rId35"/>
    <p:sldId id="1523" r:id="rId36"/>
    <p:sldId id="1524" r:id="rId37"/>
    <p:sldId id="1529" r:id="rId38"/>
    <p:sldId id="1522" r:id="rId39"/>
    <p:sldId id="1528" r:id="rId40"/>
    <p:sldId id="1530" r:id="rId41"/>
    <p:sldId id="1531" r:id="rId42"/>
    <p:sldId id="1533" r:id="rId43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543" autoAdjust="0"/>
  </p:normalViewPr>
  <p:slideViewPr>
    <p:cSldViewPr snapToObjects="1">
      <p:cViewPr>
        <p:scale>
          <a:sx n="232" d="100"/>
          <a:sy n="232" d="100"/>
        </p:scale>
        <p:origin x="-876" y="-138"/>
      </p:cViewPr>
      <p:guideLst>
        <p:guide orient="horz" pos="742"/>
        <p:guide orient="horz" pos="517"/>
        <p:guide pos="1882"/>
        <p:guide pos="1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70F4A-02CC-48D3-AFDE-8F8519D9AF0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F06D17-D99D-4BB6-934B-BB0645685943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ЧАСТЫЕ НАРОДНЫЕ ВОССТАНИЯ В МАВЕРАННАХРЕ И ХОРАСАНЕ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5F3A8607-0E21-4D6B-A50C-DE71AA4DE8D4}" type="parTrans" cxnId="{6AE8E03E-BEB2-4061-8D36-9BB92C912F35}">
      <dgm:prSet/>
      <dgm:spPr/>
      <dgm:t>
        <a:bodyPr/>
        <a:lstStyle/>
        <a:p>
          <a:endParaRPr lang="ru-RU"/>
        </a:p>
      </dgm:t>
    </dgm:pt>
    <dgm:pt modelId="{83DA1E96-514D-4CDE-8FAD-9B6AC28D4775}" type="sibTrans" cxnId="{6AE8E03E-BEB2-4061-8D36-9BB92C912F35}">
      <dgm:prSet/>
      <dgm:spPr/>
      <dgm:t>
        <a:bodyPr/>
        <a:lstStyle/>
        <a:p>
          <a:endParaRPr lang="ru-RU"/>
        </a:p>
      </dgm:t>
    </dgm:pt>
    <dgm:pt modelId="{D544793C-93C1-4272-B573-51F5C9959D8A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БЕСПРЕРЫВНЫЕ МЕЖДОУСОБНЫЕ ВОЙНЫ И ВНУТРЕННИЕ ПРОТИВОРЕЧИЯ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677C6DC3-E1C2-49AA-B859-0DFCA8303CF6}" type="parTrans" cxnId="{00C10320-2F78-4804-9A69-DFB03680B4D3}">
      <dgm:prSet/>
      <dgm:spPr/>
      <dgm:t>
        <a:bodyPr/>
        <a:lstStyle/>
        <a:p>
          <a:endParaRPr lang="ru-RU"/>
        </a:p>
      </dgm:t>
    </dgm:pt>
    <dgm:pt modelId="{DA7FE9A7-26AC-42CD-80D4-3CB9410D7294}" type="sibTrans" cxnId="{00C10320-2F78-4804-9A69-DFB03680B4D3}">
      <dgm:prSet/>
      <dgm:spPr/>
      <dgm:t>
        <a:bodyPr/>
        <a:lstStyle/>
        <a:p>
          <a:endParaRPr lang="ru-RU"/>
        </a:p>
      </dgm:t>
    </dgm:pt>
    <dgm:pt modelId="{4C14F82B-EACB-4820-8B19-7641D3336EB1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ОСЛАБЛЕНИЕ ВЛАСТИ ПРИВЕЛО К ВОЗНИКНОВЕНИЮ НЕЗАВИСИМЫХ ГОСУДАРСТВ.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C3DA01FD-C27A-400E-A1CA-F854B5E321F2}" type="parTrans" cxnId="{47276BE5-A587-4034-9F19-8A512AA12B1B}">
      <dgm:prSet/>
      <dgm:spPr/>
      <dgm:t>
        <a:bodyPr/>
        <a:lstStyle/>
        <a:p>
          <a:endParaRPr lang="ru-RU"/>
        </a:p>
      </dgm:t>
    </dgm:pt>
    <dgm:pt modelId="{B762E636-CA3A-400F-8FAC-3EB02F6B9EB0}" type="sibTrans" cxnId="{47276BE5-A587-4034-9F19-8A512AA12B1B}">
      <dgm:prSet/>
      <dgm:spPr/>
      <dgm:t>
        <a:bodyPr/>
        <a:lstStyle/>
        <a:p>
          <a:endParaRPr lang="ru-RU"/>
        </a:p>
      </dgm:t>
    </dgm:pt>
    <dgm:pt modelId="{1E4B0567-D424-4556-B4DB-745326D26BFE}" type="pres">
      <dgm:prSet presAssocID="{50B70F4A-02CC-48D3-AFDE-8F8519D9AF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C7ADEE-6CE5-44EB-A0BB-D1C4A0A15F91}" type="pres">
      <dgm:prSet presAssocID="{4C14F82B-EACB-4820-8B19-7641D3336EB1}" presName="boxAndChildren" presStyleCnt="0"/>
      <dgm:spPr/>
    </dgm:pt>
    <dgm:pt modelId="{7C00FFF1-7F03-4D7E-B42E-AB89011141AA}" type="pres">
      <dgm:prSet presAssocID="{4C14F82B-EACB-4820-8B19-7641D3336EB1}" presName="parentTextBox" presStyleLbl="node1" presStyleIdx="0" presStyleCnt="3" custScaleY="129295"/>
      <dgm:spPr/>
      <dgm:t>
        <a:bodyPr/>
        <a:lstStyle/>
        <a:p>
          <a:endParaRPr lang="ru-RU"/>
        </a:p>
      </dgm:t>
    </dgm:pt>
    <dgm:pt modelId="{7D59C90A-3C81-45D2-B9F5-84094A2D017B}" type="pres">
      <dgm:prSet presAssocID="{DA7FE9A7-26AC-42CD-80D4-3CB9410D7294}" presName="sp" presStyleCnt="0"/>
      <dgm:spPr/>
    </dgm:pt>
    <dgm:pt modelId="{714B7E7B-F133-4D30-BAF1-9203FF2FCE58}" type="pres">
      <dgm:prSet presAssocID="{D544793C-93C1-4272-B573-51F5C9959D8A}" presName="arrowAndChildren" presStyleCnt="0"/>
      <dgm:spPr/>
    </dgm:pt>
    <dgm:pt modelId="{D4FA3C8E-BB89-439A-89B5-4CD19D57DCE0}" type="pres">
      <dgm:prSet presAssocID="{D544793C-93C1-4272-B573-51F5C9959D8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590FC17-5498-4985-9BB9-213A8C52EF42}" type="pres">
      <dgm:prSet presAssocID="{83DA1E96-514D-4CDE-8FAD-9B6AC28D4775}" presName="sp" presStyleCnt="0"/>
      <dgm:spPr/>
    </dgm:pt>
    <dgm:pt modelId="{D38B9B99-A243-4E2B-A816-1B74917A2C77}" type="pres">
      <dgm:prSet presAssocID="{72F06D17-D99D-4BB6-934B-BB0645685943}" presName="arrowAndChildren" presStyleCnt="0"/>
      <dgm:spPr/>
    </dgm:pt>
    <dgm:pt modelId="{EC0D7E4A-AB65-4BD4-9580-13C0A714B91B}" type="pres">
      <dgm:prSet presAssocID="{72F06D17-D99D-4BB6-934B-BB0645685943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47276BE5-A587-4034-9F19-8A512AA12B1B}" srcId="{50B70F4A-02CC-48D3-AFDE-8F8519D9AF03}" destId="{4C14F82B-EACB-4820-8B19-7641D3336EB1}" srcOrd="2" destOrd="0" parTransId="{C3DA01FD-C27A-400E-A1CA-F854B5E321F2}" sibTransId="{B762E636-CA3A-400F-8FAC-3EB02F6B9EB0}"/>
    <dgm:cxn modelId="{83E61D65-FDDA-4BE7-8E3F-39EAE2D4C5FE}" type="presOf" srcId="{72F06D17-D99D-4BB6-934B-BB0645685943}" destId="{EC0D7E4A-AB65-4BD4-9580-13C0A714B91B}" srcOrd="0" destOrd="0" presId="urn:microsoft.com/office/officeart/2005/8/layout/process4"/>
    <dgm:cxn modelId="{B946FA12-036A-4298-A2C9-F9639F50B282}" type="presOf" srcId="{D544793C-93C1-4272-B573-51F5C9959D8A}" destId="{D4FA3C8E-BB89-439A-89B5-4CD19D57DCE0}" srcOrd="0" destOrd="0" presId="urn:microsoft.com/office/officeart/2005/8/layout/process4"/>
    <dgm:cxn modelId="{6AE8E03E-BEB2-4061-8D36-9BB92C912F35}" srcId="{50B70F4A-02CC-48D3-AFDE-8F8519D9AF03}" destId="{72F06D17-D99D-4BB6-934B-BB0645685943}" srcOrd="0" destOrd="0" parTransId="{5F3A8607-0E21-4D6B-A50C-DE71AA4DE8D4}" sibTransId="{83DA1E96-514D-4CDE-8FAD-9B6AC28D4775}"/>
    <dgm:cxn modelId="{5896489B-0139-4746-A30C-0245E594D3F5}" type="presOf" srcId="{4C14F82B-EACB-4820-8B19-7641D3336EB1}" destId="{7C00FFF1-7F03-4D7E-B42E-AB89011141AA}" srcOrd="0" destOrd="0" presId="urn:microsoft.com/office/officeart/2005/8/layout/process4"/>
    <dgm:cxn modelId="{FA25A934-02C5-47C5-9A34-9C04BEE6FC06}" type="presOf" srcId="{50B70F4A-02CC-48D3-AFDE-8F8519D9AF03}" destId="{1E4B0567-D424-4556-B4DB-745326D26BFE}" srcOrd="0" destOrd="0" presId="urn:microsoft.com/office/officeart/2005/8/layout/process4"/>
    <dgm:cxn modelId="{00C10320-2F78-4804-9A69-DFB03680B4D3}" srcId="{50B70F4A-02CC-48D3-AFDE-8F8519D9AF03}" destId="{D544793C-93C1-4272-B573-51F5C9959D8A}" srcOrd="1" destOrd="0" parTransId="{677C6DC3-E1C2-49AA-B859-0DFCA8303CF6}" sibTransId="{DA7FE9A7-26AC-42CD-80D4-3CB9410D7294}"/>
    <dgm:cxn modelId="{EACDE5D0-5794-48AD-A2CA-443653F3EB1B}" type="presParOf" srcId="{1E4B0567-D424-4556-B4DB-745326D26BFE}" destId="{D5C7ADEE-6CE5-44EB-A0BB-D1C4A0A15F91}" srcOrd="0" destOrd="0" presId="urn:microsoft.com/office/officeart/2005/8/layout/process4"/>
    <dgm:cxn modelId="{460FB0E0-5A17-449D-A4D4-33AD32C3858D}" type="presParOf" srcId="{D5C7ADEE-6CE5-44EB-A0BB-D1C4A0A15F91}" destId="{7C00FFF1-7F03-4D7E-B42E-AB89011141AA}" srcOrd="0" destOrd="0" presId="urn:microsoft.com/office/officeart/2005/8/layout/process4"/>
    <dgm:cxn modelId="{24CEB930-0A29-458C-BF0F-2B2BD10D42ED}" type="presParOf" srcId="{1E4B0567-D424-4556-B4DB-745326D26BFE}" destId="{7D59C90A-3C81-45D2-B9F5-84094A2D017B}" srcOrd="1" destOrd="0" presId="urn:microsoft.com/office/officeart/2005/8/layout/process4"/>
    <dgm:cxn modelId="{B74F53BE-03AA-40F1-99B4-1B490BDF0B94}" type="presParOf" srcId="{1E4B0567-D424-4556-B4DB-745326D26BFE}" destId="{714B7E7B-F133-4D30-BAF1-9203FF2FCE58}" srcOrd="2" destOrd="0" presId="urn:microsoft.com/office/officeart/2005/8/layout/process4"/>
    <dgm:cxn modelId="{31E4F0A6-C37B-443C-83F4-923DDAD82B1A}" type="presParOf" srcId="{714B7E7B-F133-4D30-BAF1-9203FF2FCE58}" destId="{D4FA3C8E-BB89-439A-89B5-4CD19D57DCE0}" srcOrd="0" destOrd="0" presId="urn:microsoft.com/office/officeart/2005/8/layout/process4"/>
    <dgm:cxn modelId="{01148284-C8C7-495C-A011-3BD818D97754}" type="presParOf" srcId="{1E4B0567-D424-4556-B4DB-745326D26BFE}" destId="{4590FC17-5498-4985-9BB9-213A8C52EF42}" srcOrd="3" destOrd="0" presId="urn:microsoft.com/office/officeart/2005/8/layout/process4"/>
    <dgm:cxn modelId="{682C659E-C68C-4A94-A51D-763523D760BA}" type="presParOf" srcId="{1E4B0567-D424-4556-B4DB-745326D26BFE}" destId="{D38B9B99-A243-4E2B-A816-1B74917A2C77}" srcOrd="4" destOrd="0" presId="urn:microsoft.com/office/officeart/2005/8/layout/process4"/>
    <dgm:cxn modelId="{5767BD59-5C98-47AD-9C46-3D668392D666}" type="presParOf" srcId="{D38B9B99-A243-4E2B-A816-1B74917A2C77}" destId="{EC0D7E4A-AB65-4BD4-9580-13C0A714B9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0FFF1-7F03-4D7E-B42E-AB89011141AA}">
      <dsp:nvSpPr>
        <dsp:cNvPr id="0" name=""/>
        <dsp:cNvSpPr/>
      </dsp:nvSpPr>
      <dsp:spPr>
        <a:xfrm>
          <a:off x="0" y="1668112"/>
          <a:ext cx="5329138" cy="708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ОСЛАБЛЕНИЕ ВЛАСТИ ПРИВЕЛО К ВОЗНИКНОВЕНИЮ НЕЗАВИСИМЫХ ГОСУДАРСТВ.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0" y="1668112"/>
        <a:ext cx="5329138" cy="708067"/>
      </dsp:txXfrm>
    </dsp:sp>
    <dsp:sp modelId="{D4FA3C8E-BB89-439A-89B5-4CD19D57DCE0}">
      <dsp:nvSpPr>
        <dsp:cNvPr id="0" name=""/>
        <dsp:cNvSpPr/>
      </dsp:nvSpPr>
      <dsp:spPr>
        <a:xfrm rot="10800000">
          <a:off x="0" y="834061"/>
          <a:ext cx="5329138" cy="84226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БЕСПРЕРЫВНЫЕ МЕЖДОУСОБНЫЕ ВОЙНЫ И ВНУТРЕННИЕ ПРОТИВОРЕЧИЯ</a:t>
          </a:r>
          <a:endParaRPr lang="ru-RU" sz="13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0" y="834061"/>
        <a:ext cx="5329138" cy="547279"/>
      </dsp:txXfrm>
    </dsp:sp>
    <dsp:sp modelId="{EC0D7E4A-AB65-4BD4-9580-13C0A714B91B}">
      <dsp:nvSpPr>
        <dsp:cNvPr id="0" name=""/>
        <dsp:cNvSpPr/>
      </dsp:nvSpPr>
      <dsp:spPr>
        <a:xfrm rot="10800000">
          <a:off x="0" y="9"/>
          <a:ext cx="5329138" cy="84226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ЧАСТЫЕ НАРОДНЫЕ ВОССТАНИЯ В МАВЕРАННАХРЕ И ХОРАСАНЕ</a:t>
          </a:r>
          <a:endParaRPr lang="ru-RU" sz="13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0" y="9"/>
        <a:ext cx="5329138" cy="547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798954" y="1421244"/>
            <a:ext cx="4516437" cy="113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КАРЛУКИ,ОГУЗЫ, ТАХИРИДЫ.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575469" y="1516187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>
              <a:ext uri="{FF2B5EF4-FFF2-40B4-BE49-F238E27FC236}"/>
            </a:extLst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/>
            </a:extLst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КАРЛУКИ В МАВЕРАННАХРЕ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600946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веке после захвата северных территорий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двинулись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Чачский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оазис , а также Ферганскую 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Зарафшанскую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долины и обосновались там , смешавшись с местным населением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сыграли важную роль в этногенезе узбекского народа.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599998"/>
            <a:ext cx="1368152" cy="24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0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ПРИНЯТИЕ РЕЛИГИИ ИСЛАМ.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384922" cy="25918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К 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середине X века большая часть </a:t>
            </a:r>
            <a:r>
              <a:rPr lang="ru-RU" alt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карлуков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стала мусульманами.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нескольких </a:t>
            </a:r>
            <a:r>
              <a:rPr lang="ru-RU" alt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карлукских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городах, расположенных восточнее Таласа,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были построены соборные мечети. </a:t>
            </a:r>
            <a:endParaRPr lang="ru-RU" altLang="ru-RU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782718"/>
            <a:ext cx="2189030" cy="16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7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ОГУЗЫ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83940"/>
            <a:ext cx="3312368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Во второй половине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VII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веках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входили в состав Тюркского каганата.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После его распада большая часть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обосновалась в бассейне реки Сырдарьи и на побережье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Аральского моря.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Здесь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конце IX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начале X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 они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основали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1115988"/>
            <a:ext cx="1973866" cy="126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ЯНГИКЕНТ – СТОЛИЦА ГОСУДАРСТВА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2880866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На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берегах Сырдарьи располагалось несколько крупных городов, таких как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Янгикент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Дженд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Сыгнак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Город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Янгикент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 столицей государства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огузов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зимней резиденцией правителя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Огузы сыграли важную роль в этногенезе туркмен, азербайджанцев , каракалпаков.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25" y="611932"/>
            <a:ext cx="1495845" cy="93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94" y="611931"/>
            <a:ext cx="1420678" cy="93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96" y="1620044"/>
            <a:ext cx="1926395" cy="135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ПРИНЯТИЕ ИСЛАМА ОГУЗАМИ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3"/>
            <a:ext cx="266429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Огузы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были язычниками. В результате интенсивных взаимоотношений с земледельцами оазисов на степные просторы постепенно стало проникать мусульманство. А в X веке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огузы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приняли ислам.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51" y="827956"/>
            <a:ext cx="2484429" cy="15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5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ГОСУДАРСТВА ОГУЗОВ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338492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первой четверти X века государство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огузов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распалось от сильного удара, нанесенного им с северо-востока половцами. После поражения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огузы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были вынуждены оставить родные просторы. Часть их под общим названием "тюрки" двинулась на запад и обосновалась в степях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Северного Кавказа.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21" y="755948"/>
            <a:ext cx="208823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ДВИЖЕНИЕ ОГУЗСКИХ ПЛЕМЕН В МАЛУЮ АЗИЮ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359445" y="611932"/>
            <a:ext cx="338492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Другая часть,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через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двинулась на юго-запад. Эти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огузские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племена, получившие название "сельджуки" по имени своего предводителя и основателя династии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начали постепенно покорять одну за другой страны Передней Азии.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21" y="683940"/>
            <a:ext cx="1941675" cy="10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21" y="1843286"/>
            <a:ext cx="1930857" cy="12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ИЗМЕНЕНИЯ В ЖИЗНИ НАРОДОВ ВОСТОКА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96044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Государства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государство Огузов  оказали большое влияние не только на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но и на политическую жизнь народов всего Среднего Востока и Передней Азии. Вместе с тем, их воинственное население своим образом жизни и степными традициями оставило значительный след в этнической истории многих народов.</a:t>
            </a:r>
            <a:endParaRPr lang="ru-RU" alt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187996"/>
            <a:ext cx="1938509" cy="129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ПРИВЛЕЧЕНИЕ МЕСТНОЙ ЗНАТИ К УПРАВЛЕНИЮ ГОСУДАРСТВОМ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83940"/>
            <a:ext cx="3888432" cy="2376264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конце VIII — начале IX века сложная обстановка в Арабском халифате вынудила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Аббасидов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изменить отношение к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Мавераннахру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Хорасану. Они стали привлекать местную аристократию к управлению восточными областями, пытаясь их руками удержать эти области в повиновении.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Аристократия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Хорасана не только удерживала власть, но и стала претендовать на главенствующую роль в государстве.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1764060"/>
            <a:ext cx="15550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53" y="710508"/>
            <a:ext cx="1804780" cy="102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ЗА ВЛАСТЬ В АРАБСКОМ ХАЛИФАТЕ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312368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После смерти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Харуна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ар-Рашида в 809 г. началась борьба за престол между его наследниками –Амином 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Маъмуном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Арабы из центральных областей халифата способствовали восхождению на престол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Амина.Это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вызвало недовольство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и он начал борьбу против Амина.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37" y="971972"/>
            <a:ext cx="2233712" cy="159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3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5400700" cy="2304306"/>
          </a:xfrm>
        </p:spPr>
        <p:txBody>
          <a:bodyPr/>
          <a:lstStyle/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Ослабление халифата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карлуков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Огузы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Тахиридов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ВОЗВЫШЕНИЕ ТАХИРА ИБН ХУСЕЙНА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312368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Когда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халиф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 еще наместником Хорасана, большой авторитет при его дворе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приобрелТахир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Хусей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правитель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Гератской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области.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Хусейн родился неподалеку от города Герата, в знатной семье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хорасанского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декханина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765016"/>
            <a:ext cx="1980586" cy="23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8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БАГДАДА ТАХИРОМ ИБН ХУСЕЙНОМ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755948"/>
            <a:ext cx="3240360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811 году в войне наследников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власть в халифате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командовал войсками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813 году он захватил Багдад и помог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Маъмуну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взойти на престол. </a:t>
            </a:r>
            <a:endParaRPr lang="ru-RU" alt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971972"/>
            <a:ext cx="1993845" cy="14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ВОЗВЫШЕНИЕТАХИРА ИБН ХУСЕЙН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240360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награду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Хусейн был назначен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главнокомандующим халифата, затем наместником Месопотамии, начальником гарнизонов в Багдаде и главным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мирабом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(управляющим водным хозяйством) Ирака.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94" y="1980084"/>
            <a:ext cx="1750470" cy="117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608487"/>
            <a:ext cx="1728192" cy="128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6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ПОДДЕРЖКА ПРАВИТЕЛЕЙ МАВЕРАННАХРА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4032448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Маъмун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 забыл и заслуги поддерживавших его в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Он назначил эмирами некоторых городов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внуков саман-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худата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Нуху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достался Самарканд, Ахмаду — Фергана,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Яхъе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—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Ильясу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Герат. Братья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Саманиды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из ежегодного хараджа с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отправляли в казну халифата большие денежные средства.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971972"/>
            <a:ext cx="153815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8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ГОСУДАРСТВА ТАХИРИДОВ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888432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821 году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Хусейн был назначен наместником Хорасана 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Не прошло и года, когда он отдал приказ не упоминать имени халифа в пятничной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хутбе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что означало объявление независимости. Таким образом, управление Хорасаном 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Мавераннахром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стало наследственным для дома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03" y="899964"/>
            <a:ext cx="1715399" cy="11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0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ПОЛИТИЧЕСКИЕ СОБЫТИЯ В ХОРАСАНЕ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096344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После смерти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ахира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Хусейна государством правили его сыновья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Талха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Абдул Аббас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Абдуллох.В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правление последнего столица была перенесена из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Мерва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Нишапур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3" y="1043980"/>
            <a:ext cx="2290873" cy="1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0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ВОЗВЫШЕНИЕ ДИНАСТИИ САМАНИДОВ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519113"/>
            <a:ext cx="5544616" cy="26130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По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отношению к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Мавераннахру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Тахириды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определенной мере признали законность назначения эмирами потомков саман-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худата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некоторые города и области древнего Турана.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Саманиды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 свою очередь, подчиняясь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Тахиридам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мирно правили страной. Таким образом прекращалась зависимости Хорасана 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 халифата и шло политическое признание двух местных династий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Ухудшение положения населения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096344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Тахиридах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положение населения было тяжелым . Народ устал от произвола, от непомерных налогов  и поднял восстание. Особое участие в этом принимали отряды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газиев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(борцов за веру).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81" y="1043980"/>
            <a:ext cx="2252919" cy="113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5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ОТРЯДЫ ГАЗИЕВ В ХОРАСАНЕ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888432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 целью защиты от набегов кочевников в Хорасане были созданы специальные отряды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газиев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борцов за веру. В ряды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газиев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вступали разорившиеся земледельцы и ремесленники.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составляли опору и в то же время предмет беспокойства для местных правителей.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часто являлись активными участниками народных восстаний.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 bwMode="auto">
          <a:xfrm>
            <a:off x="4175869" y="971971"/>
            <a:ext cx="1409985" cy="16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3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КОНЕЦ ПРАВЛЕНИЯ ТАХИРИДОВ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58950" y="755948"/>
            <a:ext cx="3312368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конце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IX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вооруженные отряды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газиев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стали ядром большого народного восстания.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Предводителями восстания были братья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Якуб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873 году они захватили столицу Хорасана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Нишапур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результате власть перешла к другой династии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Саффаридам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1115988"/>
            <a:ext cx="1639888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05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ПОНЯТИЯ: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5329238" cy="2447925"/>
          </a:xfrm>
        </p:spPr>
        <p:txBody>
          <a:bodyPr/>
          <a:lstStyle/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Карлуки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Огузы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Тахириды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Государственное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764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ЯКУБ ИБН ЛЕЙС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312368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421" y="611932"/>
            <a:ext cx="38164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874 г. халиф, признавая совершившийся факт, вынужден был поручить </a:t>
            </a:r>
            <a:r>
              <a:rPr lang="ru-RU" dirty="0" err="1"/>
              <a:t>Якубу</a:t>
            </a:r>
            <a:r>
              <a:rPr lang="ru-RU" dirty="0"/>
              <a:t> управление всем Хорасаном.</a:t>
            </a:r>
          </a:p>
          <a:p>
            <a:r>
              <a:rPr lang="ru-RU" dirty="0"/>
              <a:t>Руководитель </a:t>
            </a:r>
            <a:r>
              <a:rPr lang="ru-RU" dirty="0" smtClean="0"/>
              <a:t>восстания </a:t>
            </a:r>
            <a:r>
              <a:rPr lang="ru-RU" dirty="0" err="1" smtClean="0"/>
              <a:t>Якуб</a:t>
            </a:r>
            <a:r>
              <a:rPr lang="ru-RU" dirty="0" smtClean="0"/>
              <a:t> ибн </a:t>
            </a:r>
            <a:r>
              <a:rPr lang="ru-RU" dirty="0" err="1" smtClean="0"/>
              <a:t>Лейс</a:t>
            </a:r>
            <a:r>
              <a:rPr lang="ru-RU" dirty="0" smtClean="0"/>
              <a:t>  имел прозвище </a:t>
            </a:r>
            <a:r>
              <a:rPr lang="ru-RU" dirty="0" err="1"/>
              <a:t>Саффар</a:t>
            </a:r>
            <a:r>
              <a:rPr lang="ru-RU" dirty="0"/>
              <a:t> означает «медник»</a:t>
            </a:r>
          </a:p>
          <a:p>
            <a:r>
              <a:rPr lang="ru-RU" dirty="0"/>
              <a:t>До конца жизни </a:t>
            </a:r>
            <a:r>
              <a:rPr lang="ru-RU" dirty="0" err="1"/>
              <a:t>Якуб</a:t>
            </a:r>
            <a:r>
              <a:rPr lang="ru-RU" dirty="0"/>
              <a:t> оставался неприхотливым воином, носил простую одежду из хлопчатобумажной ткани, не признавал ковров и паласов, сидел на земле, спал на старой попоне, положив под голову щит и свернутое знамя. Только в торжественных случаях, особенно при приеме послов, он был окружён гвардией, набранной из лучших </a:t>
            </a:r>
            <a:r>
              <a:rPr lang="ru-RU" dirty="0" smtClean="0"/>
              <a:t>воинов. </a:t>
            </a:r>
            <a:r>
              <a:rPr lang="ru-RU" dirty="0" err="1"/>
              <a:t>Якуб</a:t>
            </a:r>
            <a:r>
              <a:rPr lang="ru-RU" dirty="0"/>
              <a:t> решал все дела единолично и ни с кем не разделял управления.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899964"/>
            <a:ext cx="1696484" cy="124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4320480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Успехи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Якуба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 улучшили тяжелого положения простых тружеников, с помощью которых он достиг власти.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Якуб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опирался преимущественно на мелких и средних феодальных землевладельцев. В завоеванных им областях он оставил без какого-либо изменения существовавший там ранее режим и не уменьшил размер подати, тяжелым бременем ложившейся на земледельцев.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1" y="683940"/>
            <a:ext cx="1029095" cy="13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89" y="2412132"/>
            <a:ext cx="1062807" cy="49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7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5256584" cy="2520280"/>
          </a:xfrm>
        </p:spPr>
        <p:txBody>
          <a:bodyPr/>
          <a:lstStyle/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Таким образом ,в Хорасане власть перешла к другой династии –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Саффаридам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отделился от Хорасана , и появилась возможность полного восстановления независимости.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22" y="1836068"/>
            <a:ext cx="1584176" cy="11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9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5256584" cy="2520280"/>
          </a:xfrm>
        </p:spPr>
        <p:txBody>
          <a:bodyPr/>
          <a:lstStyle/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Прочитать </a:t>
            </a:r>
            <a:r>
              <a:rPr lang="ru-RU" sz="1600" dirty="0">
                <a:latin typeface="Arial Narrow"/>
                <a:ea typeface="Calibri"/>
                <a:cs typeface="Times New Roman"/>
              </a:rPr>
              <a:t>§ </a:t>
            </a:r>
            <a:r>
              <a:rPr lang="ru-RU" sz="1600" dirty="0" smtClean="0">
                <a:latin typeface="Arial Narrow"/>
                <a:ea typeface="Calibri"/>
                <a:cs typeface="Times New Roman"/>
              </a:rPr>
              <a:t>12. устно ответить на вопросы к параграфу.</a:t>
            </a:r>
          </a:p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 Narrow"/>
                <a:cs typeface="Times New Roman"/>
              </a:rPr>
              <a:t>Заполнить в тетрадях таблицу на стр. </a:t>
            </a:r>
            <a:r>
              <a:rPr lang="ru-RU" altLang="ru-RU" sz="1600" smtClean="0">
                <a:solidFill>
                  <a:srgbClr val="000000"/>
                </a:solidFill>
                <a:latin typeface="Arial Narrow"/>
                <a:cs typeface="Times New Roman"/>
              </a:rPr>
              <a:t>45.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ПОЛИТИЧЕСКОГО КРИЗИСА В АРАБСКОМ ХАЛИФАТЕ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672617"/>
              </p:ext>
            </p:extLst>
          </p:nvPr>
        </p:nvGraphicFramePr>
        <p:xfrm>
          <a:off x="142875" y="755948"/>
          <a:ext cx="5329138" cy="2376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ПРОЖИВАНИЯ КАРЛУКОВ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3672408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Первые сведения о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карлуках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относятся к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Карлуки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издревле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жили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западе Алтая, затем в среднем течении реки Иртыш, принадлежали к тюркским племенам. В VI—VII веках они находились в составе Тюркского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каганата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986940"/>
            <a:ext cx="1966298" cy="13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8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ГОСУДАРСТВА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38492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С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середины VII века они обосновались в Семиречье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конце VIII века на этой территории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было создано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Карлукское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государство, правитель которого носил титул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йабгу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или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джабгу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». Столицей был город 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Суяб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02" y="827956"/>
            <a:ext cx="211223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3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КАРЛУКОВ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3600400" cy="268510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По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данным письменных источников, страна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карлуков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протяженностью тридцать дневных переходов, располагалась 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востоке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 Ферганской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долины.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 В персидских географических сочинениях говорится о том, что  в стране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карлуков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находилось большое количество городов и поселений среди них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Тараз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Кулан, Балык, Мерке. Процветали города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Жол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Навкет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Керманкет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34" y="613479"/>
            <a:ext cx="1806087" cy="143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34" y="2098743"/>
            <a:ext cx="1806087" cy="101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КАРЛУКОВ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3384922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IX-X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веках в хозяйственной деятельности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основное место занимало скотоводство, в частности, разведение овец.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Также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они занимались охотой, а в долинах рек и предгорных районах земледелием.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683940"/>
            <a:ext cx="1780801" cy="244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5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ТОРГОВЛЯ ПО ШЕЛКОВОМУ ПУТИ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26879" y="611932"/>
            <a:ext cx="302488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Северное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ответвление Великого Шелкового пути из Бухары, Самарканда,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Шаша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проходило через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Тараз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Суяб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затем вдоль северного побережья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Иссык-куля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продолжалось в оазисы Восточного Туркестана и Китай.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 пределы государства вывозились в основном шерсть и шерстяные изделия ковры и паласы.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544159"/>
            <a:ext cx="1750776" cy="235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154657</TotalTime>
  <Words>1370</Words>
  <Application>Microsoft Office PowerPoint</Application>
  <PresentationFormat>Произвольный</PresentationFormat>
  <Paragraphs>91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КЛЮЧЕВЫЕ ПОНЯТИЯ:</vt:lpstr>
      <vt:lpstr>ПРИЧИНЫ ПОЛИТИЧЕСКОГО КРИЗИСА В АРАБСКОМ ХАЛИФАТЕ</vt:lpstr>
      <vt:lpstr>ТЕРРИТОРИЯ ПРОЖИВАНИЯ КАРЛУКОВ</vt:lpstr>
      <vt:lpstr>ОБРАЗОВАНИЕ ГОСУДАРСТВА</vt:lpstr>
      <vt:lpstr>ГОРОДА КАРЛУКОВ</vt:lpstr>
      <vt:lpstr>ЗАНЯТИЯ КАРЛУКОВ</vt:lpstr>
      <vt:lpstr>ТОРГОВЛЯ ПО ШЕЛКОВОМУ ПУТИ</vt:lpstr>
      <vt:lpstr>КАРЛУКИ В МАВЕРАННАХРЕ</vt:lpstr>
      <vt:lpstr>ПРИНЯТИЕ РЕЛИГИИ ИСЛАМ.</vt:lpstr>
      <vt:lpstr>ОГУЗЫ</vt:lpstr>
      <vt:lpstr>ЯНГИКЕНТ – СТОЛИЦА ГОСУДАРСТВА</vt:lpstr>
      <vt:lpstr>ПРИНЯТИЕ ИСЛАМА ОГУЗАМИ</vt:lpstr>
      <vt:lpstr>РАСПАД ГОСУДАРСТВА ОГУЗОВ</vt:lpstr>
      <vt:lpstr>ДВИЖЕНИЕ ОГУЗСКИХ ПЛЕМЕН В МАЛУЮ АЗИЮ</vt:lpstr>
      <vt:lpstr>ИЗМЕНЕНИЯ В ЖИЗНИ НАРОДОВ ВОСТОКА </vt:lpstr>
      <vt:lpstr>ПРИВЛЕЧЕНИЕ МЕСТНОЙ ЗНАТИ К УПРАВЛЕНИЮ ГОСУДАРСТВОМ</vt:lpstr>
      <vt:lpstr>БОРЬБА ЗА ВЛАСТЬ В АРАБСКОМ ХАЛИФАТЕ</vt:lpstr>
      <vt:lpstr>ВОЗВЫШЕНИЕ ТАХИРА ИБН ХУСЕЙНА</vt:lpstr>
      <vt:lpstr>ЗАХВАТ БАГДАДА ТАХИРОМ ИБН ХУСЕЙНОМ</vt:lpstr>
      <vt:lpstr>ВОЗВЫШЕНИЕТАХИРА ИБН ХУСЕЙН</vt:lpstr>
      <vt:lpstr>ПОДДЕРЖКА ПРАВИТЕЛЕЙ МАВЕРАННАХРА</vt:lpstr>
      <vt:lpstr>ОБРАЗОВАНИЕ ГОСУДАРСТВА ТАХИРИДОВ</vt:lpstr>
      <vt:lpstr>ПОЛИТИЧЕСКИЕ СОБЫТИЯ В ХОРАСАНЕ</vt:lpstr>
      <vt:lpstr>ВОЗВЫШЕНИЕ ДИНАСТИИ САМАНИДОВ</vt:lpstr>
      <vt:lpstr>Ухудшение положения населения</vt:lpstr>
      <vt:lpstr>ОТРЯДЫ ГАЗИЕВ В ХОРАСАНЕ</vt:lpstr>
      <vt:lpstr>КОНЕЦ ПРАВЛЕНИЯ ТАХИРИДОВ</vt:lpstr>
      <vt:lpstr>ЯКУБ ИБН ЛЕЙС</vt:lpstr>
      <vt:lpstr>Презентация PowerPoint</vt:lpstr>
      <vt:lpstr>выводы</vt:lpstr>
      <vt:lpstr>САМОСТОЯТЕЛЬНАЯ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Sergey</cp:lastModifiedBy>
  <cp:revision>1764</cp:revision>
  <dcterms:created xsi:type="dcterms:W3CDTF">2014-10-08T23:03:32Z</dcterms:created>
  <dcterms:modified xsi:type="dcterms:W3CDTF">2020-10-29T04:08:03Z</dcterms:modified>
</cp:coreProperties>
</file>