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38"/>
  </p:notesMasterIdLst>
  <p:sldIdLst>
    <p:sldId id="1356" r:id="rId11"/>
    <p:sldId id="1421" r:id="rId12"/>
    <p:sldId id="1414" r:id="rId13"/>
    <p:sldId id="1472" r:id="rId14"/>
    <p:sldId id="1470" r:id="rId15"/>
    <p:sldId id="1473" r:id="rId16"/>
    <p:sldId id="1468" r:id="rId17"/>
    <p:sldId id="1474" r:id="rId18"/>
    <p:sldId id="1494" r:id="rId19"/>
    <p:sldId id="1480" r:id="rId20"/>
    <p:sldId id="1478" r:id="rId21"/>
    <p:sldId id="1479" r:id="rId22"/>
    <p:sldId id="1495" r:id="rId23"/>
    <p:sldId id="1481" r:id="rId24"/>
    <p:sldId id="1482" r:id="rId25"/>
    <p:sldId id="1493" r:id="rId26"/>
    <p:sldId id="1483" r:id="rId27"/>
    <p:sldId id="1484" r:id="rId28"/>
    <p:sldId id="1487" r:id="rId29"/>
    <p:sldId id="1485" r:id="rId30"/>
    <p:sldId id="1486" r:id="rId31"/>
    <p:sldId id="1488" r:id="rId32"/>
    <p:sldId id="1471" r:id="rId33"/>
    <p:sldId id="1490" r:id="rId34"/>
    <p:sldId id="1491" r:id="rId35"/>
    <p:sldId id="1497" r:id="rId36"/>
    <p:sldId id="1498" r:id="rId37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5491" autoAdjust="0"/>
  </p:normalViewPr>
  <p:slideViewPr>
    <p:cSldViewPr snapToObjects="1">
      <p:cViewPr>
        <p:scale>
          <a:sx n="136" d="100"/>
          <a:sy n="136" d="100"/>
        </p:scale>
        <p:origin x="-954" y="-16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0FAA2-1824-43EA-8873-37849266A70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744303-2164-41D0-9D5A-54ED9691A136}">
      <dgm:prSet phldrT="[Текст]" custT="1"/>
      <dgm:spPr/>
      <dgm:t>
        <a:bodyPr/>
        <a:lstStyle/>
        <a:p>
          <a:r>
            <a:rPr lang="ru-RU" sz="1800" dirty="0" smtClean="0"/>
            <a:t>НАСАЖДЕНИЕ ЗАКОНОВ ХАЛИФАТА</a:t>
          </a:r>
          <a:endParaRPr lang="ru-RU" sz="1800" dirty="0"/>
        </a:p>
      </dgm:t>
    </dgm:pt>
    <dgm:pt modelId="{FA71094C-66AF-423D-901F-2CECA5143989}" type="parTrans" cxnId="{71A6AE92-C9B7-47F9-9E16-DA7149433E3C}">
      <dgm:prSet/>
      <dgm:spPr/>
      <dgm:t>
        <a:bodyPr/>
        <a:lstStyle/>
        <a:p>
          <a:endParaRPr lang="ru-RU"/>
        </a:p>
      </dgm:t>
    </dgm:pt>
    <dgm:pt modelId="{B8DFE782-84D0-4283-B117-AB66C478FA53}" type="sibTrans" cxnId="{71A6AE92-C9B7-47F9-9E16-DA7149433E3C}">
      <dgm:prSet/>
      <dgm:spPr/>
      <dgm:t>
        <a:bodyPr/>
        <a:lstStyle/>
        <a:p>
          <a:endParaRPr lang="ru-RU"/>
        </a:p>
      </dgm:t>
    </dgm:pt>
    <dgm:pt modelId="{0C171556-26EB-4222-8074-9CF516A4BD97}">
      <dgm:prSet phldrT="[Текст]" custT="1"/>
      <dgm:spPr/>
      <dgm:t>
        <a:bodyPr/>
        <a:lstStyle/>
        <a:p>
          <a:r>
            <a:rPr lang="ru-RU" sz="1600" dirty="0" smtClean="0"/>
            <a:t>РАЗГРАБЛЕНИЕ СТРАНЫ</a:t>
          </a:r>
          <a:endParaRPr lang="ru-RU" sz="1600" dirty="0"/>
        </a:p>
      </dgm:t>
    </dgm:pt>
    <dgm:pt modelId="{17F71B27-8A44-4801-BE61-750CF21D63B0}" type="parTrans" cxnId="{AA76FA50-15EC-4AD6-A3BD-71F32CB38731}">
      <dgm:prSet/>
      <dgm:spPr/>
      <dgm:t>
        <a:bodyPr/>
        <a:lstStyle/>
        <a:p>
          <a:endParaRPr lang="ru-RU"/>
        </a:p>
      </dgm:t>
    </dgm:pt>
    <dgm:pt modelId="{B731ACBE-C8C9-4219-9B72-9D0C9AE8E9FA}" type="sibTrans" cxnId="{AA76FA50-15EC-4AD6-A3BD-71F32CB38731}">
      <dgm:prSet/>
      <dgm:spPr/>
      <dgm:t>
        <a:bodyPr/>
        <a:lstStyle/>
        <a:p>
          <a:endParaRPr lang="ru-RU"/>
        </a:p>
      </dgm:t>
    </dgm:pt>
    <dgm:pt modelId="{0BA57CD8-D75E-4DAF-A99D-2F7D855B76D0}">
      <dgm:prSet phldrT="[Текст]" custT="1"/>
      <dgm:spPr/>
      <dgm:t>
        <a:bodyPr/>
        <a:lstStyle/>
        <a:p>
          <a:r>
            <a:rPr lang="ru-RU" sz="1600" dirty="0" smtClean="0"/>
            <a:t>МЕСТНОЕ НАСЕЛЕНИЕ ЛИШИЛОСЬ ПРАВ</a:t>
          </a:r>
          <a:endParaRPr lang="ru-RU" sz="1600" dirty="0"/>
        </a:p>
      </dgm:t>
    </dgm:pt>
    <dgm:pt modelId="{F78107EC-A913-4F75-B9EB-C485B9794E5D}" type="parTrans" cxnId="{475BBEC7-B1AA-4B64-8345-70B0CAB29F27}">
      <dgm:prSet/>
      <dgm:spPr/>
      <dgm:t>
        <a:bodyPr/>
        <a:lstStyle/>
        <a:p>
          <a:endParaRPr lang="ru-RU"/>
        </a:p>
      </dgm:t>
    </dgm:pt>
    <dgm:pt modelId="{5D14FD34-89B0-4147-81E3-9AA3C3CB5F95}" type="sibTrans" cxnId="{475BBEC7-B1AA-4B64-8345-70B0CAB29F27}">
      <dgm:prSet/>
      <dgm:spPr/>
      <dgm:t>
        <a:bodyPr/>
        <a:lstStyle/>
        <a:p>
          <a:endParaRPr lang="ru-RU"/>
        </a:p>
      </dgm:t>
    </dgm:pt>
    <dgm:pt modelId="{1C97BFC3-C8B7-4B99-8F9B-3D57F274C11E}">
      <dgm:prSet custT="1"/>
      <dgm:spPr/>
      <dgm:t>
        <a:bodyPr/>
        <a:lstStyle/>
        <a:p>
          <a:r>
            <a:rPr lang="ru-RU" sz="1400" dirty="0" smtClean="0"/>
            <a:t>ВВЕДЕНИЕ НАЛОГОВ И ПОВИННОСТЕЙ С НАСЕЛЕНИЯ</a:t>
          </a:r>
          <a:endParaRPr lang="ru-RU" sz="1400" dirty="0"/>
        </a:p>
      </dgm:t>
    </dgm:pt>
    <dgm:pt modelId="{9B2211AD-B7A8-45DE-8051-B507CDA6FFD5}" type="parTrans" cxnId="{C774471C-B2BA-453E-99AD-FA68AEA94872}">
      <dgm:prSet/>
      <dgm:spPr/>
      <dgm:t>
        <a:bodyPr/>
        <a:lstStyle/>
        <a:p>
          <a:endParaRPr lang="ru-RU"/>
        </a:p>
      </dgm:t>
    </dgm:pt>
    <dgm:pt modelId="{0A1900B8-B099-4850-B2C9-7AFFC0E448B9}" type="sibTrans" cxnId="{C774471C-B2BA-453E-99AD-FA68AEA94872}">
      <dgm:prSet/>
      <dgm:spPr/>
      <dgm:t>
        <a:bodyPr/>
        <a:lstStyle/>
        <a:p>
          <a:endParaRPr lang="ru-RU"/>
        </a:p>
      </dgm:t>
    </dgm:pt>
    <dgm:pt modelId="{C095ABEE-A84F-4EBB-A4E7-33B95D5AC534}">
      <dgm:prSet custT="1"/>
      <dgm:spPr/>
      <dgm:t>
        <a:bodyPr/>
        <a:lstStyle/>
        <a:p>
          <a:r>
            <a:rPr lang="ru-RU" sz="1600" dirty="0" smtClean="0"/>
            <a:t>УНИЧТОЖЕНИЕ КУЛЬТУРЫ НАСЕЛЕНИЯ</a:t>
          </a:r>
          <a:endParaRPr lang="ru-RU" sz="1600" dirty="0"/>
        </a:p>
      </dgm:t>
    </dgm:pt>
    <dgm:pt modelId="{84A25933-B384-4676-BD21-33ADF7FC89B8}" type="parTrans" cxnId="{861401C5-366C-4EFF-952F-F43E5FEF3F6A}">
      <dgm:prSet/>
      <dgm:spPr/>
      <dgm:t>
        <a:bodyPr/>
        <a:lstStyle/>
        <a:p>
          <a:endParaRPr lang="ru-RU"/>
        </a:p>
      </dgm:t>
    </dgm:pt>
    <dgm:pt modelId="{00C6DAC8-7887-4425-BCB9-20043EB4B334}" type="sibTrans" cxnId="{861401C5-366C-4EFF-952F-F43E5FEF3F6A}">
      <dgm:prSet/>
      <dgm:spPr/>
      <dgm:t>
        <a:bodyPr/>
        <a:lstStyle/>
        <a:p>
          <a:endParaRPr lang="ru-RU"/>
        </a:p>
      </dgm:t>
    </dgm:pt>
    <dgm:pt modelId="{C5A3FC6B-9482-48F9-948D-0F01E3577AC7}">
      <dgm:prSet custT="1"/>
      <dgm:spPr/>
      <dgm:t>
        <a:bodyPr/>
        <a:lstStyle/>
        <a:p>
          <a:pPr algn="ctr"/>
          <a:r>
            <a:rPr lang="ru-RU" sz="1100" b="1" dirty="0" smtClean="0"/>
            <a:t>ПРИНУДИТЕЛЬНОЕ ИЗУЧЕНИЕ АРАБСКОГО ЯЗЫКА И ПИСЬМЕННОСТИ</a:t>
          </a:r>
          <a:endParaRPr lang="ru-RU" sz="1100" b="1" dirty="0"/>
        </a:p>
      </dgm:t>
    </dgm:pt>
    <dgm:pt modelId="{9B3EC450-C422-4D5D-A7D8-61FAB19FDAFD}" type="parTrans" cxnId="{C65B14F9-EF43-40B0-A273-3851DD9A17A3}">
      <dgm:prSet/>
      <dgm:spPr/>
      <dgm:t>
        <a:bodyPr/>
        <a:lstStyle/>
        <a:p>
          <a:endParaRPr lang="ru-RU"/>
        </a:p>
      </dgm:t>
    </dgm:pt>
    <dgm:pt modelId="{A1FEE32C-3733-493C-A667-5B2BC098AAC3}" type="sibTrans" cxnId="{C65B14F9-EF43-40B0-A273-3851DD9A17A3}">
      <dgm:prSet/>
      <dgm:spPr/>
      <dgm:t>
        <a:bodyPr/>
        <a:lstStyle/>
        <a:p>
          <a:endParaRPr lang="ru-RU"/>
        </a:p>
      </dgm:t>
    </dgm:pt>
    <dgm:pt modelId="{4DE168DD-E33E-48DE-9CC9-AFFAB8E4A638}" type="pres">
      <dgm:prSet presAssocID="{1C60FAA2-1824-43EA-8873-37849266A7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8A26C-EEF9-4370-9495-268CECCA9E19}" type="pres">
      <dgm:prSet presAssocID="{C5A3FC6B-9482-48F9-948D-0F01E3577AC7}" presName="boxAndChildren" presStyleCnt="0"/>
      <dgm:spPr/>
    </dgm:pt>
    <dgm:pt modelId="{6C0A76C0-94BF-4646-8753-98DC10FCAD38}" type="pres">
      <dgm:prSet presAssocID="{C5A3FC6B-9482-48F9-948D-0F01E3577AC7}" presName="parentTextBox" presStyleLbl="node1" presStyleIdx="0" presStyleCnt="6"/>
      <dgm:spPr/>
      <dgm:t>
        <a:bodyPr/>
        <a:lstStyle/>
        <a:p>
          <a:endParaRPr lang="ru-RU"/>
        </a:p>
      </dgm:t>
    </dgm:pt>
    <dgm:pt modelId="{EAAABF0B-0976-407F-BE4A-1236B7016342}" type="pres">
      <dgm:prSet presAssocID="{00C6DAC8-7887-4425-BCB9-20043EB4B334}" presName="sp" presStyleCnt="0"/>
      <dgm:spPr/>
    </dgm:pt>
    <dgm:pt modelId="{D88A149A-80C7-4504-BF4E-1C6312F63F66}" type="pres">
      <dgm:prSet presAssocID="{C095ABEE-A84F-4EBB-A4E7-33B95D5AC534}" presName="arrowAndChildren" presStyleCnt="0"/>
      <dgm:spPr/>
    </dgm:pt>
    <dgm:pt modelId="{ACD5EAC4-C901-4D64-A88E-218471278A40}" type="pres">
      <dgm:prSet presAssocID="{C095ABEE-A84F-4EBB-A4E7-33B95D5AC534}" presName="parentTextArrow" presStyleLbl="node1" presStyleIdx="1" presStyleCnt="6" custLinFactNeighborY="1533"/>
      <dgm:spPr/>
      <dgm:t>
        <a:bodyPr/>
        <a:lstStyle/>
        <a:p>
          <a:endParaRPr lang="ru-RU"/>
        </a:p>
      </dgm:t>
    </dgm:pt>
    <dgm:pt modelId="{3141C755-158C-45B9-A9A3-9ECB78FAB938}" type="pres">
      <dgm:prSet presAssocID="{0A1900B8-B099-4850-B2C9-7AFFC0E448B9}" presName="sp" presStyleCnt="0"/>
      <dgm:spPr/>
    </dgm:pt>
    <dgm:pt modelId="{50DFC7F0-22E1-4859-87AF-F4BB5051A233}" type="pres">
      <dgm:prSet presAssocID="{1C97BFC3-C8B7-4B99-8F9B-3D57F274C11E}" presName="arrowAndChildren" presStyleCnt="0"/>
      <dgm:spPr/>
    </dgm:pt>
    <dgm:pt modelId="{D3C9C3E9-B7F7-489D-AACE-4B673CA64657}" type="pres">
      <dgm:prSet presAssocID="{1C97BFC3-C8B7-4B99-8F9B-3D57F274C11E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635A5E66-162B-44EF-90B8-C19B6713B959}" type="pres">
      <dgm:prSet presAssocID="{5D14FD34-89B0-4147-81E3-9AA3C3CB5F95}" presName="sp" presStyleCnt="0"/>
      <dgm:spPr/>
    </dgm:pt>
    <dgm:pt modelId="{2704F88F-A934-4123-9326-21CB3968FF74}" type="pres">
      <dgm:prSet presAssocID="{0BA57CD8-D75E-4DAF-A99D-2F7D855B76D0}" presName="arrowAndChildren" presStyleCnt="0"/>
      <dgm:spPr/>
    </dgm:pt>
    <dgm:pt modelId="{544C56DF-2A31-4822-9679-71780C45AF97}" type="pres">
      <dgm:prSet presAssocID="{0BA57CD8-D75E-4DAF-A99D-2F7D855B76D0}" presName="parentTextArrow" presStyleLbl="node1" presStyleIdx="3" presStyleCnt="6" custLinFactNeighborX="616" custLinFactNeighborY="634"/>
      <dgm:spPr/>
      <dgm:t>
        <a:bodyPr/>
        <a:lstStyle/>
        <a:p>
          <a:endParaRPr lang="ru-RU"/>
        </a:p>
      </dgm:t>
    </dgm:pt>
    <dgm:pt modelId="{8A06C7FD-D1BE-4D20-80F9-0AE21FA02CE2}" type="pres">
      <dgm:prSet presAssocID="{B731ACBE-C8C9-4219-9B72-9D0C9AE8E9FA}" presName="sp" presStyleCnt="0"/>
      <dgm:spPr/>
    </dgm:pt>
    <dgm:pt modelId="{C8D18A4C-4C1C-40B4-95B5-30F2B6E46130}" type="pres">
      <dgm:prSet presAssocID="{0C171556-26EB-4222-8074-9CF516A4BD97}" presName="arrowAndChildren" presStyleCnt="0"/>
      <dgm:spPr/>
    </dgm:pt>
    <dgm:pt modelId="{E56A9707-634C-45CD-8BE4-6EA27EC7C191}" type="pres">
      <dgm:prSet presAssocID="{0C171556-26EB-4222-8074-9CF516A4BD97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07E87477-F4C9-4A3D-9E23-181E76DCE8A5}" type="pres">
      <dgm:prSet presAssocID="{B8DFE782-84D0-4283-B117-AB66C478FA53}" presName="sp" presStyleCnt="0"/>
      <dgm:spPr/>
    </dgm:pt>
    <dgm:pt modelId="{4B132452-E823-46AE-B215-D35BB03D8833}" type="pres">
      <dgm:prSet presAssocID="{D5744303-2164-41D0-9D5A-54ED9691A136}" presName="arrowAndChildren" presStyleCnt="0"/>
      <dgm:spPr/>
    </dgm:pt>
    <dgm:pt modelId="{E28E6635-CE49-4555-8A3C-28EF644CCAEB}" type="pres">
      <dgm:prSet presAssocID="{D5744303-2164-41D0-9D5A-54ED9691A136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475BBEC7-B1AA-4B64-8345-70B0CAB29F27}" srcId="{1C60FAA2-1824-43EA-8873-37849266A708}" destId="{0BA57CD8-D75E-4DAF-A99D-2F7D855B76D0}" srcOrd="2" destOrd="0" parTransId="{F78107EC-A913-4F75-B9EB-C485B9794E5D}" sibTransId="{5D14FD34-89B0-4147-81E3-9AA3C3CB5F95}"/>
    <dgm:cxn modelId="{C774471C-B2BA-453E-99AD-FA68AEA94872}" srcId="{1C60FAA2-1824-43EA-8873-37849266A708}" destId="{1C97BFC3-C8B7-4B99-8F9B-3D57F274C11E}" srcOrd="3" destOrd="0" parTransId="{9B2211AD-B7A8-45DE-8051-B507CDA6FFD5}" sibTransId="{0A1900B8-B099-4850-B2C9-7AFFC0E448B9}"/>
    <dgm:cxn modelId="{6A15D424-6B16-4D28-A54E-A3E4F71A7797}" type="presOf" srcId="{1C60FAA2-1824-43EA-8873-37849266A708}" destId="{4DE168DD-E33E-48DE-9CC9-AFFAB8E4A638}" srcOrd="0" destOrd="0" presId="urn:microsoft.com/office/officeart/2005/8/layout/process4"/>
    <dgm:cxn modelId="{4AB246A1-531C-411E-9A90-F2766A7CD326}" type="presOf" srcId="{C095ABEE-A84F-4EBB-A4E7-33B95D5AC534}" destId="{ACD5EAC4-C901-4D64-A88E-218471278A40}" srcOrd="0" destOrd="0" presId="urn:microsoft.com/office/officeart/2005/8/layout/process4"/>
    <dgm:cxn modelId="{861401C5-366C-4EFF-952F-F43E5FEF3F6A}" srcId="{1C60FAA2-1824-43EA-8873-37849266A708}" destId="{C095ABEE-A84F-4EBB-A4E7-33B95D5AC534}" srcOrd="4" destOrd="0" parTransId="{84A25933-B384-4676-BD21-33ADF7FC89B8}" sibTransId="{00C6DAC8-7887-4425-BCB9-20043EB4B334}"/>
    <dgm:cxn modelId="{C65B14F9-EF43-40B0-A273-3851DD9A17A3}" srcId="{1C60FAA2-1824-43EA-8873-37849266A708}" destId="{C5A3FC6B-9482-48F9-948D-0F01E3577AC7}" srcOrd="5" destOrd="0" parTransId="{9B3EC450-C422-4D5D-A7D8-61FAB19FDAFD}" sibTransId="{A1FEE32C-3733-493C-A667-5B2BC098AAC3}"/>
    <dgm:cxn modelId="{963B2AA8-93C4-4FB2-9B3B-5528914EA281}" type="presOf" srcId="{1C97BFC3-C8B7-4B99-8F9B-3D57F274C11E}" destId="{D3C9C3E9-B7F7-489D-AACE-4B673CA64657}" srcOrd="0" destOrd="0" presId="urn:microsoft.com/office/officeart/2005/8/layout/process4"/>
    <dgm:cxn modelId="{653EF72E-B88E-4184-9168-39214257B322}" type="presOf" srcId="{0BA57CD8-D75E-4DAF-A99D-2F7D855B76D0}" destId="{544C56DF-2A31-4822-9679-71780C45AF97}" srcOrd="0" destOrd="0" presId="urn:microsoft.com/office/officeart/2005/8/layout/process4"/>
    <dgm:cxn modelId="{AA76FA50-15EC-4AD6-A3BD-71F32CB38731}" srcId="{1C60FAA2-1824-43EA-8873-37849266A708}" destId="{0C171556-26EB-4222-8074-9CF516A4BD97}" srcOrd="1" destOrd="0" parTransId="{17F71B27-8A44-4801-BE61-750CF21D63B0}" sibTransId="{B731ACBE-C8C9-4219-9B72-9D0C9AE8E9FA}"/>
    <dgm:cxn modelId="{29149491-3A0D-43E4-B2B3-A963A0445F66}" type="presOf" srcId="{0C171556-26EB-4222-8074-9CF516A4BD97}" destId="{E56A9707-634C-45CD-8BE4-6EA27EC7C191}" srcOrd="0" destOrd="0" presId="urn:microsoft.com/office/officeart/2005/8/layout/process4"/>
    <dgm:cxn modelId="{71A6AE92-C9B7-47F9-9E16-DA7149433E3C}" srcId="{1C60FAA2-1824-43EA-8873-37849266A708}" destId="{D5744303-2164-41D0-9D5A-54ED9691A136}" srcOrd="0" destOrd="0" parTransId="{FA71094C-66AF-423D-901F-2CECA5143989}" sibTransId="{B8DFE782-84D0-4283-B117-AB66C478FA53}"/>
    <dgm:cxn modelId="{728987EC-BB11-4D74-8FCB-F3D6EC0A97C7}" type="presOf" srcId="{D5744303-2164-41D0-9D5A-54ED9691A136}" destId="{E28E6635-CE49-4555-8A3C-28EF644CCAEB}" srcOrd="0" destOrd="0" presId="urn:microsoft.com/office/officeart/2005/8/layout/process4"/>
    <dgm:cxn modelId="{266ED094-21F0-4C34-8E4F-5F08377D4002}" type="presOf" srcId="{C5A3FC6B-9482-48F9-948D-0F01E3577AC7}" destId="{6C0A76C0-94BF-4646-8753-98DC10FCAD38}" srcOrd="0" destOrd="0" presId="urn:microsoft.com/office/officeart/2005/8/layout/process4"/>
    <dgm:cxn modelId="{2AC1C3C1-0523-4FDB-BDD9-7A0746F63621}" type="presParOf" srcId="{4DE168DD-E33E-48DE-9CC9-AFFAB8E4A638}" destId="{4FA8A26C-EEF9-4370-9495-268CECCA9E19}" srcOrd="0" destOrd="0" presId="urn:microsoft.com/office/officeart/2005/8/layout/process4"/>
    <dgm:cxn modelId="{B0AD10CB-D1B2-47FA-A93B-15A10083BE96}" type="presParOf" srcId="{4FA8A26C-EEF9-4370-9495-268CECCA9E19}" destId="{6C0A76C0-94BF-4646-8753-98DC10FCAD38}" srcOrd="0" destOrd="0" presId="urn:microsoft.com/office/officeart/2005/8/layout/process4"/>
    <dgm:cxn modelId="{3235F791-81F7-4F52-84A0-748BC3ACD463}" type="presParOf" srcId="{4DE168DD-E33E-48DE-9CC9-AFFAB8E4A638}" destId="{EAAABF0B-0976-407F-BE4A-1236B7016342}" srcOrd="1" destOrd="0" presId="urn:microsoft.com/office/officeart/2005/8/layout/process4"/>
    <dgm:cxn modelId="{BAF453D1-3F37-4E95-A557-A69BE305D306}" type="presParOf" srcId="{4DE168DD-E33E-48DE-9CC9-AFFAB8E4A638}" destId="{D88A149A-80C7-4504-BF4E-1C6312F63F66}" srcOrd="2" destOrd="0" presId="urn:microsoft.com/office/officeart/2005/8/layout/process4"/>
    <dgm:cxn modelId="{29AE1B1C-5427-4273-9D74-BE05EAB62D97}" type="presParOf" srcId="{D88A149A-80C7-4504-BF4E-1C6312F63F66}" destId="{ACD5EAC4-C901-4D64-A88E-218471278A40}" srcOrd="0" destOrd="0" presId="urn:microsoft.com/office/officeart/2005/8/layout/process4"/>
    <dgm:cxn modelId="{0824DBF1-639A-4CD6-8A83-1C2876CC7BAB}" type="presParOf" srcId="{4DE168DD-E33E-48DE-9CC9-AFFAB8E4A638}" destId="{3141C755-158C-45B9-A9A3-9ECB78FAB938}" srcOrd="3" destOrd="0" presId="urn:microsoft.com/office/officeart/2005/8/layout/process4"/>
    <dgm:cxn modelId="{8A3B21E0-A6C2-450F-A329-AA1AF177ABFF}" type="presParOf" srcId="{4DE168DD-E33E-48DE-9CC9-AFFAB8E4A638}" destId="{50DFC7F0-22E1-4859-87AF-F4BB5051A233}" srcOrd="4" destOrd="0" presId="urn:microsoft.com/office/officeart/2005/8/layout/process4"/>
    <dgm:cxn modelId="{C858DCDE-99E5-483A-A087-3F52F541113C}" type="presParOf" srcId="{50DFC7F0-22E1-4859-87AF-F4BB5051A233}" destId="{D3C9C3E9-B7F7-489D-AACE-4B673CA64657}" srcOrd="0" destOrd="0" presId="urn:microsoft.com/office/officeart/2005/8/layout/process4"/>
    <dgm:cxn modelId="{30500663-9D67-460E-B461-92ABD80401A9}" type="presParOf" srcId="{4DE168DD-E33E-48DE-9CC9-AFFAB8E4A638}" destId="{635A5E66-162B-44EF-90B8-C19B6713B959}" srcOrd="5" destOrd="0" presId="urn:microsoft.com/office/officeart/2005/8/layout/process4"/>
    <dgm:cxn modelId="{91DC2369-1DF4-4F83-BFF9-172EE9A4ABA3}" type="presParOf" srcId="{4DE168DD-E33E-48DE-9CC9-AFFAB8E4A638}" destId="{2704F88F-A934-4123-9326-21CB3968FF74}" srcOrd="6" destOrd="0" presId="urn:microsoft.com/office/officeart/2005/8/layout/process4"/>
    <dgm:cxn modelId="{D39F1DA4-F670-4B2A-8BCB-6D1C339AB158}" type="presParOf" srcId="{2704F88F-A934-4123-9326-21CB3968FF74}" destId="{544C56DF-2A31-4822-9679-71780C45AF97}" srcOrd="0" destOrd="0" presId="urn:microsoft.com/office/officeart/2005/8/layout/process4"/>
    <dgm:cxn modelId="{821212B8-02E3-43CF-98AD-C92BB2C6A30C}" type="presParOf" srcId="{4DE168DD-E33E-48DE-9CC9-AFFAB8E4A638}" destId="{8A06C7FD-D1BE-4D20-80F9-0AE21FA02CE2}" srcOrd="7" destOrd="0" presId="urn:microsoft.com/office/officeart/2005/8/layout/process4"/>
    <dgm:cxn modelId="{B8AD3712-2BDB-4B7B-BE6A-853E0F4825F5}" type="presParOf" srcId="{4DE168DD-E33E-48DE-9CC9-AFFAB8E4A638}" destId="{C8D18A4C-4C1C-40B4-95B5-30F2B6E46130}" srcOrd="8" destOrd="0" presId="urn:microsoft.com/office/officeart/2005/8/layout/process4"/>
    <dgm:cxn modelId="{186826BF-9048-4FCB-AAD9-B5BCBE8D6D65}" type="presParOf" srcId="{C8D18A4C-4C1C-40B4-95B5-30F2B6E46130}" destId="{E56A9707-634C-45CD-8BE4-6EA27EC7C191}" srcOrd="0" destOrd="0" presId="urn:microsoft.com/office/officeart/2005/8/layout/process4"/>
    <dgm:cxn modelId="{193CA6F5-4BDD-4CEA-9991-6E37E74B00D5}" type="presParOf" srcId="{4DE168DD-E33E-48DE-9CC9-AFFAB8E4A638}" destId="{07E87477-F4C9-4A3D-9E23-181E76DCE8A5}" srcOrd="9" destOrd="0" presId="urn:microsoft.com/office/officeart/2005/8/layout/process4"/>
    <dgm:cxn modelId="{D669000B-E744-40DF-824F-DC7FFFCC9056}" type="presParOf" srcId="{4DE168DD-E33E-48DE-9CC9-AFFAB8E4A638}" destId="{4B132452-E823-46AE-B215-D35BB03D8833}" srcOrd="10" destOrd="0" presId="urn:microsoft.com/office/officeart/2005/8/layout/process4"/>
    <dgm:cxn modelId="{266F84FA-B85F-4C24-8C71-A1C00096E9C0}" type="presParOf" srcId="{4B132452-E823-46AE-B215-D35BB03D8833}" destId="{E28E6635-CE49-4555-8A3C-28EF644CCAE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F760A3-06D1-4D67-8FAD-47088FB0AAF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464CFE-B01C-47DE-8F7B-D706F8AC6F1C}">
      <dgm:prSet/>
      <dgm:spPr/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РАЗРОЗНЕННОСТЬ СИЛ ВОССТАВШИХ</a:t>
          </a:r>
        </a:p>
      </dgm:t>
    </dgm:pt>
    <dgm:pt modelId="{C2DFF54D-65D6-48BD-AAE7-303932723F7F}" type="parTrans" cxnId="{5D0AB3A7-8564-4BF4-8F09-19D3097F1B79}">
      <dgm:prSet/>
      <dgm:spPr/>
      <dgm:t>
        <a:bodyPr/>
        <a:lstStyle/>
        <a:p>
          <a:endParaRPr lang="ru-RU"/>
        </a:p>
      </dgm:t>
    </dgm:pt>
    <dgm:pt modelId="{62430C40-F5AE-4AE6-842F-1942E0B354FC}" type="sibTrans" cxnId="{5D0AB3A7-8564-4BF4-8F09-19D3097F1B79}">
      <dgm:prSet/>
      <dgm:spPr/>
      <dgm:t>
        <a:bodyPr/>
        <a:lstStyle/>
        <a:p>
          <a:endParaRPr lang="ru-RU"/>
        </a:p>
      </dgm:t>
    </dgm:pt>
    <dgm:pt modelId="{9D3E354A-BB2B-4441-95B5-CC79203D1FDE}">
      <dgm:prSet/>
      <dgm:spPr/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ПРЕДСТАВИТЕЛИ МЕСТНОЙ ЗНАТИ, ИСПУГАВШИСЬ РАЗМАХА ДВИЖЕНИЯ ВСТАЛИ НА ПУТЬ ПРЕДАТЕЛЬСТВА</a:t>
          </a:r>
        </a:p>
      </dgm:t>
    </dgm:pt>
    <dgm:pt modelId="{7B40951D-8707-4737-9033-27BE1192DDFB}" type="parTrans" cxnId="{BB4705F2-25FB-4EC5-867F-7B970CEE793A}">
      <dgm:prSet/>
      <dgm:spPr/>
      <dgm:t>
        <a:bodyPr/>
        <a:lstStyle/>
        <a:p>
          <a:endParaRPr lang="ru-RU"/>
        </a:p>
      </dgm:t>
    </dgm:pt>
    <dgm:pt modelId="{B3A9586E-A673-444E-9366-485CC77DACF8}" type="sibTrans" cxnId="{BB4705F2-25FB-4EC5-867F-7B970CEE793A}">
      <dgm:prSet/>
      <dgm:spPr/>
      <dgm:t>
        <a:bodyPr/>
        <a:lstStyle/>
        <a:p>
          <a:endParaRPr lang="ru-RU"/>
        </a:p>
      </dgm:t>
    </dgm:pt>
    <dgm:pt modelId="{25D64D1D-A788-4828-9E30-CF278436CAF5}">
      <dgm:prSet/>
      <dgm:spPr/>
      <dgm:t>
        <a:bodyPr/>
        <a:lstStyle/>
        <a:p>
          <a:r>
            <a:rPr lang="ru-RU" alt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 РЕЗУЛЬТАТЕ СЛИШКОМ ЗАТЯНУВШЕЙСЯ ВОЙНЫ ИССЯКЛИ СИЛЫ НАРОДА, НАСТУПИЛО </a:t>
          </a:r>
          <a:r>
            <a:rPr lang="ru-RU" alt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РАЗОЧАРОВАНИЕ</a:t>
          </a:r>
          <a:endParaRPr lang="ru-RU" altLang="ru-RU" b="1" dirty="0" smtClean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ECBB3FB-50A4-4E1B-9996-6DDFAB62A9AF}" type="parTrans" cxnId="{84DB97C7-FABD-4755-8E12-15AA4DF0757C}">
      <dgm:prSet/>
      <dgm:spPr/>
      <dgm:t>
        <a:bodyPr/>
        <a:lstStyle/>
        <a:p>
          <a:endParaRPr lang="ru-RU"/>
        </a:p>
      </dgm:t>
    </dgm:pt>
    <dgm:pt modelId="{CE7B0111-B2D7-4398-8A93-B50D1CCDC9C9}" type="sibTrans" cxnId="{84DB97C7-FABD-4755-8E12-15AA4DF0757C}">
      <dgm:prSet/>
      <dgm:spPr/>
      <dgm:t>
        <a:bodyPr/>
        <a:lstStyle/>
        <a:p>
          <a:endParaRPr lang="ru-RU"/>
        </a:p>
      </dgm:t>
    </dgm:pt>
    <dgm:pt modelId="{F61F55C8-C4EF-4A8E-81E6-414828DD3D91}" type="pres">
      <dgm:prSet presAssocID="{14F760A3-06D1-4D67-8FAD-47088FB0AA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7BAE7A-6F3A-48FB-B5FA-E7935DFA11A8}" type="pres">
      <dgm:prSet presAssocID="{8E464CFE-B01C-47DE-8F7B-D706F8AC6F1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D3DC1-8D83-491C-9334-B88130ECBC9F}" type="pres">
      <dgm:prSet presAssocID="{62430C40-F5AE-4AE6-842F-1942E0B354FC}" presName="sibTrans" presStyleCnt="0"/>
      <dgm:spPr/>
    </dgm:pt>
    <dgm:pt modelId="{34DC7497-A512-4027-8FB4-5AB17D06FB17}" type="pres">
      <dgm:prSet presAssocID="{9D3E354A-BB2B-4441-95B5-CC79203D1FD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AE53E-A768-4993-83B1-1036DB2033B8}" type="pres">
      <dgm:prSet presAssocID="{B3A9586E-A673-444E-9366-485CC77DACF8}" presName="sibTrans" presStyleCnt="0"/>
      <dgm:spPr/>
    </dgm:pt>
    <dgm:pt modelId="{76015872-0B48-4BC0-A7F9-4C9B16553534}" type="pres">
      <dgm:prSet presAssocID="{25D64D1D-A788-4828-9E30-CF278436CAF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835D1E-0421-4F9D-99C1-9CED82386BDB}" type="presOf" srcId="{9D3E354A-BB2B-4441-95B5-CC79203D1FDE}" destId="{34DC7497-A512-4027-8FB4-5AB17D06FB17}" srcOrd="0" destOrd="0" presId="urn:microsoft.com/office/officeart/2005/8/layout/hList6"/>
    <dgm:cxn modelId="{C1BA0FE1-4E30-4EE2-B654-593667D652FB}" type="presOf" srcId="{14F760A3-06D1-4D67-8FAD-47088FB0AAF2}" destId="{F61F55C8-C4EF-4A8E-81E6-414828DD3D91}" srcOrd="0" destOrd="0" presId="urn:microsoft.com/office/officeart/2005/8/layout/hList6"/>
    <dgm:cxn modelId="{84DB97C7-FABD-4755-8E12-15AA4DF0757C}" srcId="{14F760A3-06D1-4D67-8FAD-47088FB0AAF2}" destId="{25D64D1D-A788-4828-9E30-CF278436CAF5}" srcOrd="2" destOrd="0" parTransId="{EECBB3FB-50A4-4E1B-9996-6DDFAB62A9AF}" sibTransId="{CE7B0111-B2D7-4398-8A93-B50D1CCDC9C9}"/>
    <dgm:cxn modelId="{BB4705F2-25FB-4EC5-867F-7B970CEE793A}" srcId="{14F760A3-06D1-4D67-8FAD-47088FB0AAF2}" destId="{9D3E354A-BB2B-4441-95B5-CC79203D1FDE}" srcOrd="1" destOrd="0" parTransId="{7B40951D-8707-4737-9033-27BE1192DDFB}" sibTransId="{B3A9586E-A673-444E-9366-485CC77DACF8}"/>
    <dgm:cxn modelId="{5D0AB3A7-8564-4BF4-8F09-19D3097F1B79}" srcId="{14F760A3-06D1-4D67-8FAD-47088FB0AAF2}" destId="{8E464CFE-B01C-47DE-8F7B-D706F8AC6F1C}" srcOrd="0" destOrd="0" parTransId="{C2DFF54D-65D6-48BD-AAE7-303932723F7F}" sibTransId="{62430C40-F5AE-4AE6-842F-1942E0B354FC}"/>
    <dgm:cxn modelId="{F60DEE74-344A-427B-8865-2BF4E5EAEA52}" type="presOf" srcId="{25D64D1D-A788-4828-9E30-CF278436CAF5}" destId="{76015872-0B48-4BC0-A7F9-4C9B16553534}" srcOrd="0" destOrd="0" presId="urn:microsoft.com/office/officeart/2005/8/layout/hList6"/>
    <dgm:cxn modelId="{D968D629-803D-4BAA-9F88-810B88B1C100}" type="presOf" srcId="{8E464CFE-B01C-47DE-8F7B-D706F8AC6F1C}" destId="{2E7BAE7A-6F3A-48FB-B5FA-E7935DFA11A8}" srcOrd="0" destOrd="0" presId="urn:microsoft.com/office/officeart/2005/8/layout/hList6"/>
    <dgm:cxn modelId="{DB6DE664-E71A-4620-AD83-333E892B440B}" type="presParOf" srcId="{F61F55C8-C4EF-4A8E-81E6-414828DD3D91}" destId="{2E7BAE7A-6F3A-48FB-B5FA-E7935DFA11A8}" srcOrd="0" destOrd="0" presId="urn:microsoft.com/office/officeart/2005/8/layout/hList6"/>
    <dgm:cxn modelId="{4F0632B8-05A3-47C5-A57C-B10B04EDEBE6}" type="presParOf" srcId="{F61F55C8-C4EF-4A8E-81E6-414828DD3D91}" destId="{5FDD3DC1-8D83-491C-9334-B88130ECBC9F}" srcOrd="1" destOrd="0" presId="urn:microsoft.com/office/officeart/2005/8/layout/hList6"/>
    <dgm:cxn modelId="{6B4A4C1C-DDA9-4392-8A54-8B637AB580AD}" type="presParOf" srcId="{F61F55C8-C4EF-4A8E-81E6-414828DD3D91}" destId="{34DC7497-A512-4027-8FB4-5AB17D06FB17}" srcOrd="2" destOrd="0" presId="urn:microsoft.com/office/officeart/2005/8/layout/hList6"/>
    <dgm:cxn modelId="{C7C8137B-2E75-49D4-BB59-AD033773B28E}" type="presParOf" srcId="{F61F55C8-C4EF-4A8E-81E6-414828DD3D91}" destId="{44BAE53E-A768-4993-83B1-1036DB2033B8}" srcOrd="3" destOrd="0" presId="urn:microsoft.com/office/officeart/2005/8/layout/hList6"/>
    <dgm:cxn modelId="{6B0144CF-3215-42D5-A417-CAAB666CE856}" type="presParOf" srcId="{F61F55C8-C4EF-4A8E-81E6-414828DD3D91}" destId="{76015872-0B48-4BC0-A7F9-4C9B1655353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A76C0-94BF-4646-8753-98DC10FCAD38}">
      <dsp:nvSpPr>
        <dsp:cNvPr id="0" name=""/>
        <dsp:cNvSpPr/>
      </dsp:nvSpPr>
      <dsp:spPr>
        <a:xfrm>
          <a:off x="0" y="1972325"/>
          <a:ext cx="4536504" cy="2588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ПРИНУДИТЕЛЬНОЕ ИЗУЧЕНИЕ АРАБСКОГО ЯЗЫКА И ПИСЬМЕННОСТИ</a:t>
          </a:r>
          <a:endParaRPr lang="ru-RU" sz="1100" b="1" kern="1200" dirty="0"/>
        </a:p>
      </dsp:txBody>
      <dsp:txXfrm>
        <a:off x="0" y="1972325"/>
        <a:ext cx="4536504" cy="258866"/>
      </dsp:txXfrm>
    </dsp:sp>
    <dsp:sp modelId="{ACD5EAC4-C901-4D64-A88E-218471278A40}">
      <dsp:nvSpPr>
        <dsp:cNvPr id="0" name=""/>
        <dsp:cNvSpPr/>
      </dsp:nvSpPr>
      <dsp:spPr>
        <a:xfrm rot="10800000">
          <a:off x="0" y="1584174"/>
          <a:ext cx="4536504" cy="39813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УНИЧТОЖЕНИЕ КУЛЬТУРЫ НАСЕЛЕНИЯ</a:t>
          </a:r>
          <a:endParaRPr lang="ru-RU" sz="1600" kern="1200" dirty="0"/>
        </a:p>
      </dsp:txBody>
      <dsp:txXfrm rot="10800000">
        <a:off x="0" y="1584174"/>
        <a:ext cx="4536504" cy="258697"/>
      </dsp:txXfrm>
    </dsp:sp>
    <dsp:sp modelId="{D3C9C3E9-B7F7-489D-AACE-4B673CA64657}">
      <dsp:nvSpPr>
        <dsp:cNvPr id="0" name=""/>
        <dsp:cNvSpPr/>
      </dsp:nvSpPr>
      <dsp:spPr>
        <a:xfrm rot="10800000">
          <a:off x="0" y="1183817"/>
          <a:ext cx="4536504" cy="39813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ВВЕДЕНИЕ НАЛОГОВ И ПОВИННОСТЕЙ С НАСЕЛЕНИЯ</a:t>
          </a:r>
          <a:endParaRPr lang="ru-RU" sz="1400" kern="1200" dirty="0"/>
        </a:p>
      </dsp:txBody>
      <dsp:txXfrm rot="10800000">
        <a:off x="0" y="1183817"/>
        <a:ext cx="4536504" cy="258697"/>
      </dsp:txXfrm>
    </dsp:sp>
    <dsp:sp modelId="{544C56DF-2A31-4822-9679-71780C45AF97}">
      <dsp:nvSpPr>
        <dsp:cNvPr id="0" name=""/>
        <dsp:cNvSpPr/>
      </dsp:nvSpPr>
      <dsp:spPr>
        <a:xfrm rot="10800000">
          <a:off x="0" y="792087"/>
          <a:ext cx="4536504" cy="39813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МЕСТНОЕ НАСЕЛЕНИЕ ЛИШИЛОСЬ ПРАВ</a:t>
          </a:r>
          <a:endParaRPr lang="ru-RU" sz="1600" kern="1200" dirty="0"/>
        </a:p>
      </dsp:txBody>
      <dsp:txXfrm rot="10800000">
        <a:off x="0" y="792087"/>
        <a:ext cx="4536504" cy="258697"/>
      </dsp:txXfrm>
    </dsp:sp>
    <dsp:sp modelId="{E56A9707-634C-45CD-8BE4-6EA27EC7C191}">
      <dsp:nvSpPr>
        <dsp:cNvPr id="0" name=""/>
        <dsp:cNvSpPr/>
      </dsp:nvSpPr>
      <dsp:spPr>
        <a:xfrm rot="10800000">
          <a:off x="0" y="395309"/>
          <a:ext cx="4536504" cy="39813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РАЗГРАБЛЕНИЕ СТРАНЫ</a:t>
          </a:r>
          <a:endParaRPr lang="ru-RU" sz="1600" kern="1200" dirty="0"/>
        </a:p>
      </dsp:txBody>
      <dsp:txXfrm rot="10800000">
        <a:off x="0" y="395309"/>
        <a:ext cx="4536504" cy="258697"/>
      </dsp:txXfrm>
    </dsp:sp>
    <dsp:sp modelId="{E28E6635-CE49-4555-8A3C-28EF644CCAEB}">
      <dsp:nvSpPr>
        <dsp:cNvPr id="0" name=""/>
        <dsp:cNvSpPr/>
      </dsp:nvSpPr>
      <dsp:spPr>
        <a:xfrm rot="10800000">
          <a:off x="0" y="1055"/>
          <a:ext cx="4536504" cy="39813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НАСАЖДЕНИЕ ЗАКОНОВ ХАЛИФАТА</a:t>
          </a:r>
          <a:endParaRPr lang="ru-RU" sz="1800" kern="1200" dirty="0"/>
        </a:p>
      </dsp:txBody>
      <dsp:txXfrm rot="10800000">
        <a:off x="0" y="1055"/>
        <a:ext cx="4536504" cy="258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BAE7A-6F3A-48FB-B5FA-E7935DFA11A8}">
      <dsp:nvSpPr>
        <dsp:cNvPr id="0" name=""/>
        <dsp:cNvSpPr/>
      </dsp:nvSpPr>
      <dsp:spPr>
        <a:xfrm rot="16200000">
          <a:off x="-353315" y="353956"/>
          <a:ext cx="2376263" cy="166834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7875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РАЗРОЗНЕННОСТЬ СИЛ ВОССТАВШИХ</a:t>
          </a:r>
        </a:p>
      </dsp:txBody>
      <dsp:txXfrm rot="5400000">
        <a:off x="642" y="475252"/>
        <a:ext cx="1668349" cy="1425757"/>
      </dsp:txXfrm>
    </dsp:sp>
    <dsp:sp modelId="{34DC7497-A512-4027-8FB4-5AB17D06FB17}">
      <dsp:nvSpPr>
        <dsp:cNvPr id="0" name=""/>
        <dsp:cNvSpPr/>
      </dsp:nvSpPr>
      <dsp:spPr>
        <a:xfrm rot="16200000">
          <a:off x="1440160" y="353956"/>
          <a:ext cx="2376263" cy="166834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7875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ПРЕДСТАВИТЕЛИ МЕСТНОЙ ЗНАТИ, ИСПУГАВШИСЬ РАЗМАХА ДВИЖЕНИЯ ВСТАЛИ НА ПУТЬ ПРЕДАТЕЛЬСТВА</a:t>
          </a:r>
        </a:p>
      </dsp:txBody>
      <dsp:txXfrm rot="5400000">
        <a:off x="1794117" y="475252"/>
        <a:ext cx="1668349" cy="1425757"/>
      </dsp:txXfrm>
    </dsp:sp>
    <dsp:sp modelId="{76015872-0B48-4BC0-A7F9-4C9B16553534}">
      <dsp:nvSpPr>
        <dsp:cNvPr id="0" name=""/>
        <dsp:cNvSpPr/>
      </dsp:nvSpPr>
      <dsp:spPr>
        <a:xfrm rot="16200000">
          <a:off x="3233636" y="353956"/>
          <a:ext cx="2376263" cy="166834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7875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В РЕЗУЛЬТАТЕ СЛИШКОМ ЗАТЯНУВШЕЙСЯ ВОЙНЫ ИССЯКЛИ СИЛЫ НАРОДА, НАСТУПИЛО </a:t>
          </a:r>
          <a:r>
            <a:rPr lang="ru-RU" altLang="ru-RU" sz="1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РАЗОЧАРОВАНИЕ</a:t>
          </a:r>
          <a:endParaRPr lang="ru-RU" altLang="ru-RU" sz="1200" b="1" kern="1200" dirty="0" smtClean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 rot="5400000">
        <a:off x="3587593" y="475252"/>
        <a:ext cx="1668349" cy="1425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9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193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183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9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51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9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09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299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9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67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10" Type="http://schemas.openxmlformats.org/officeDocument/2006/relationships/slideLayout" Target="../slideLayouts/slideLayout357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9" Type="http://schemas.openxmlformats.org/officeDocument/2006/relationships/slideLayout" Target="../slideLayouts/slideLayout434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25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10" Type="http://schemas.openxmlformats.org/officeDocument/2006/relationships/slideLayout" Target="../slideLayouts/slideLayout415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9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8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83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473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>
              <a:ext uri="{FF2B5EF4-FFF2-40B4-BE49-F238E27FC236}"/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782638" y="1421244"/>
            <a:ext cx="4516437" cy="113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НАРОДНЫЕ ВОССТАНИЯ ПРОТИВ ХАЛИФАТА.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575469" y="1516187"/>
            <a:ext cx="342900" cy="1039961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>
              <a:ext uri="{FF2B5EF4-FFF2-40B4-BE49-F238E27FC236}"/>
            </a:extLst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/>
            </a:extLst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КАРАТЕЛЬНЫЕ МЕРЫ ПРОТИВ НАСЕЛЕНИЯ МАВЕРАННАХРА</a:t>
            </a:r>
          </a:p>
        </p:txBody>
      </p:sp>
      <p:sp>
        <p:nvSpPr>
          <p:cNvPr id="51203" name="Содержимое 10"/>
          <p:cNvSpPr>
            <a:spLocks noGrp="1"/>
          </p:cNvSpPr>
          <p:nvPr>
            <p:ph idx="1"/>
          </p:nvPr>
        </p:nvSpPr>
        <p:spPr>
          <a:xfrm>
            <a:off x="143421" y="611188"/>
            <a:ext cx="3744416" cy="252095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Саид Ал-</a:t>
            </a:r>
            <a:r>
              <a:rPr 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Хараши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усилил карательные меры во всех городах и крупных поселениях </a:t>
            </a:r>
            <a:r>
              <a:rPr 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После безжалостной расправы над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согдийцами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арабы, выделив часть добычи халифату, разделили между собой имущество местных дехкан.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Саид ал-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Хараши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приказал арабам навешивать печать на шею земледельцев, платящих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джизью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харадж. 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95" y="971972"/>
            <a:ext cx="1908555" cy="151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АШРАС ДЕЛАЕТ УСТУПКИ НАСЕЛЕНИЮ</a:t>
            </a:r>
          </a:p>
        </p:txBody>
      </p:sp>
      <p:sp>
        <p:nvSpPr>
          <p:cNvPr id="52227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528392" cy="2282081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Вновь назначенный наместник Хорасана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Ашрас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 совету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вельмож,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чтобы укрепить власть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умиротворить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согдийцев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решил тех, кто принял ислам, уравнять в правах с арабами, т.е. не взимать с них харадж и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джизью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Многие богатые дехкане вместе со своими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чокарами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кадиварами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повторно приняли ислам и перешли на сторону арабов.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982663"/>
            <a:ext cx="1755775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ПОЛИТИКА НАСР ИБН САЙЯРА</a:t>
            </a:r>
          </a:p>
        </p:txBody>
      </p:sp>
      <p:sp>
        <p:nvSpPr>
          <p:cNvPr id="53251" name="Содержимое 10"/>
          <p:cNvSpPr>
            <a:spLocks noGrp="1"/>
          </p:cNvSpPr>
          <p:nvPr>
            <p:ph idx="1"/>
          </p:nvPr>
        </p:nvSpPr>
        <p:spPr>
          <a:xfrm>
            <a:off x="142875" y="755650"/>
            <a:ext cx="3024188" cy="208915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Новый наместник Хорасана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Наср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Сайяр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(738-748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 чтобы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укрепить свое положение в стране, прежде всего подтвердил освобождение всех, принявших ислам, от налога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джизьи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Так как другой налог — поземельный </a:t>
            </a: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—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обязаны были вносить в казну все, кто обрабатывает землю, в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Хорасане. Был законодательно определен размер хараджа.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3" y="942439"/>
            <a:ext cx="2049834" cy="204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СБЛИЖЕНИЕ С МЕСТНОЙ ЗНАТЬЮ</a:t>
            </a:r>
          </a:p>
        </p:txBody>
      </p:sp>
      <p:sp>
        <p:nvSpPr>
          <p:cNvPr id="54275" name="Содержимое 10"/>
          <p:cNvSpPr>
            <a:spLocks noGrp="1"/>
          </p:cNvSpPr>
          <p:nvPr>
            <p:ph idx="1"/>
          </p:nvPr>
        </p:nvSpPr>
        <p:spPr>
          <a:xfrm>
            <a:off x="142875" y="519113"/>
            <a:ext cx="3889375" cy="272097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Вместе с тем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Наср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Сайяр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восстановил прежние привилегии местной аристократии, чтобы с ее помощью держать наместничество в повиновении. Приветствуются родственные союзы местных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дехканов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 высокопоставленными арабскими военачальниками. </a:t>
            </a:r>
            <a:endParaRPr lang="ru-RU" altLang="ru-RU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Сам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Наср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Сайяр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показывая пример, женится на дочери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бухорхудота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 результате такой политики между арабами и местной знатью устанавливаются прочные связи, что, в свою очередь, разделяет противодействующие арабам силы и ослабляет борьбу. 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Однако, ничто не могло остановить  народное  движение за свободу. </a:t>
            </a:r>
            <a:r>
              <a:rPr lang="ru-RU" alt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оставался одним из самых неспокойных и мятежных районов.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683940"/>
            <a:ext cx="1608174" cy="225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«ЛЮДЕЙ В БЕЛЫХ ОДЕЖДАХ»</a:t>
            </a:r>
          </a:p>
        </p:txBody>
      </p:sp>
      <p:sp>
        <p:nvSpPr>
          <p:cNvPr id="55299" name="Содержимое 10"/>
          <p:cNvSpPr>
            <a:spLocks noGrp="1"/>
          </p:cNvSpPr>
          <p:nvPr>
            <p:ph idx="1"/>
          </p:nvPr>
        </p:nvSpPr>
        <p:spPr>
          <a:xfrm>
            <a:off x="142875" y="684213"/>
            <a:ext cx="3024188" cy="220980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769-783 году в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вспыхнуло новое народное восстание. Восставшие носили белую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одежду,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поэтому в историю это движение вошло под названием восстание «людей в белых одеждах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altLang="ru-RU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81" y="1043980"/>
            <a:ext cx="22764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ПРЕДВОДИТЕЛЬ ВОССТАНИЯ МУКАННА</a:t>
            </a:r>
          </a:p>
        </p:txBody>
      </p:sp>
      <p:sp>
        <p:nvSpPr>
          <p:cNvPr id="56323" name="Содержимое 10"/>
          <p:cNvSpPr>
            <a:spLocks noGrp="1"/>
          </p:cNvSpPr>
          <p:nvPr>
            <p:ph idx="1"/>
          </p:nvPr>
        </p:nvSpPr>
        <p:spPr>
          <a:xfrm>
            <a:off x="215900" y="611188"/>
            <a:ext cx="3494088" cy="22828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Предводителем восстания был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Хашим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Хаким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 прозвищу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то есть "человек в маске". Родился он в селении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Каза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недалеко от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Мерва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По словам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Наршахи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внешне он был безобразен, поэтому постоянно ходил с закрытым лицом. Он пропагандировал идеи, призывающие к социальному равенству и свободе, основанные на старинном учении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Маздака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активно призывал к борьбе против государственной власти.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971550"/>
            <a:ext cx="193833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ПРИЗЫВЫ МАЗДАКА</a:t>
            </a:r>
          </a:p>
        </p:txBody>
      </p:sp>
      <p:sp>
        <p:nvSpPr>
          <p:cNvPr id="57347" name="Содержимое 10"/>
          <p:cNvSpPr>
            <a:spLocks noGrp="1"/>
          </p:cNvSpPr>
          <p:nvPr>
            <p:ph idx="1"/>
          </p:nvPr>
        </p:nvSpPr>
        <p:spPr>
          <a:xfrm>
            <a:off x="215900" y="519113"/>
            <a:ext cx="5111750" cy="237490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Равны вельможи, знатный и бедняк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. . . . . . . . . . . . . . . . . . . . . . .. . . . . . .. . 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Да будет уравнен с богатым нищий,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Получит он добро, жилище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. . . . . . . . . . . . . . . . . . . . . . . . . . . . . . . . 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Излишки одного давал другому-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Дивились мудрецы вождю такому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899964"/>
            <a:ext cx="1726106" cy="143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КРЕПОСТЬ СОМ–РЕЗИДЕНЦИЯ ВОССТАВШИХ</a:t>
            </a:r>
          </a:p>
        </p:txBody>
      </p:sp>
      <p:sp>
        <p:nvSpPr>
          <p:cNvPr id="58371" name="Содержимое 10"/>
          <p:cNvSpPr>
            <a:spLocks noGrp="1"/>
          </p:cNvSpPr>
          <p:nvPr>
            <p:ph idx="1"/>
          </p:nvPr>
        </p:nvSpPr>
        <p:spPr>
          <a:xfrm>
            <a:off x="71413" y="519113"/>
            <a:ext cx="3528392" cy="268510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Призывая к восстанию против завоевателей и их гнета,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направился в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со своими сторонниками добрался до городов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Нахшеб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Кеш. 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Крепость Сом,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постороенная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 вершине горы недалеко от Кеша стала его резиденцией. В скором времени вся Кашкадарьинская долина перешла на сторону «людей в белых одеждах». Движение оказало влияние на долину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Илака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Шаша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43" y="899964"/>
            <a:ext cx="2079157" cy="164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ПОПЫТКИ АРАБСКОГО ВОЙСКА ПОДАВИТЬ ВОССТАНИЕ</a:t>
            </a:r>
          </a:p>
        </p:txBody>
      </p:sp>
      <p:sp>
        <p:nvSpPr>
          <p:cNvPr id="59395" name="Содержимое 10"/>
          <p:cNvSpPr>
            <a:spLocks noGrp="1"/>
          </p:cNvSpPr>
          <p:nvPr>
            <p:ph idx="1"/>
          </p:nvPr>
        </p:nvSpPr>
        <p:spPr>
          <a:xfrm>
            <a:off x="215429" y="611188"/>
            <a:ext cx="3456459" cy="259303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	В целях подавления восстания "людей в белых одеждах" в 775 году халиф ал-Мансур отправил большое войско во главе с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Джабраилом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ибн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Яхъей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 Но это войско было разбито восставшими.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	Другое многочисленное войско, направленное на помощь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Джабраилу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было разгромлено восставшими в сражении между Самаркандом и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Кешем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 та же участь постигла арабское войско  под Термезом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результате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Нахшеб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Чаганиан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перешли в руки восставших.</a:t>
            </a:r>
            <a:endParaRPr lang="ru-RU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827956"/>
            <a:ext cx="1917700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СРАЖЕНИЯ ПОД САМАРКАНДООМ</a:t>
            </a:r>
          </a:p>
        </p:txBody>
      </p:sp>
      <p:sp>
        <p:nvSpPr>
          <p:cNvPr id="61443" name="Содержимое 10"/>
          <p:cNvSpPr>
            <a:spLocks noGrp="1"/>
          </p:cNvSpPr>
          <p:nvPr>
            <p:ph idx="1"/>
          </p:nvPr>
        </p:nvSpPr>
        <p:spPr>
          <a:xfrm>
            <a:off x="215429" y="683940"/>
            <a:ext cx="3384376" cy="2160239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Историк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Наршахи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пишет о воинах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Муканны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«Они сражались непрерывно четыре месяца, утром и вечером. Не было дня, когда бы «люди в белых одеждах» не оставались победителями, а мусульмане не находились в беспомощном состоянии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755948"/>
            <a:ext cx="1696148" cy="218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1987" name="Содержимое 10"/>
          <p:cNvSpPr>
            <a:spLocks noGrp="1"/>
          </p:cNvSpPr>
          <p:nvPr>
            <p:ph idx="1"/>
          </p:nvPr>
        </p:nvSpPr>
        <p:spPr>
          <a:xfrm>
            <a:off x="719286" y="755650"/>
            <a:ext cx="5184775" cy="2138363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Причины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восстаний.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Начало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восстаний.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Уступки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повстанцам.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Восстание </a:t>
            </a: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«людей в белых одеждах».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СРАЖЕНИЕ У КРЕПОСТИ НАРШАХИ</a:t>
            </a:r>
          </a:p>
        </p:txBody>
      </p:sp>
      <p:sp>
        <p:nvSpPr>
          <p:cNvPr id="60419" name="Содержимое 10"/>
          <p:cNvSpPr>
            <a:spLocks noGrp="1"/>
          </p:cNvSpPr>
          <p:nvPr>
            <p:ph idx="1"/>
          </p:nvPr>
        </p:nvSpPr>
        <p:spPr>
          <a:xfrm>
            <a:off x="142875" y="611188"/>
            <a:ext cx="3673475" cy="2449512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В 776 г. у стен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Наршаха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около Бухары произошло  ожесточенное сражение между арабскими воинами и повстанцами.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был разбит. Самаркандская знать стала помогать арабам. Но несмотря на  это восстание охватило новые районы Средней Азии.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889203"/>
            <a:ext cx="1699559" cy="215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ГИБЕЛЬ МУКАННЫ</a:t>
            </a:r>
          </a:p>
        </p:txBody>
      </p:sp>
      <p:sp>
        <p:nvSpPr>
          <p:cNvPr id="62467" name="Содержимое 10"/>
          <p:cNvSpPr>
            <a:spLocks noGrp="1"/>
          </p:cNvSpPr>
          <p:nvPr>
            <p:ph idx="1"/>
          </p:nvPr>
        </p:nvSpPr>
        <p:spPr>
          <a:xfrm>
            <a:off x="287338" y="900113"/>
            <a:ext cx="3529012" cy="20161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Основные силы повстанцев находились в горной крепости  Сом, вблизи Кеша. Арабы, используя свои огромные преимущества  после долгой осады сломили сопротивление народа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783 г. арабскими войсками была захвачена крепость в которой находился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Все защитники крепости были казнены.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970853"/>
            <a:ext cx="1484315" cy="195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ГИБЕЛЬ МУКАННЫ</a:t>
            </a:r>
          </a:p>
        </p:txBody>
      </p:sp>
      <p:sp>
        <p:nvSpPr>
          <p:cNvPr id="63491" name="Содержимое 10"/>
          <p:cNvSpPr>
            <a:spLocks noGrp="1"/>
          </p:cNvSpPr>
          <p:nvPr>
            <p:ph idx="1"/>
          </p:nvPr>
        </p:nvSpPr>
        <p:spPr>
          <a:xfrm>
            <a:off x="287338" y="611188"/>
            <a:ext cx="3240087" cy="244901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Согласно сведениям  историка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Наршахи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убедившись в безвыходности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положения, сжег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себя, бросившись в костер.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Со взятием укрепленной резиденции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Муканны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с его смертью движение не было окончательно разгромлено. Смелые «люди в белых одеждах» то там, то тут поднимали восстание. Восстание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Муканны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несмотря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то что закончилось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поражением, показало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силу народа и ненависть к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завоевателям.</a:t>
            </a:r>
            <a:endParaRPr lang="ru-RU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1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54" y="1908076"/>
            <a:ext cx="201771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6" y="798414"/>
            <a:ext cx="19319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ПОРАЖЕНИЯ ВОССТАНИЯ МУКАННЫ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472529"/>
              </p:ext>
            </p:extLst>
          </p:nvPr>
        </p:nvGraphicFramePr>
        <p:xfrm>
          <a:off x="215429" y="755948"/>
          <a:ext cx="5256584" cy="237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РАФИ ИБН ЛЕЙСА</a:t>
            </a:r>
          </a:p>
        </p:txBody>
      </p:sp>
      <p:sp>
        <p:nvSpPr>
          <p:cNvPr id="65539" name="Содержимое 10"/>
          <p:cNvSpPr>
            <a:spLocks noGrp="1"/>
          </p:cNvSpPr>
          <p:nvPr>
            <p:ph idx="1"/>
          </p:nvPr>
        </p:nvSpPr>
        <p:spPr>
          <a:xfrm>
            <a:off x="143421" y="827956"/>
            <a:ext cx="3887787" cy="199390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В 806 году поднялось очередное восстание под предводительством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Рафи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Лейса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Восстание за короткое время распространилось по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Шашу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Фергане, Бухаре,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Нахшебу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Хорезму.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1043980"/>
            <a:ext cx="1519064" cy="113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ПОДАВЛЕНИЕ ВОССТАНИЯ</a:t>
            </a:r>
          </a:p>
        </p:txBody>
      </p:sp>
      <p:sp>
        <p:nvSpPr>
          <p:cNvPr id="66563" name="Содержимое 10"/>
          <p:cNvSpPr>
            <a:spLocks noGrp="1"/>
          </p:cNvSpPr>
          <p:nvPr>
            <p:ph idx="1"/>
          </p:nvPr>
        </p:nvSpPr>
        <p:spPr>
          <a:xfrm>
            <a:off x="287338" y="611932"/>
            <a:ext cx="3816523" cy="2304256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Наместник Хорасана 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Мамун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обратился за помощью к внукам одного из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дехканов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Саманхудота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Нуху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Ахмаду и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Яхъе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которые схватили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Рафи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ибн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Лейса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заставили сдаться халифу.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999557"/>
            <a:ext cx="1537524" cy="109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</a:t>
            </a:r>
            <a:b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359445" y="755948"/>
            <a:ext cx="5256584" cy="2160354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Борьба 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местного населения против завоевателей ослабила власть халифата и ускорила переход населения </a:t>
            </a:r>
            <a:r>
              <a:rPr lang="ru-RU" altLang="ru-RU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 независимости.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58" y="1980084"/>
            <a:ext cx="2088232" cy="116941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431354" y="850280"/>
            <a:ext cx="4968651" cy="199390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24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</a:t>
            </a:r>
            <a:r>
              <a:rPr lang="ru-RU" sz="24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Прочитать §10 </a:t>
            </a:r>
            <a:r>
              <a:rPr lang="ru-RU" sz="24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стр.33-37.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Устно </a:t>
            </a: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ответить на </a:t>
            </a: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Заполнить </a:t>
            </a:r>
            <a:r>
              <a:rPr lang="ru-RU" alt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таблицу сведениями о восстаниях халифата стр.37.</a:t>
            </a:r>
          </a:p>
        </p:txBody>
      </p:sp>
    </p:spTree>
    <p:extLst>
      <p:ext uri="{BB962C8B-B14F-4D97-AF65-F5344CB8AC3E}">
        <p14:creationId xmlns:p14="http://schemas.microsoft.com/office/powerpoint/2010/main" val="2198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ПОНЯТИЯ: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468313"/>
            <a:ext cx="5329238" cy="2447925"/>
          </a:xfrm>
        </p:spPr>
        <p:txBody>
          <a:bodyPr/>
          <a:lstStyle/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Народные восстания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Восстание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Гурека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Диваштича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Финансовая 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реформа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Омейяды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Восстание 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«людей в белых одеждах»</a:t>
            </a: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Муканна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Рафи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ибн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Лейс</a:t>
            </a: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563"/>
              </a:spcBef>
              <a:buFont typeface="Wingdings" pitchFamily="2" charset="2"/>
              <a:buChar char="v"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ВОССТАНИЙ</a:t>
            </a: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431160"/>
              </p:ext>
            </p:extLst>
          </p:nvPr>
        </p:nvGraphicFramePr>
        <p:xfrm>
          <a:off x="359445" y="827956"/>
          <a:ext cx="453650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ФИНАНСОВАЯ РЕФОРМА ХАЛИФА ИБН АБДАЛАЗИЗА</a:t>
            </a:r>
          </a:p>
        </p:txBody>
      </p:sp>
      <p:sp>
        <p:nvSpPr>
          <p:cNvPr id="45059" name="Содержимое 10"/>
          <p:cNvSpPr>
            <a:spLocks noGrp="1"/>
          </p:cNvSpPr>
          <p:nvPr>
            <p:ph idx="1"/>
          </p:nvPr>
        </p:nvSpPr>
        <p:spPr>
          <a:xfrm>
            <a:off x="142875" y="611188"/>
            <a:ext cx="3384550" cy="259238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Наместник Хорасана,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считал, что управлять страной можно только мечом и кнутом. Население покоренной страны, независимо от того приняло ислам или нет, должно было платить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джизью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Жители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Самарканда направили письмо-жалобу халифу Омару </a:t>
            </a:r>
            <a:r>
              <a:rPr lang="en-US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altLang="ru-RU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Халиф 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Омар ибн </a:t>
            </a:r>
            <a:r>
              <a:rPr lang="ru-RU" altLang="ru-RU" sz="12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Абдалазиз</a:t>
            </a: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(717-719),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учитывая сложность обстановки, издал указ о прекращении походов и проведении финансовой реформы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1044575"/>
            <a:ext cx="207168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ФИНАНСОВАЯ РЕФОРМА ОМАРА ИБН АБДЛАЗИЗА</a:t>
            </a:r>
          </a:p>
        </p:txBody>
      </p:sp>
      <p:sp>
        <p:nvSpPr>
          <p:cNvPr id="46083" name="Содержимое 10"/>
          <p:cNvSpPr>
            <a:spLocks noGrp="1"/>
          </p:cNvSpPr>
          <p:nvPr>
            <p:ph idx="1"/>
          </p:nvPr>
        </p:nvSpPr>
        <p:spPr>
          <a:xfrm>
            <a:off x="71438" y="468313"/>
            <a:ext cx="3384550" cy="26638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Новообращенные мусульмане, как и мусульмане-арабы освобождались от уплаты хараджа и </a:t>
            </a:r>
            <a:r>
              <a:rPr lang="ru-RU" altLang="ru-RU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джизьи</a:t>
            </a: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Халиф запретил арабам захватывать земли, так как это уменьшало поступление в центральную казну.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900113"/>
            <a:ext cx="20478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ДЕЙСТВИЯ НАМЕСТНИКА ХОРАСАНА</a:t>
            </a:r>
          </a:p>
        </p:txBody>
      </p:sp>
      <p:sp>
        <p:nvSpPr>
          <p:cNvPr id="47107" name="Содержимое 10"/>
          <p:cNvSpPr>
            <a:spLocks noGrp="1"/>
          </p:cNvSpPr>
          <p:nvPr>
            <p:ph idx="1"/>
          </p:nvPr>
        </p:nvSpPr>
        <p:spPr>
          <a:xfrm>
            <a:off x="71438" y="684213"/>
            <a:ext cx="3529012" cy="2447925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ru-RU" altLang="ru-RU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Большинство аристократов </a:t>
            </a:r>
            <a:r>
              <a:rPr lang="ru-RU" altLang="ru-RU" sz="13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считая себя истинными мусульманами, перестали платить налоги. Тогда администрация Хорасана стала взимать </a:t>
            </a:r>
            <a:r>
              <a:rPr lang="ru-RU" altLang="ru-RU" sz="13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джизью</a:t>
            </a:r>
            <a:r>
              <a:rPr lang="ru-RU" altLang="ru-RU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со всех.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Народ отказался от ислама и начал возврат к прежним верованиям. В результате усилилась вражда между местными правителями и халифатом, по всему </a:t>
            </a:r>
            <a:r>
              <a:rPr lang="ru-RU" altLang="ru-RU" sz="13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Мавераннахру</a:t>
            </a:r>
            <a:r>
              <a:rPr lang="ru-RU" altLang="ru-RU" sz="13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поднялись массовые народные движения.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683940"/>
            <a:ext cx="16287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ВОССТАНИЕ В СОГДЕ</a:t>
            </a:r>
          </a:p>
        </p:txBody>
      </p:sp>
      <p:sp>
        <p:nvSpPr>
          <p:cNvPr id="48131" name="Содержимое 10"/>
          <p:cNvSpPr>
            <a:spLocks noGrp="1"/>
          </p:cNvSpPr>
          <p:nvPr>
            <p:ph idx="1"/>
          </p:nvPr>
        </p:nvSpPr>
        <p:spPr>
          <a:xfrm>
            <a:off x="215900" y="684213"/>
            <a:ext cx="3671888" cy="2376487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Согдийцы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начали восстание в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720г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Руководителями восстания был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ихшид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Согда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Гурек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правитель Пенджикента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Диваштич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 Согде поднялось население всех  областей. 	Объединенные силы восставших нанесли сильный удар по завоевателям. Попытки наместника Хорасана  подавить восстание успеха не имели. Захватчики трепетали перед морем народного гнева.</a:t>
            </a: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899964"/>
            <a:ext cx="1192142" cy="200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СРАЖЕНИЕ ДИВАШТИЧА С АРАБАМИ</a:t>
            </a:r>
          </a:p>
        </p:txBody>
      </p:sp>
      <p:sp>
        <p:nvSpPr>
          <p:cNvPr id="50179" name="Содержимое 10"/>
          <p:cNvSpPr>
            <a:spLocks noGrp="1"/>
          </p:cNvSpPr>
          <p:nvPr>
            <p:ph idx="1"/>
          </p:nvPr>
        </p:nvSpPr>
        <p:spPr>
          <a:xfrm>
            <a:off x="143495" y="539924"/>
            <a:ext cx="3816350" cy="252095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Недалеко от селения Кум произошло сражение между арабами и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Диваштичем</a:t>
            </a:r>
            <a:r>
              <a:rPr lang="ru-RU" alt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Потерпев поражение </a:t>
            </a:r>
            <a:r>
              <a:rPr lang="ru-RU" altLang="ru-RU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Диваштич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скрылся за стенами своего замка на горе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Муг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Убедившись, что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сил недостаточно он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всупил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переговоры с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арабами.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Но правителя Пенджикента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верломно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казнили.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Его голову отправили правителю Ирака.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Междоусобные распри помогли Саиду ал-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Хараши</a:t>
            </a:r>
            <a:r>
              <a:rPr lang="ru-RU" alt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подавить восстание в Согде.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544669"/>
            <a:ext cx="1076754" cy="158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24" y="1908076"/>
            <a:ext cx="1619884" cy="10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153375</TotalTime>
  <Words>496</Words>
  <Application>Microsoft Office PowerPoint</Application>
  <PresentationFormat>Произвольный</PresentationFormat>
  <Paragraphs>98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КЛЮЧЕВЫЕ ПОНЯТИЯ:</vt:lpstr>
      <vt:lpstr>ПРИЧИНЫ ВОССТАНИЙ</vt:lpstr>
      <vt:lpstr>ФИНАНСОВАЯ РЕФОРМА ХАЛИФА ИБН АБДАЛАЗИЗА</vt:lpstr>
      <vt:lpstr>ФИНАНСОВАЯ РЕФОРМА ОМАРА ИБН АБДЛАЗИЗА</vt:lpstr>
      <vt:lpstr>ДЕЙСТВИЯ НАМЕСТНИКА ХОРАСАНА</vt:lpstr>
      <vt:lpstr>ВОССТАНИЕ В СОГДЕ</vt:lpstr>
      <vt:lpstr>СРАЖЕНИЕ ДИВАШТИЧА С АРАБАМИ</vt:lpstr>
      <vt:lpstr>КАРАТЕЛЬНЫЕ МЕРЫ ПРОТИВ НАСЕЛЕНИЯ МАВЕРАННАХРА</vt:lpstr>
      <vt:lpstr>АШРАС ДЕЛАЕТ УСТУПКИ НАСЕЛЕНИЮ</vt:lpstr>
      <vt:lpstr>ПОЛИТИКА НАСР ИБН САЙЯРА</vt:lpstr>
      <vt:lpstr>СБЛИЖЕНИЕ С МЕСТНОЙ ЗНАТЬЮ</vt:lpstr>
      <vt:lpstr>ВОССТАНИЕ «ЛЮДЕЙ В БЕЛЫХ ОДЕЖДАХ»</vt:lpstr>
      <vt:lpstr>ПРЕДВОДИТЕЛЬ ВОССТАНИЯ МУКАННА</vt:lpstr>
      <vt:lpstr>ПРИЗЫВЫ МАЗДАКА</vt:lpstr>
      <vt:lpstr>КРЕПОСТЬ СОМ–РЕЗИДЕНЦИЯ ВОССТАВШИХ</vt:lpstr>
      <vt:lpstr>ПОПЫТКИ АРАБСКОГО ВОЙСКА ПОДАВИТЬ ВОССТАНИЕ</vt:lpstr>
      <vt:lpstr>СРАЖЕНИЯ ПОД САМАРКАНДООМ</vt:lpstr>
      <vt:lpstr>СРАЖЕНИЕ У КРЕПОСТИ НАРШАХИ</vt:lpstr>
      <vt:lpstr>ГИБЕЛЬ МУКАННЫ</vt:lpstr>
      <vt:lpstr>ГИБЕЛЬ МУКАННЫ</vt:lpstr>
      <vt:lpstr>ПРИЧИНЫ ПОРАЖЕНИЯ ВОССТАНИЯ МУКАННЫ</vt:lpstr>
      <vt:lpstr>ВОССТАНИЕ РАФИ ИБН ЛЕЙСА</vt:lpstr>
      <vt:lpstr>ПОДАВЛЕНИЕ ВОССТАНИЯ</vt:lpstr>
      <vt:lpstr> ИТОГИ </vt:lpstr>
      <vt:lpstr>САМОСТОЯТЕЛЬНАЯ РАБОТА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User</cp:lastModifiedBy>
  <cp:revision>1675</cp:revision>
  <dcterms:created xsi:type="dcterms:W3CDTF">2014-10-08T23:03:32Z</dcterms:created>
  <dcterms:modified xsi:type="dcterms:W3CDTF">2020-10-21T07:45:02Z</dcterms:modified>
</cp:coreProperties>
</file>