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43"/>
  </p:notesMasterIdLst>
  <p:sldIdLst>
    <p:sldId id="1356" r:id="rId11"/>
    <p:sldId id="1421" r:id="rId12"/>
    <p:sldId id="1414" r:id="rId13"/>
    <p:sldId id="1527" r:id="rId14"/>
    <p:sldId id="1472" r:id="rId15"/>
    <p:sldId id="1500" r:id="rId16"/>
    <p:sldId id="1502" r:id="rId17"/>
    <p:sldId id="1503" r:id="rId18"/>
    <p:sldId id="1504" r:id="rId19"/>
    <p:sldId id="1506" r:id="rId20"/>
    <p:sldId id="1498" r:id="rId21"/>
    <p:sldId id="1510" r:id="rId22"/>
    <p:sldId id="1505" r:id="rId23"/>
    <p:sldId id="1511" r:id="rId24"/>
    <p:sldId id="1512" r:id="rId25"/>
    <p:sldId id="1515" r:id="rId26"/>
    <p:sldId id="1516" r:id="rId27"/>
    <p:sldId id="1517" r:id="rId28"/>
    <p:sldId id="1518" r:id="rId29"/>
    <p:sldId id="1519" r:id="rId30"/>
    <p:sldId id="1521" r:id="rId31"/>
    <p:sldId id="1520" r:id="rId32"/>
    <p:sldId id="1522" r:id="rId33"/>
    <p:sldId id="1525" r:id="rId34"/>
    <p:sldId id="1513" r:id="rId35"/>
    <p:sldId id="1526" r:id="rId36"/>
    <p:sldId id="1529" r:id="rId37"/>
    <p:sldId id="1509" r:id="rId38"/>
    <p:sldId id="1530" r:id="rId39"/>
    <p:sldId id="1507" r:id="rId40"/>
    <p:sldId id="1531" r:id="rId41"/>
    <p:sldId id="1532" r:id="rId42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2">
          <p15:clr>
            <a:srgbClr val="A4A3A4"/>
          </p15:clr>
        </p15:guide>
        <p15:guide id="2" orient="horz" pos="517">
          <p15:clr>
            <a:srgbClr val="A4A3A4"/>
          </p15:clr>
        </p15:guide>
        <p15:guide id="3" pos="1882">
          <p15:clr>
            <a:srgbClr val="A4A3A4"/>
          </p15:clr>
        </p15:guide>
        <p15:guide id="4" pos="1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4" autoAdjust="0"/>
    <p:restoredTop sz="95491" autoAdjust="0"/>
  </p:normalViewPr>
  <p:slideViewPr>
    <p:cSldViewPr snapToObjects="1">
      <p:cViewPr varScale="1">
        <p:scale>
          <a:sx n="236" d="100"/>
          <a:sy n="236" d="100"/>
        </p:scale>
        <p:origin x="546" y="19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1DD4B-8FF7-4FDC-991B-91B20C42814E}" type="doc">
      <dgm:prSet loTypeId="urn:microsoft.com/office/officeart/2009/3/layout/RandomtoResultProcess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A3909E-3BB4-4A2C-A3F4-CF692F5E8D0D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БОЛЬШИЕ И МЫЛЫЕ ПРАВИТЕЛИ ИНДИИ ОПАСАЮТСЯ УСИЛЕНИЯ ПОЛОЖЕНИЯ ДЖАЛОЛИДДИНА МАНГУБЕРДЫ И СТАРАЮТСЯ ИЗБЕЖАТЬ КОНФЛИКАТА С ЧИНГИЗХАНОМ 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3591D8FB-0CCB-4420-9474-972DD6E4D05C}" type="parTrans" cxnId="{B63BC929-1A5F-48CE-A619-D870E09AC555}">
      <dgm:prSet/>
      <dgm:spPr/>
      <dgm:t>
        <a:bodyPr/>
        <a:lstStyle/>
        <a:p>
          <a:endParaRPr lang="ru-RU"/>
        </a:p>
      </dgm:t>
    </dgm:pt>
    <dgm:pt modelId="{413D3187-F3B3-494D-8DB2-ACCEA23ACD08}" type="sibTrans" cxnId="{B63BC929-1A5F-48CE-A619-D870E09AC555}">
      <dgm:prSet/>
      <dgm:spPr/>
      <dgm:t>
        <a:bodyPr/>
        <a:lstStyle/>
        <a:p>
          <a:endParaRPr lang="ru-RU"/>
        </a:p>
      </dgm:t>
    </dgm:pt>
    <dgm:pt modelId="{5E13FC49-E82A-4925-8F82-C760FFABD41A}">
      <dgm:prSet phldrT="[Текст]"/>
      <dgm:spPr/>
      <dgm:t>
        <a:bodyPr/>
        <a:lstStyle/>
        <a:p>
          <a:r>
            <a:rPr lang="ru-RU" b="1" dirty="0" smtClean="0"/>
            <a:t>ВОЕНАЧАЛЬНИКИ ДЖАЛОЛИДДИНА МАНГУБЕРДИ –ЯЗДАК ПАЛВАН И СУНГУРДЖИК ИЗМЕНИЛИ  ЕМУ И ПЕРЕШЛИ НА СТОРОНУ</a:t>
          </a:r>
        </a:p>
        <a:p>
          <a:r>
            <a:rPr lang="ru-RU" b="1" dirty="0" smtClean="0"/>
            <a:t>ПРАВИТЕЛЯ ДЕЛИЙСКОГО СУЛТАНАТА</a:t>
          </a:r>
        </a:p>
        <a:p>
          <a:r>
            <a:rPr lang="ru-RU" b="1" dirty="0" smtClean="0"/>
            <a:t>ЭЛЬТУТМИША</a:t>
          </a:r>
          <a:endParaRPr lang="ru-RU" b="1" dirty="0"/>
        </a:p>
      </dgm:t>
    </dgm:pt>
    <dgm:pt modelId="{7B92A97D-BCF3-4D5C-8028-0E910459CAED}" type="parTrans" cxnId="{AD7A5BF4-85F0-4AB5-BC70-9EFF784B1899}">
      <dgm:prSet/>
      <dgm:spPr/>
      <dgm:t>
        <a:bodyPr/>
        <a:lstStyle/>
        <a:p>
          <a:endParaRPr lang="ru-RU"/>
        </a:p>
      </dgm:t>
    </dgm:pt>
    <dgm:pt modelId="{C280EECD-E5EC-4AE7-B258-394281E0E301}" type="sibTrans" cxnId="{AD7A5BF4-85F0-4AB5-BC70-9EFF784B1899}">
      <dgm:prSet/>
      <dgm:spPr/>
      <dgm:t>
        <a:bodyPr/>
        <a:lstStyle/>
        <a:p>
          <a:endParaRPr lang="ru-RU"/>
        </a:p>
      </dgm:t>
    </dgm:pt>
    <dgm:pt modelId="{33E347FC-18A2-419A-835C-2BB521A58F7B}" type="pres">
      <dgm:prSet presAssocID="{4ED1DD4B-8FF7-4FDC-991B-91B20C42814E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CA49DB8-E773-4B7C-A7D6-4C0956F348FA}" type="pres">
      <dgm:prSet presAssocID="{FDA3909E-3BB4-4A2C-A3F4-CF692F5E8D0D}" presName="chaos" presStyleCnt="0"/>
      <dgm:spPr/>
    </dgm:pt>
    <dgm:pt modelId="{9DCD9D4D-96E5-4881-BB1E-E0A79E63F5FB}" type="pres">
      <dgm:prSet presAssocID="{FDA3909E-3BB4-4A2C-A3F4-CF692F5E8D0D}" presName="parTx1" presStyleLbl="revTx" presStyleIdx="0" presStyleCnt="1"/>
      <dgm:spPr/>
      <dgm:t>
        <a:bodyPr/>
        <a:lstStyle/>
        <a:p>
          <a:endParaRPr lang="ru-RU"/>
        </a:p>
      </dgm:t>
    </dgm:pt>
    <dgm:pt modelId="{FB5AD2A9-B0F3-4A7B-B38A-130471C2BDDD}" type="pres">
      <dgm:prSet presAssocID="{FDA3909E-3BB4-4A2C-A3F4-CF692F5E8D0D}" presName="c1" presStyleLbl="node1" presStyleIdx="0" presStyleCnt="19"/>
      <dgm:spPr/>
    </dgm:pt>
    <dgm:pt modelId="{E5A95D6B-E26C-4809-A0E6-450E7F6808C2}" type="pres">
      <dgm:prSet presAssocID="{FDA3909E-3BB4-4A2C-A3F4-CF692F5E8D0D}" presName="c2" presStyleLbl="node1" presStyleIdx="1" presStyleCnt="19"/>
      <dgm:spPr/>
    </dgm:pt>
    <dgm:pt modelId="{A2A14036-7A9A-4CFB-8FD8-0B6446F9FE81}" type="pres">
      <dgm:prSet presAssocID="{FDA3909E-3BB4-4A2C-A3F4-CF692F5E8D0D}" presName="c3" presStyleLbl="node1" presStyleIdx="2" presStyleCnt="19"/>
      <dgm:spPr/>
    </dgm:pt>
    <dgm:pt modelId="{737DC004-D01A-4CD5-A6E4-AA44DD1CF2BA}" type="pres">
      <dgm:prSet presAssocID="{FDA3909E-3BB4-4A2C-A3F4-CF692F5E8D0D}" presName="c4" presStyleLbl="node1" presStyleIdx="3" presStyleCnt="19"/>
      <dgm:spPr/>
    </dgm:pt>
    <dgm:pt modelId="{9216E126-3B4B-4778-8DEE-E5B8D4550C20}" type="pres">
      <dgm:prSet presAssocID="{FDA3909E-3BB4-4A2C-A3F4-CF692F5E8D0D}" presName="c5" presStyleLbl="node1" presStyleIdx="4" presStyleCnt="19"/>
      <dgm:spPr/>
    </dgm:pt>
    <dgm:pt modelId="{8F30EFB4-BD17-4749-A6FB-A7C1460E5DD3}" type="pres">
      <dgm:prSet presAssocID="{FDA3909E-3BB4-4A2C-A3F4-CF692F5E8D0D}" presName="c6" presStyleLbl="node1" presStyleIdx="5" presStyleCnt="19"/>
      <dgm:spPr/>
    </dgm:pt>
    <dgm:pt modelId="{57959A0E-904B-4BE5-804F-8CCC926574CC}" type="pres">
      <dgm:prSet presAssocID="{FDA3909E-3BB4-4A2C-A3F4-CF692F5E8D0D}" presName="c7" presStyleLbl="node1" presStyleIdx="6" presStyleCnt="19"/>
      <dgm:spPr/>
    </dgm:pt>
    <dgm:pt modelId="{1E052682-B486-426B-8487-6ECDB84E6985}" type="pres">
      <dgm:prSet presAssocID="{FDA3909E-3BB4-4A2C-A3F4-CF692F5E8D0D}" presName="c8" presStyleLbl="node1" presStyleIdx="7" presStyleCnt="19"/>
      <dgm:spPr/>
    </dgm:pt>
    <dgm:pt modelId="{93E1BBCE-6670-4C23-B9A6-3B1C059A4B45}" type="pres">
      <dgm:prSet presAssocID="{FDA3909E-3BB4-4A2C-A3F4-CF692F5E8D0D}" presName="c9" presStyleLbl="node1" presStyleIdx="8" presStyleCnt="19"/>
      <dgm:spPr/>
    </dgm:pt>
    <dgm:pt modelId="{D4DADBB8-DE85-4B86-B64E-D596D2F67711}" type="pres">
      <dgm:prSet presAssocID="{FDA3909E-3BB4-4A2C-A3F4-CF692F5E8D0D}" presName="c10" presStyleLbl="node1" presStyleIdx="9" presStyleCnt="19"/>
      <dgm:spPr/>
    </dgm:pt>
    <dgm:pt modelId="{12A9E390-24F2-4BE3-8270-0BFBB104B2D3}" type="pres">
      <dgm:prSet presAssocID="{FDA3909E-3BB4-4A2C-A3F4-CF692F5E8D0D}" presName="c11" presStyleLbl="node1" presStyleIdx="10" presStyleCnt="19"/>
      <dgm:spPr/>
    </dgm:pt>
    <dgm:pt modelId="{BABA305D-1706-489C-B3CF-2B1574FB4BA8}" type="pres">
      <dgm:prSet presAssocID="{FDA3909E-3BB4-4A2C-A3F4-CF692F5E8D0D}" presName="c12" presStyleLbl="node1" presStyleIdx="11" presStyleCnt="19"/>
      <dgm:spPr/>
    </dgm:pt>
    <dgm:pt modelId="{87A59702-2291-4176-BF0A-783FAF6C7D1C}" type="pres">
      <dgm:prSet presAssocID="{FDA3909E-3BB4-4A2C-A3F4-CF692F5E8D0D}" presName="c13" presStyleLbl="node1" presStyleIdx="12" presStyleCnt="19"/>
      <dgm:spPr/>
    </dgm:pt>
    <dgm:pt modelId="{09CAF686-3E39-4778-9B0B-4A70010AAEF1}" type="pres">
      <dgm:prSet presAssocID="{FDA3909E-3BB4-4A2C-A3F4-CF692F5E8D0D}" presName="c14" presStyleLbl="node1" presStyleIdx="13" presStyleCnt="19"/>
      <dgm:spPr/>
    </dgm:pt>
    <dgm:pt modelId="{B4504C0A-ED75-4DD6-AA4A-8226FC6D45B9}" type="pres">
      <dgm:prSet presAssocID="{FDA3909E-3BB4-4A2C-A3F4-CF692F5E8D0D}" presName="c15" presStyleLbl="node1" presStyleIdx="14" presStyleCnt="19"/>
      <dgm:spPr/>
    </dgm:pt>
    <dgm:pt modelId="{044D1067-8EC0-4F01-99C5-D5FC18BB5F74}" type="pres">
      <dgm:prSet presAssocID="{FDA3909E-3BB4-4A2C-A3F4-CF692F5E8D0D}" presName="c16" presStyleLbl="node1" presStyleIdx="15" presStyleCnt="19"/>
      <dgm:spPr/>
    </dgm:pt>
    <dgm:pt modelId="{73355E69-4DF6-455B-97D7-DA363774B551}" type="pres">
      <dgm:prSet presAssocID="{FDA3909E-3BB4-4A2C-A3F4-CF692F5E8D0D}" presName="c17" presStyleLbl="node1" presStyleIdx="16" presStyleCnt="19"/>
      <dgm:spPr/>
    </dgm:pt>
    <dgm:pt modelId="{8B437961-DC27-499B-9F77-4258943A159A}" type="pres">
      <dgm:prSet presAssocID="{FDA3909E-3BB4-4A2C-A3F4-CF692F5E8D0D}" presName="c18" presStyleLbl="node1" presStyleIdx="17" presStyleCnt="19"/>
      <dgm:spPr/>
    </dgm:pt>
    <dgm:pt modelId="{BC58E22B-586C-4BEB-8276-5562D33D39F7}" type="pres">
      <dgm:prSet presAssocID="{413D3187-F3B3-494D-8DB2-ACCEA23ACD08}" presName="chevronComposite1" presStyleCnt="0"/>
      <dgm:spPr/>
    </dgm:pt>
    <dgm:pt modelId="{13C670A3-8D86-48E8-BBAD-6BD164A1782D}" type="pres">
      <dgm:prSet presAssocID="{413D3187-F3B3-494D-8DB2-ACCEA23ACD08}" presName="chevron1" presStyleLbl="sibTrans2D1" presStyleIdx="0" presStyleCnt="2"/>
      <dgm:spPr/>
    </dgm:pt>
    <dgm:pt modelId="{415803CF-7FDB-4281-9565-E8E5A0998B9A}" type="pres">
      <dgm:prSet presAssocID="{413D3187-F3B3-494D-8DB2-ACCEA23ACD08}" presName="spChevron1" presStyleCnt="0"/>
      <dgm:spPr/>
    </dgm:pt>
    <dgm:pt modelId="{53663F5C-F159-4BC3-A6ED-F8D176D8F764}" type="pres">
      <dgm:prSet presAssocID="{413D3187-F3B3-494D-8DB2-ACCEA23ACD08}" presName="overlap" presStyleCnt="0"/>
      <dgm:spPr/>
    </dgm:pt>
    <dgm:pt modelId="{AE7933DB-0D97-49C2-A632-21FCD464219E}" type="pres">
      <dgm:prSet presAssocID="{413D3187-F3B3-494D-8DB2-ACCEA23ACD08}" presName="chevronComposite2" presStyleCnt="0"/>
      <dgm:spPr/>
    </dgm:pt>
    <dgm:pt modelId="{56E64984-5FD0-4C4E-AE3F-A440C75B1267}" type="pres">
      <dgm:prSet presAssocID="{413D3187-F3B3-494D-8DB2-ACCEA23ACD08}" presName="chevron2" presStyleLbl="sibTrans2D1" presStyleIdx="1" presStyleCnt="2"/>
      <dgm:spPr/>
    </dgm:pt>
    <dgm:pt modelId="{850489E0-C6F0-4FDB-B622-59CD77D1A58A}" type="pres">
      <dgm:prSet presAssocID="{413D3187-F3B3-494D-8DB2-ACCEA23ACD08}" presName="spChevron2" presStyleCnt="0"/>
      <dgm:spPr/>
    </dgm:pt>
    <dgm:pt modelId="{605320F1-6573-4886-878B-2FB7B5D5B870}" type="pres">
      <dgm:prSet presAssocID="{5E13FC49-E82A-4925-8F82-C760FFABD41A}" presName="last" presStyleCnt="0"/>
      <dgm:spPr/>
    </dgm:pt>
    <dgm:pt modelId="{3AD17D23-3EFF-4B53-B66F-87E3B2DC91D3}" type="pres">
      <dgm:prSet presAssocID="{5E13FC49-E82A-4925-8F82-C760FFABD41A}" presName="circleTx" presStyleLbl="node1" presStyleIdx="18" presStyleCnt="19" custScaleX="102558" custScaleY="106714" custLinFactNeighborX="2419" custLinFactNeighborY="-2096"/>
      <dgm:spPr/>
      <dgm:t>
        <a:bodyPr/>
        <a:lstStyle/>
        <a:p>
          <a:endParaRPr lang="ru-RU"/>
        </a:p>
      </dgm:t>
    </dgm:pt>
    <dgm:pt modelId="{B3D27C62-8264-481C-84AD-790848BA356A}" type="pres">
      <dgm:prSet presAssocID="{5E13FC49-E82A-4925-8F82-C760FFABD41A}" presName="spN" presStyleCnt="0"/>
      <dgm:spPr/>
    </dgm:pt>
  </dgm:ptLst>
  <dgm:cxnLst>
    <dgm:cxn modelId="{B63BC929-1A5F-48CE-A619-D870E09AC555}" srcId="{4ED1DD4B-8FF7-4FDC-991B-91B20C42814E}" destId="{FDA3909E-3BB4-4A2C-A3F4-CF692F5E8D0D}" srcOrd="0" destOrd="0" parTransId="{3591D8FB-0CCB-4420-9474-972DD6E4D05C}" sibTransId="{413D3187-F3B3-494D-8DB2-ACCEA23ACD08}"/>
    <dgm:cxn modelId="{63AACA0B-84EF-49C6-B3B3-181F74BA754B}" type="presOf" srcId="{4ED1DD4B-8FF7-4FDC-991B-91B20C42814E}" destId="{33E347FC-18A2-419A-835C-2BB521A58F7B}" srcOrd="0" destOrd="0" presId="urn:microsoft.com/office/officeart/2009/3/layout/RandomtoResultProcess"/>
    <dgm:cxn modelId="{732EAF4C-F53C-4255-8B93-E197E6DFCF8E}" type="presOf" srcId="{5E13FC49-E82A-4925-8F82-C760FFABD41A}" destId="{3AD17D23-3EFF-4B53-B66F-87E3B2DC91D3}" srcOrd="0" destOrd="0" presId="urn:microsoft.com/office/officeart/2009/3/layout/RandomtoResultProcess"/>
    <dgm:cxn modelId="{AD7A5BF4-85F0-4AB5-BC70-9EFF784B1899}" srcId="{4ED1DD4B-8FF7-4FDC-991B-91B20C42814E}" destId="{5E13FC49-E82A-4925-8F82-C760FFABD41A}" srcOrd="1" destOrd="0" parTransId="{7B92A97D-BCF3-4D5C-8028-0E910459CAED}" sibTransId="{C280EECD-E5EC-4AE7-B258-394281E0E301}"/>
    <dgm:cxn modelId="{2E72529C-57E5-4D74-BB54-41BD40D98DEF}" type="presOf" srcId="{FDA3909E-3BB4-4A2C-A3F4-CF692F5E8D0D}" destId="{9DCD9D4D-96E5-4881-BB1E-E0A79E63F5FB}" srcOrd="0" destOrd="0" presId="urn:microsoft.com/office/officeart/2009/3/layout/RandomtoResultProcess"/>
    <dgm:cxn modelId="{3DE34828-43F8-43F8-87B9-24874A3F177F}" type="presParOf" srcId="{33E347FC-18A2-419A-835C-2BB521A58F7B}" destId="{ACA49DB8-E773-4B7C-A7D6-4C0956F348FA}" srcOrd="0" destOrd="0" presId="urn:microsoft.com/office/officeart/2009/3/layout/RandomtoResultProcess"/>
    <dgm:cxn modelId="{9B336A1B-2461-44D4-BDAB-02B9C5D669D3}" type="presParOf" srcId="{ACA49DB8-E773-4B7C-A7D6-4C0956F348FA}" destId="{9DCD9D4D-96E5-4881-BB1E-E0A79E63F5FB}" srcOrd="0" destOrd="0" presId="urn:microsoft.com/office/officeart/2009/3/layout/RandomtoResultProcess"/>
    <dgm:cxn modelId="{0D760E90-F464-4041-9403-2151DA6F4584}" type="presParOf" srcId="{ACA49DB8-E773-4B7C-A7D6-4C0956F348FA}" destId="{FB5AD2A9-B0F3-4A7B-B38A-130471C2BDDD}" srcOrd="1" destOrd="0" presId="urn:microsoft.com/office/officeart/2009/3/layout/RandomtoResultProcess"/>
    <dgm:cxn modelId="{5E5C5F00-F7BC-4E99-99D2-BB1F79FB59F7}" type="presParOf" srcId="{ACA49DB8-E773-4B7C-A7D6-4C0956F348FA}" destId="{E5A95D6B-E26C-4809-A0E6-450E7F6808C2}" srcOrd="2" destOrd="0" presId="urn:microsoft.com/office/officeart/2009/3/layout/RandomtoResultProcess"/>
    <dgm:cxn modelId="{AB711865-45FA-4076-A3D2-902E627C4DB8}" type="presParOf" srcId="{ACA49DB8-E773-4B7C-A7D6-4C0956F348FA}" destId="{A2A14036-7A9A-4CFB-8FD8-0B6446F9FE81}" srcOrd="3" destOrd="0" presId="urn:microsoft.com/office/officeart/2009/3/layout/RandomtoResultProcess"/>
    <dgm:cxn modelId="{D253C7FF-5310-40DE-86A7-DE324CA2C285}" type="presParOf" srcId="{ACA49DB8-E773-4B7C-A7D6-4C0956F348FA}" destId="{737DC004-D01A-4CD5-A6E4-AA44DD1CF2BA}" srcOrd="4" destOrd="0" presId="urn:microsoft.com/office/officeart/2009/3/layout/RandomtoResultProcess"/>
    <dgm:cxn modelId="{7A0D9F13-B25C-47D9-B308-952E3B1E67DF}" type="presParOf" srcId="{ACA49DB8-E773-4B7C-A7D6-4C0956F348FA}" destId="{9216E126-3B4B-4778-8DEE-E5B8D4550C20}" srcOrd="5" destOrd="0" presId="urn:microsoft.com/office/officeart/2009/3/layout/RandomtoResultProcess"/>
    <dgm:cxn modelId="{E0D57F34-2EC8-46C1-9BE4-72115A713F43}" type="presParOf" srcId="{ACA49DB8-E773-4B7C-A7D6-4C0956F348FA}" destId="{8F30EFB4-BD17-4749-A6FB-A7C1460E5DD3}" srcOrd="6" destOrd="0" presId="urn:microsoft.com/office/officeart/2009/3/layout/RandomtoResultProcess"/>
    <dgm:cxn modelId="{150D11DC-77BE-4317-8E34-9FE98EA7FCFA}" type="presParOf" srcId="{ACA49DB8-E773-4B7C-A7D6-4C0956F348FA}" destId="{57959A0E-904B-4BE5-804F-8CCC926574CC}" srcOrd="7" destOrd="0" presId="urn:microsoft.com/office/officeart/2009/3/layout/RandomtoResultProcess"/>
    <dgm:cxn modelId="{2B1DCF6F-8D0D-42AB-9570-1BCB4F22FD0D}" type="presParOf" srcId="{ACA49DB8-E773-4B7C-A7D6-4C0956F348FA}" destId="{1E052682-B486-426B-8487-6ECDB84E6985}" srcOrd="8" destOrd="0" presId="urn:microsoft.com/office/officeart/2009/3/layout/RandomtoResultProcess"/>
    <dgm:cxn modelId="{65DCE1C1-2E94-47AE-AB44-8399A207CAF0}" type="presParOf" srcId="{ACA49DB8-E773-4B7C-A7D6-4C0956F348FA}" destId="{93E1BBCE-6670-4C23-B9A6-3B1C059A4B45}" srcOrd="9" destOrd="0" presId="urn:microsoft.com/office/officeart/2009/3/layout/RandomtoResultProcess"/>
    <dgm:cxn modelId="{0305457A-1544-4C71-A40E-8F6854BCD97B}" type="presParOf" srcId="{ACA49DB8-E773-4B7C-A7D6-4C0956F348FA}" destId="{D4DADBB8-DE85-4B86-B64E-D596D2F67711}" srcOrd="10" destOrd="0" presId="urn:microsoft.com/office/officeart/2009/3/layout/RandomtoResultProcess"/>
    <dgm:cxn modelId="{2AA49996-62CF-4C1B-82E7-F2BA187CADB0}" type="presParOf" srcId="{ACA49DB8-E773-4B7C-A7D6-4C0956F348FA}" destId="{12A9E390-24F2-4BE3-8270-0BFBB104B2D3}" srcOrd="11" destOrd="0" presId="urn:microsoft.com/office/officeart/2009/3/layout/RandomtoResultProcess"/>
    <dgm:cxn modelId="{96FB3664-B4F0-4EE9-BD03-1F722ED5967F}" type="presParOf" srcId="{ACA49DB8-E773-4B7C-A7D6-4C0956F348FA}" destId="{BABA305D-1706-489C-B3CF-2B1574FB4BA8}" srcOrd="12" destOrd="0" presId="urn:microsoft.com/office/officeart/2009/3/layout/RandomtoResultProcess"/>
    <dgm:cxn modelId="{8C21A6CF-57E4-4C6E-AE71-F798CC7B74B9}" type="presParOf" srcId="{ACA49DB8-E773-4B7C-A7D6-4C0956F348FA}" destId="{87A59702-2291-4176-BF0A-783FAF6C7D1C}" srcOrd="13" destOrd="0" presId="urn:microsoft.com/office/officeart/2009/3/layout/RandomtoResultProcess"/>
    <dgm:cxn modelId="{BD7BF27C-5499-4162-A25D-13A92F98B799}" type="presParOf" srcId="{ACA49DB8-E773-4B7C-A7D6-4C0956F348FA}" destId="{09CAF686-3E39-4778-9B0B-4A70010AAEF1}" srcOrd="14" destOrd="0" presId="urn:microsoft.com/office/officeart/2009/3/layout/RandomtoResultProcess"/>
    <dgm:cxn modelId="{00A9E378-A41B-4A3F-A103-42D2B084C308}" type="presParOf" srcId="{ACA49DB8-E773-4B7C-A7D6-4C0956F348FA}" destId="{B4504C0A-ED75-4DD6-AA4A-8226FC6D45B9}" srcOrd="15" destOrd="0" presId="urn:microsoft.com/office/officeart/2009/3/layout/RandomtoResultProcess"/>
    <dgm:cxn modelId="{0C8F7BC0-782B-49E8-8686-78B91FBE9F9E}" type="presParOf" srcId="{ACA49DB8-E773-4B7C-A7D6-4C0956F348FA}" destId="{044D1067-8EC0-4F01-99C5-D5FC18BB5F74}" srcOrd="16" destOrd="0" presId="urn:microsoft.com/office/officeart/2009/3/layout/RandomtoResultProcess"/>
    <dgm:cxn modelId="{46AFACC3-B5A9-4C95-BBB9-731E5A4F6F9D}" type="presParOf" srcId="{ACA49DB8-E773-4B7C-A7D6-4C0956F348FA}" destId="{73355E69-4DF6-455B-97D7-DA363774B551}" srcOrd="17" destOrd="0" presId="urn:microsoft.com/office/officeart/2009/3/layout/RandomtoResultProcess"/>
    <dgm:cxn modelId="{2A4DD8C0-DD61-4EF6-BB8E-4E8791696D32}" type="presParOf" srcId="{ACA49DB8-E773-4B7C-A7D6-4C0956F348FA}" destId="{8B437961-DC27-499B-9F77-4258943A159A}" srcOrd="18" destOrd="0" presId="urn:microsoft.com/office/officeart/2009/3/layout/RandomtoResultProcess"/>
    <dgm:cxn modelId="{88794859-8BDB-4EA7-90AB-BFBA63C82E2E}" type="presParOf" srcId="{33E347FC-18A2-419A-835C-2BB521A58F7B}" destId="{BC58E22B-586C-4BEB-8276-5562D33D39F7}" srcOrd="1" destOrd="0" presId="urn:microsoft.com/office/officeart/2009/3/layout/RandomtoResultProcess"/>
    <dgm:cxn modelId="{FE36464C-593B-4631-9B72-BC25C95CC5E7}" type="presParOf" srcId="{BC58E22B-586C-4BEB-8276-5562D33D39F7}" destId="{13C670A3-8D86-48E8-BBAD-6BD164A1782D}" srcOrd="0" destOrd="0" presId="urn:microsoft.com/office/officeart/2009/3/layout/RandomtoResultProcess"/>
    <dgm:cxn modelId="{EE8AE0C7-1809-41F7-BDA1-69346D061A05}" type="presParOf" srcId="{BC58E22B-586C-4BEB-8276-5562D33D39F7}" destId="{415803CF-7FDB-4281-9565-E8E5A0998B9A}" srcOrd="1" destOrd="0" presId="urn:microsoft.com/office/officeart/2009/3/layout/RandomtoResultProcess"/>
    <dgm:cxn modelId="{D3096CFB-BDB6-47A2-9C98-8A81E7DB8284}" type="presParOf" srcId="{33E347FC-18A2-419A-835C-2BB521A58F7B}" destId="{53663F5C-F159-4BC3-A6ED-F8D176D8F764}" srcOrd="2" destOrd="0" presId="urn:microsoft.com/office/officeart/2009/3/layout/RandomtoResultProcess"/>
    <dgm:cxn modelId="{79F054AD-F5AB-4F9A-8463-229FF1AF6F0C}" type="presParOf" srcId="{33E347FC-18A2-419A-835C-2BB521A58F7B}" destId="{AE7933DB-0D97-49C2-A632-21FCD464219E}" srcOrd="3" destOrd="0" presId="urn:microsoft.com/office/officeart/2009/3/layout/RandomtoResultProcess"/>
    <dgm:cxn modelId="{CA9A93E4-9337-473F-BDAA-E365CD990B92}" type="presParOf" srcId="{AE7933DB-0D97-49C2-A632-21FCD464219E}" destId="{56E64984-5FD0-4C4E-AE3F-A440C75B1267}" srcOrd="0" destOrd="0" presId="urn:microsoft.com/office/officeart/2009/3/layout/RandomtoResultProcess"/>
    <dgm:cxn modelId="{A2E03C25-2E0D-437A-B99C-CA7B02F33D1C}" type="presParOf" srcId="{AE7933DB-0D97-49C2-A632-21FCD464219E}" destId="{850489E0-C6F0-4FDB-B622-59CD77D1A58A}" srcOrd="1" destOrd="0" presId="urn:microsoft.com/office/officeart/2009/3/layout/RandomtoResultProcess"/>
    <dgm:cxn modelId="{E6D4CBF0-9547-493A-86C8-BCC54CB8E93B}" type="presParOf" srcId="{33E347FC-18A2-419A-835C-2BB521A58F7B}" destId="{605320F1-6573-4886-878B-2FB7B5D5B870}" srcOrd="4" destOrd="0" presId="urn:microsoft.com/office/officeart/2009/3/layout/RandomtoResultProcess"/>
    <dgm:cxn modelId="{E454A2C4-710B-4889-A3F1-74D6FBBA9B25}" type="presParOf" srcId="{605320F1-6573-4886-878B-2FB7B5D5B870}" destId="{3AD17D23-3EFF-4B53-B66F-87E3B2DC91D3}" srcOrd="0" destOrd="0" presId="urn:microsoft.com/office/officeart/2009/3/layout/RandomtoResultProcess"/>
    <dgm:cxn modelId="{2AA2538D-83D4-46BC-B75B-37934EFC614A}" type="presParOf" srcId="{605320F1-6573-4886-878B-2FB7B5D5B870}" destId="{B3D27C62-8264-481C-84AD-790848BA356A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35F5F9-D62B-41A3-99DC-B69A9E2F1A5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E78142-A647-4BA2-AA93-A23137249314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СОЮЗ И  БОЛЬШОЕ ВОЙСКО ПОЗВОЛИЛИ ВЫСТУПИТЬ В ПОХОД ПРОТИВ МОНГОЛОВ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B40BF0-96CC-4122-82CA-6623A43DB8B7}" type="parTrans" cxnId="{6D376EF0-9DB3-4A3D-8B77-14DCBFDEE86F}">
      <dgm:prSet/>
      <dgm:spPr/>
      <dgm:t>
        <a:bodyPr/>
        <a:lstStyle/>
        <a:p>
          <a:endParaRPr lang="ru-RU"/>
        </a:p>
      </dgm:t>
    </dgm:pt>
    <dgm:pt modelId="{58AAB987-049C-4765-BCEB-EFAEB27263A2}" type="sibTrans" cxnId="{6D376EF0-9DB3-4A3D-8B77-14DCBFDEE86F}">
      <dgm:prSet/>
      <dgm:spPr/>
      <dgm:t>
        <a:bodyPr/>
        <a:lstStyle/>
        <a:p>
          <a:endParaRPr lang="ru-RU"/>
        </a:p>
      </dgm:t>
    </dgm:pt>
    <dgm:pt modelId="{7CD85D58-455F-4FD7-90DA-D4062DDE13E4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УСТАНОВЛЕНЫ</a:t>
          </a:r>
        </a:p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ДОБРОСОСЕДСКИЕ ОТНОШЕНИЯ С ПРАВИТЕЛЕМ ДАМАСКА, ЕГИПТА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39F0A1-7544-49A0-81B2-A0DA85C26432}" type="parTrans" cxnId="{B8DE00EB-0D05-44E4-9FB4-CDD90F7573DF}">
      <dgm:prSet/>
      <dgm:spPr/>
      <dgm:t>
        <a:bodyPr/>
        <a:lstStyle/>
        <a:p>
          <a:endParaRPr lang="ru-RU"/>
        </a:p>
      </dgm:t>
    </dgm:pt>
    <dgm:pt modelId="{FFB4AEF6-57F6-429D-9261-607AB5A81A8C}" type="sibTrans" cxnId="{B8DE00EB-0D05-44E4-9FB4-CDD90F7573DF}">
      <dgm:prSet/>
      <dgm:spPr/>
      <dgm:t>
        <a:bodyPr/>
        <a:lstStyle/>
        <a:p>
          <a:endParaRPr lang="ru-RU"/>
        </a:p>
      </dgm:t>
    </dgm:pt>
    <dgm:pt modelId="{91608DCD-400F-4D7C-A119-A760D613F8F1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Было восстановлено мощное государство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407915-396E-467A-B544-A338DD874BFC}" type="parTrans" cxnId="{C24C620E-F83A-4189-9FA4-FB65DCD2D3A0}">
      <dgm:prSet/>
      <dgm:spPr/>
      <dgm:t>
        <a:bodyPr/>
        <a:lstStyle/>
        <a:p>
          <a:endParaRPr lang="ru-RU"/>
        </a:p>
      </dgm:t>
    </dgm:pt>
    <dgm:pt modelId="{00FA0427-669B-4F1D-83E6-367A6DA87200}" type="sibTrans" cxnId="{C24C620E-F83A-4189-9FA4-FB65DCD2D3A0}">
      <dgm:prSet/>
      <dgm:spPr/>
      <dgm:t>
        <a:bodyPr/>
        <a:lstStyle/>
        <a:p>
          <a:endParaRPr lang="ru-RU"/>
        </a:p>
      </dgm:t>
    </dgm:pt>
    <dgm:pt modelId="{5E69DDF7-CC43-4356-B96C-ED9822542AC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УСТАНОВИЛ ДОБРОСОСЕДСКИЕ ОТНОШЕНИЯ С ПРАВИТЕЛЕМ ТАБАРИСТАНА (ОБЛАСТЬ НА ЮЖНОМ ПОБЕРЕЖЬЕ КАСПИЙСКОГО МОРЯ)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C097D5-6133-4F65-B72C-BD8F376C6EC7}" type="parTrans" cxnId="{0C001951-730D-407A-B3A2-A3D65C899D3C}">
      <dgm:prSet/>
      <dgm:spPr/>
      <dgm:t>
        <a:bodyPr/>
        <a:lstStyle/>
        <a:p>
          <a:endParaRPr lang="ru-RU"/>
        </a:p>
      </dgm:t>
    </dgm:pt>
    <dgm:pt modelId="{D0901D4C-B8F7-4047-8A1E-9A58785FAF3F}" type="sibTrans" cxnId="{0C001951-730D-407A-B3A2-A3D65C899D3C}">
      <dgm:prSet/>
      <dgm:spPr/>
      <dgm:t>
        <a:bodyPr/>
        <a:lstStyle/>
        <a:p>
          <a:endParaRPr lang="ru-RU"/>
        </a:p>
      </dgm:t>
    </dgm:pt>
    <dgm:pt modelId="{148B5638-DC8F-492A-B76A-E05DEA451E0C}" type="pres">
      <dgm:prSet presAssocID="{DB35F5F9-D62B-41A3-99DC-B69A9E2F1A5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91860C-3F9D-42BC-AB36-19417AED75AD}" type="pres">
      <dgm:prSet presAssocID="{2EE78142-A647-4BA2-AA93-A23137249314}" presName="centerShape" presStyleLbl="node0" presStyleIdx="0" presStyleCnt="1" custScaleX="120750" custScaleY="102127"/>
      <dgm:spPr/>
      <dgm:t>
        <a:bodyPr/>
        <a:lstStyle/>
        <a:p>
          <a:endParaRPr lang="ru-RU"/>
        </a:p>
      </dgm:t>
    </dgm:pt>
    <dgm:pt modelId="{B27CC3BE-FA24-427B-93C6-A02B8398AB0F}" type="pres">
      <dgm:prSet presAssocID="{1F39F0A1-7544-49A0-81B2-A0DA85C26432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10494C35-E7BA-46C9-9C33-68AA5E807BF2}" type="pres">
      <dgm:prSet presAssocID="{7CD85D58-455F-4FD7-90DA-D4062DDE13E4}" presName="node" presStyleLbl="node1" presStyleIdx="0" presStyleCnt="3" custScaleX="175542" custScaleY="119440" custRadScaleRad="145848" custRadScaleInc="-17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C05C3-978C-4590-9ED2-0DAAA667AF73}" type="pres">
      <dgm:prSet presAssocID="{A7407915-396E-467A-B544-A338DD874BFC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CFFB42D0-556F-47AB-BC84-0854E556C9D2}" type="pres">
      <dgm:prSet presAssocID="{91608DCD-400F-4D7C-A119-A760D613F8F1}" presName="node" presStyleLbl="node1" presStyleIdx="1" presStyleCnt="3" custScaleX="155526" custRadScaleRad="99646" custRadScaleInc="15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110BF-EC8D-4C9D-994B-0BF21F3D32FA}" type="pres">
      <dgm:prSet presAssocID="{E1C097D5-6133-4F65-B72C-BD8F376C6EC7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94F76D09-1267-4CCE-A8E2-7999FA468790}" type="pres">
      <dgm:prSet presAssocID="{5E69DDF7-CC43-4356-B96C-ED9822542AC4}" presName="node" presStyleLbl="node1" presStyleIdx="2" presStyleCnt="3" custScaleX="171955" custRadScaleRad="145130" custRadScaleInc="17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C36ABE-7EF2-4D2A-B369-59A6B5BBD745}" type="presOf" srcId="{91608DCD-400F-4D7C-A119-A760D613F8F1}" destId="{CFFB42D0-556F-47AB-BC84-0854E556C9D2}" srcOrd="0" destOrd="0" presId="urn:microsoft.com/office/officeart/2005/8/layout/radial4"/>
    <dgm:cxn modelId="{6D376EF0-9DB3-4A3D-8B77-14DCBFDEE86F}" srcId="{DB35F5F9-D62B-41A3-99DC-B69A9E2F1A57}" destId="{2EE78142-A647-4BA2-AA93-A23137249314}" srcOrd="0" destOrd="0" parTransId="{1FB40BF0-96CC-4122-82CA-6623A43DB8B7}" sibTransId="{58AAB987-049C-4765-BCEB-EFAEB27263A2}"/>
    <dgm:cxn modelId="{6F80E4A0-29E1-44EC-9B5B-91EE1E40A83C}" type="presOf" srcId="{1F39F0A1-7544-49A0-81B2-A0DA85C26432}" destId="{B27CC3BE-FA24-427B-93C6-A02B8398AB0F}" srcOrd="0" destOrd="0" presId="urn:microsoft.com/office/officeart/2005/8/layout/radial4"/>
    <dgm:cxn modelId="{A257F4FA-599C-46B2-B378-D7C14A205368}" type="presOf" srcId="{E1C097D5-6133-4F65-B72C-BD8F376C6EC7}" destId="{66A110BF-EC8D-4C9D-994B-0BF21F3D32FA}" srcOrd="0" destOrd="0" presId="urn:microsoft.com/office/officeart/2005/8/layout/radial4"/>
    <dgm:cxn modelId="{18687115-D2FD-48B6-BB37-E07B3E3B03D5}" type="presOf" srcId="{DB35F5F9-D62B-41A3-99DC-B69A9E2F1A57}" destId="{148B5638-DC8F-492A-B76A-E05DEA451E0C}" srcOrd="0" destOrd="0" presId="urn:microsoft.com/office/officeart/2005/8/layout/radial4"/>
    <dgm:cxn modelId="{0C001951-730D-407A-B3A2-A3D65C899D3C}" srcId="{2EE78142-A647-4BA2-AA93-A23137249314}" destId="{5E69DDF7-CC43-4356-B96C-ED9822542AC4}" srcOrd="2" destOrd="0" parTransId="{E1C097D5-6133-4F65-B72C-BD8F376C6EC7}" sibTransId="{D0901D4C-B8F7-4047-8A1E-9A58785FAF3F}"/>
    <dgm:cxn modelId="{A25CFFAF-2CE9-43C3-8A46-9E1392233FD7}" type="presOf" srcId="{5E69DDF7-CC43-4356-B96C-ED9822542AC4}" destId="{94F76D09-1267-4CCE-A8E2-7999FA468790}" srcOrd="0" destOrd="0" presId="urn:microsoft.com/office/officeart/2005/8/layout/radial4"/>
    <dgm:cxn modelId="{72E20151-3AAE-42D1-BC9F-EAB2888CE9A5}" type="presOf" srcId="{A7407915-396E-467A-B544-A338DD874BFC}" destId="{BA6C05C3-978C-4590-9ED2-0DAAA667AF73}" srcOrd="0" destOrd="0" presId="urn:microsoft.com/office/officeart/2005/8/layout/radial4"/>
    <dgm:cxn modelId="{C24C620E-F83A-4189-9FA4-FB65DCD2D3A0}" srcId="{2EE78142-A647-4BA2-AA93-A23137249314}" destId="{91608DCD-400F-4D7C-A119-A760D613F8F1}" srcOrd="1" destOrd="0" parTransId="{A7407915-396E-467A-B544-A338DD874BFC}" sibTransId="{00FA0427-669B-4F1D-83E6-367A6DA87200}"/>
    <dgm:cxn modelId="{3CD71E65-1091-4E7D-AAA7-1DF70E1C8EC0}" type="presOf" srcId="{7CD85D58-455F-4FD7-90DA-D4062DDE13E4}" destId="{10494C35-E7BA-46C9-9C33-68AA5E807BF2}" srcOrd="0" destOrd="0" presId="urn:microsoft.com/office/officeart/2005/8/layout/radial4"/>
    <dgm:cxn modelId="{B8DE00EB-0D05-44E4-9FB4-CDD90F7573DF}" srcId="{2EE78142-A647-4BA2-AA93-A23137249314}" destId="{7CD85D58-455F-4FD7-90DA-D4062DDE13E4}" srcOrd="0" destOrd="0" parTransId="{1F39F0A1-7544-49A0-81B2-A0DA85C26432}" sibTransId="{FFB4AEF6-57F6-429D-9261-607AB5A81A8C}"/>
    <dgm:cxn modelId="{B7C13974-A9E1-4630-9200-D0FEBF6D84BB}" type="presOf" srcId="{2EE78142-A647-4BA2-AA93-A23137249314}" destId="{A091860C-3F9D-42BC-AB36-19417AED75AD}" srcOrd="0" destOrd="0" presId="urn:microsoft.com/office/officeart/2005/8/layout/radial4"/>
    <dgm:cxn modelId="{92DADAB8-530B-40FE-916C-FBFB186A5BC1}" type="presParOf" srcId="{148B5638-DC8F-492A-B76A-E05DEA451E0C}" destId="{A091860C-3F9D-42BC-AB36-19417AED75AD}" srcOrd="0" destOrd="0" presId="urn:microsoft.com/office/officeart/2005/8/layout/radial4"/>
    <dgm:cxn modelId="{ECBF3C3D-324E-4E1A-8978-1971EF30F133}" type="presParOf" srcId="{148B5638-DC8F-492A-B76A-E05DEA451E0C}" destId="{B27CC3BE-FA24-427B-93C6-A02B8398AB0F}" srcOrd="1" destOrd="0" presId="urn:microsoft.com/office/officeart/2005/8/layout/radial4"/>
    <dgm:cxn modelId="{34AF68D0-D97C-48B3-8FF4-D2AAFF903BD2}" type="presParOf" srcId="{148B5638-DC8F-492A-B76A-E05DEA451E0C}" destId="{10494C35-E7BA-46C9-9C33-68AA5E807BF2}" srcOrd="2" destOrd="0" presId="urn:microsoft.com/office/officeart/2005/8/layout/radial4"/>
    <dgm:cxn modelId="{1D9800C5-F5D9-45D8-B1A7-E918F82DAAC5}" type="presParOf" srcId="{148B5638-DC8F-492A-B76A-E05DEA451E0C}" destId="{BA6C05C3-978C-4590-9ED2-0DAAA667AF73}" srcOrd="3" destOrd="0" presId="urn:microsoft.com/office/officeart/2005/8/layout/radial4"/>
    <dgm:cxn modelId="{9CE4AB79-196C-474B-8F81-4162E0F75D1C}" type="presParOf" srcId="{148B5638-DC8F-492A-B76A-E05DEA451E0C}" destId="{CFFB42D0-556F-47AB-BC84-0854E556C9D2}" srcOrd="4" destOrd="0" presId="urn:microsoft.com/office/officeart/2005/8/layout/radial4"/>
    <dgm:cxn modelId="{7B8587E4-21D2-4FE4-9712-56F9B30BD2E6}" type="presParOf" srcId="{148B5638-DC8F-492A-B76A-E05DEA451E0C}" destId="{66A110BF-EC8D-4C9D-994B-0BF21F3D32FA}" srcOrd="5" destOrd="0" presId="urn:microsoft.com/office/officeart/2005/8/layout/radial4"/>
    <dgm:cxn modelId="{B1F793D8-DD86-49F7-9A6A-2EF9BE7F0994}" type="presParOf" srcId="{148B5638-DC8F-492A-B76A-E05DEA451E0C}" destId="{94F76D09-1267-4CCE-A8E2-7999FA46879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D9D4D-96E5-4881-BB1E-E0A79E63F5FB}">
      <dsp:nvSpPr>
        <dsp:cNvPr id="0" name=""/>
        <dsp:cNvSpPr/>
      </dsp:nvSpPr>
      <dsp:spPr>
        <a:xfrm>
          <a:off x="240100" y="729263"/>
          <a:ext cx="1991778" cy="656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Arial" pitchFamily="34" charset="0"/>
              <a:cs typeface="Arial" pitchFamily="34" charset="0"/>
            </a:rPr>
            <a:t>БОЛЬШИЕ И МЫЛЫЕ ПРАВИТЕЛИ ИНДИИ ОПАСАЮТСЯ УСИЛЕНИЯ ПОЛОЖЕНИЯ ДЖАЛОЛИДДИНА МАНГУБЕРДЫ И СТАРАЮТСЯ ИЗБЕЖАТЬ КОНФЛИКАТА С ЧИНГИЗХАНОМ </a:t>
          </a:r>
          <a:endParaRPr lang="ru-RU" sz="800" b="1" kern="1200" dirty="0">
            <a:latin typeface="Arial" pitchFamily="34" charset="0"/>
            <a:cs typeface="Arial" pitchFamily="34" charset="0"/>
          </a:endParaRPr>
        </a:p>
      </dsp:txBody>
      <dsp:txXfrm>
        <a:off x="240100" y="729263"/>
        <a:ext cx="1991778" cy="656381"/>
      </dsp:txXfrm>
    </dsp:sp>
    <dsp:sp modelId="{FB5AD2A9-B0F3-4A7B-B38A-130471C2BDDD}">
      <dsp:nvSpPr>
        <dsp:cNvPr id="0" name=""/>
        <dsp:cNvSpPr/>
      </dsp:nvSpPr>
      <dsp:spPr>
        <a:xfrm>
          <a:off x="237837" y="529632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A95D6B-E26C-4809-A0E6-450E7F6808C2}">
      <dsp:nvSpPr>
        <dsp:cNvPr id="0" name=""/>
        <dsp:cNvSpPr/>
      </dsp:nvSpPr>
      <dsp:spPr>
        <a:xfrm>
          <a:off x="348743" y="307820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A14036-7A9A-4CFB-8FD8-0B6446F9FE81}">
      <dsp:nvSpPr>
        <dsp:cNvPr id="0" name=""/>
        <dsp:cNvSpPr/>
      </dsp:nvSpPr>
      <dsp:spPr>
        <a:xfrm>
          <a:off x="614917" y="352183"/>
          <a:ext cx="248972" cy="2489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7DC004-D01A-4CD5-A6E4-AA44DD1CF2BA}">
      <dsp:nvSpPr>
        <dsp:cNvPr id="0" name=""/>
        <dsp:cNvSpPr/>
      </dsp:nvSpPr>
      <dsp:spPr>
        <a:xfrm>
          <a:off x="836728" y="108190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16E126-3B4B-4778-8DEE-E5B8D4550C20}">
      <dsp:nvSpPr>
        <dsp:cNvPr id="0" name=""/>
        <dsp:cNvSpPr/>
      </dsp:nvSpPr>
      <dsp:spPr>
        <a:xfrm>
          <a:off x="1125083" y="19465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30EFB4-BD17-4749-A6FB-A7C1460E5DD3}">
      <dsp:nvSpPr>
        <dsp:cNvPr id="0" name=""/>
        <dsp:cNvSpPr/>
      </dsp:nvSpPr>
      <dsp:spPr>
        <a:xfrm>
          <a:off x="1479982" y="174733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959A0E-904B-4BE5-804F-8CCC926574CC}">
      <dsp:nvSpPr>
        <dsp:cNvPr id="0" name=""/>
        <dsp:cNvSpPr/>
      </dsp:nvSpPr>
      <dsp:spPr>
        <a:xfrm>
          <a:off x="1701794" y="285639"/>
          <a:ext cx="248972" cy="2489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052682-B486-426B-8487-6ECDB84E6985}">
      <dsp:nvSpPr>
        <dsp:cNvPr id="0" name=""/>
        <dsp:cNvSpPr/>
      </dsp:nvSpPr>
      <dsp:spPr>
        <a:xfrm>
          <a:off x="2012330" y="529632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E1BBCE-6670-4C23-B9A6-3B1C059A4B45}">
      <dsp:nvSpPr>
        <dsp:cNvPr id="0" name=""/>
        <dsp:cNvSpPr/>
      </dsp:nvSpPr>
      <dsp:spPr>
        <a:xfrm>
          <a:off x="2145417" y="773625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DADBB8-DE85-4B86-B64E-D596D2F67711}">
      <dsp:nvSpPr>
        <dsp:cNvPr id="0" name=""/>
        <dsp:cNvSpPr/>
      </dsp:nvSpPr>
      <dsp:spPr>
        <a:xfrm>
          <a:off x="991996" y="307820"/>
          <a:ext cx="407409" cy="4074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A9E390-24F2-4BE3-8270-0BFBB104B2D3}">
      <dsp:nvSpPr>
        <dsp:cNvPr id="0" name=""/>
        <dsp:cNvSpPr/>
      </dsp:nvSpPr>
      <dsp:spPr>
        <a:xfrm>
          <a:off x="126931" y="1150705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BA305D-1706-489C-B3CF-2B1574FB4BA8}">
      <dsp:nvSpPr>
        <dsp:cNvPr id="0" name=""/>
        <dsp:cNvSpPr/>
      </dsp:nvSpPr>
      <dsp:spPr>
        <a:xfrm>
          <a:off x="260018" y="1350335"/>
          <a:ext cx="248972" cy="2489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A59702-2291-4176-BF0A-783FAF6C7D1C}">
      <dsp:nvSpPr>
        <dsp:cNvPr id="0" name=""/>
        <dsp:cNvSpPr/>
      </dsp:nvSpPr>
      <dsp:spPr>
        <a:xfrm>
          <a:off x="592735" y="1527785"/>
          <a:ext cx="362141" cy="3621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CAF686-3E39-4778-9B0B-4A70010AAEF1}">
      <dsp:nvSpPr>
        <dsp:cNvPr id="0" name=""/>
        <dsp:cNvSpPr/>
      </dsp:nvSpPr>
      <dsp:spPr>
        <a:xfrm>
          <a:off x="1058540" y="1816140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504C0A-ED75-4DD6-AA4A-8226FC6D45B9}">
      <dsp:nvSpPr>
        <dsp:cNvPr id="0" name=""/>
        <dsp:cNvSpPr/>
      </dsp:nvSpPr>
      <dsp:spPr>
        <a:xfrm>
          <a:off x="1147265" y="1527785"/>
          <a:ext cx="248972" cy="2489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4D1067-8EC0-4F01-99C5-D5FC18BB5F74}">
      <dsp:nvSpPr>
        <dsp:cNvPr id="0" name=""/>
        <dsp:cNvSpPr/>
      </dsp:nvSpPr>
      <dsp:spPr>
        <a:xfrm>
          <a:off x="1369076" y="1838321"/>
          <a:ext cx="158436" cy="1584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355E69-4DF6-455B-97D7-DA363774B551}">
      <dsp:nvSpPr>
        <dsp:cNvPr id="0" name=""/>
        <dsp:cNvSpPr/>
      </dsp:nvSpPr>
      <dsp:spPr>
        <a:xfrm>
          <a:off x="1568707" y="1483422"/>
          <a:ext cx="362141" cy="3621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437961-DC27-499B-9F77-4258943A159A}">
      <dsp:nvSpPr>
        <dsp:cNvPr id="0" name=""/>
        <dsp:cNvSpPr/>
      </dsp:nvSpPr>
      <dsp:spPr>
        <a:xfrm>
          <a:off x="2056693" y="1394698"/>
          <a:ext cx="248972" cy="2489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C670A3-8D86-48E8-BBAD-6BD164A1782D}">
      <dsp:nvSpPr>
        <dsp:cNvPr id="0" name=""/>
        <dsp:cNvSpPr/>
      </dsp:nvSpPr>
      <dsp:spPr>
        <a:xfrm>
          <a:off x="2305665" y="351814"/>
          <a:ext cx="731196" cy="1395933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E64984-5FD0-4C4E-AE3F-A440C75B1267}">
      <dsp:nvSpPr>
        <dsp:cNvPr id="0" name=""/>
        <dsp:cNvSpPr/>
      </dsp:nvSpPr>
      <dsp:spPr>
        <a:xfrm>
          <a:off x="2903916" y="351814"/>
          <a:ext cx="731196" cy="1395933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D17D23-3EFF-4B53-B66F-87E3B2DC91D3}">
      <dsp:nvSpPr>
        <dsp:cNvPr id="0" name=""/>
        <dsp:cNvSpPr/>
      </dsp:nvSpPr>
      <dsp:spPr>
        <a:xfrm>
          <a:off x="3734203" y="144020"/>
          <a:ext cx="1738405" cy="18088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ВОЕНАЧАЛЬНИКИ ДЖАЛОЛИДДИНА МАНГУБЕРДИ –ЯЗДАК ПАЛВАН И СУНГУРДЖИК ИЗМЕНИЛИ  ЕМУ И ПЕРЕШЛИ НА СТОРОНУ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ПРАВИТЕЛЯ ДЕЛИЙСКОГО СУЛТАНАТА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ЭЛЬТУТМИША</a:t>
          </a:r>
          <a:endParaRPr lang="ru-RU" sz="800" b="1" kern="1200" dirty="0"/>
        </a:p>
      </dsp:txBody>
      <dsp:txXfrm>
        <a:off x="3988787" y="408920"/>
        <a:ext cx="1229237" cy="12790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1860C-3F9D-42BC-AB36-19417AED75AD}">
      <dsp:nvSpPr>
        <dsp:cNvPr id="0" name=""/>
        <dsp:cNvSpPr/>
      </dsp:nvSpPr>
      <dsp:spPr>
        <a:xfrm>
          <a:off x="1995943" y="1389610"/>
          <a:ext cx="1428874" cy="12085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СОЮЗ И  БОЛЬШОЕ ВОЙСКО ПОЗВОЛИЛИ ВЫСТУПИТЬ В ПОХОД ПРОТИВ МОНГОЛОВ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5197" y="1566591"/>
        <a:ext cx="1010366" cy="854540"/>
      </dsp:txXfrm>
    </dsp:sp>
    <dsp:sp modelId="{B27CC3BE-FA24-427B-93C6-A02B8398AB0F}">
      <dsp:nvSpPr>
        <dsp:cNvPr id="0" name=""/>
        <dsp:cNvSpPr/>
      </dsp:nvSpPr>
      <dsp:spPr>
        <a:xfrm rot="12515874">
          <a:off x="912949" y="1174858"/>
          <a:ext cx="1208901" cy="33724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94C35-E7BA-46C9-9C33-68AA5E807BF2}">
      <dsp:nvSpPr>
        <dsp:cNvPr id="0" name=""/>
        <dsp:cNvSpPr/>
      </dsp:nvSpPr>
      <dsp:spPr>
        <a:xfrm>
          <a:off x="0" y="517075"/>
          <a:ext cx="1973383" cy="1074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УСТАНОВЛЕНЫ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ДОБРОСОСЕДСКИЕ ОТНОШЕНИЯ С ПРАВИТЕЛЕМ ДАМАСКА, ЕГИПТА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461" y="548536"/>
        <a:ext cx="1910461" cy="1011241"/>
      </dsp:txXfrm>
    </dsp:sp>
    <dsp:sp modelId="{BA6C05C3-978C-4590-9ED2-0DAAA667AF73}">
      <dsp:nvSpPr>
        <dsp:cNvPr id="0" name=""/>
        <dsp:cNvSpPr/>
      </dsp:nvSpPr>
      <dsp:spPr>
        <a:xfrm rot="16255656">
          <a:off x="2283920" y="725120"/>
          <a:ext cx="888544" cy="33724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FB42D0-556F-47AB-BC84-0854E556C9D2}">
      <dsp:nvSpPr>
        <dsp:cNvPr id="0" name=""/>
        <dsp:cNvSpPr/>
      </dsp:nvSpPr>
      <dsp:spPr>
        <a:xfrm>
          <a:off x="1861200" y="-135"/>
          <a:ext cx="1748370" cy="89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Было восстановлено мощное государство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7541" y="26206"/>
        <a:ext cx="1695688" cy="846650"/>
      </dsp:txXfrm>
    </dsp:sp>
    <dsp:sp modelId="{66A110BF-EC8D-4C9D-994B-0BF21F3D32FA}">
      <dsp:nvSpPr>
        <dsp:cNvPr id="0" name=""/>
        <dsp:cNvSpPr/>
      </dsp:nvSpPr>
      <dsp:spPr>
        <a:xfrm rot="19884127">
          <a:off x="3298911" y="1174859"/>
          <a:ext cx="1208901" cy="33724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76D09-1267-4CCE-A8E2-7999FA468790}">
      <dsp:nvSpPr>
        <dsp:cNvPr id="0" name=""/>
        <dsp:cNvSpPr/>
      </dsp:nvSpPr>
      <dsp:spPr>
        <a:xfrm>
          <a:off x="3467540" y="604491"/>
          <a:ext cx="1933059" cy="89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УСТАНОВИЛ ДОБРОСОСЕДСКИЕ ОТНОШЕНИЯ С ПРАВИТЕЛЕМ ТАБАРИСТАНА (ОБЛАСТЬ НА ЮЖНОМ ПОБЕРЕЖЬЕ КАСПИЙСКОГО МОРЯ)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93881" y="630832"/>
        <a:ext cx="1880377" cy="846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3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3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3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3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575469" y="1187996"/>
            <a:ext cx="4896544" cy="188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ТЕМА: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err="1" smtClean="0">
                <a:solidFill>
                  <a:srgbClr val="002060"/>
                </a:solidFill>
              </a:rPr>
              <a:t>Джалолиддин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Мангуберды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– талантливый полководец.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err="1" smtClean="0">
                <a:solidFill>
                  <a:srgbClr val="002060"/>
                </a:solidFill>
              </a:rPr>
              <a:t>Джалолиддин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Мангуберды</a:t>
            </a:r>
            <a:r>
              <a:rPr lang="ru-RU" sz="2400" b="1" dirty="0" smtClean="0">
                <a:solidFill>
                  <a:srgbClr val="002060"/>
                </a:solidFill>
              </a:rPr>
              <a:t> – герой Родины.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310120" y="1498102"/>
            <a:ext cx="342900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НА АЗЕРБАЙДЖАН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4" y="539924"/>
            <a:ext cx="3888432" cy="244827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территории Азербайджана существовало государство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атабеков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>
                <a:latin typeface="Arial" pitchFamily="34" charset="0"/>
                <a:cs typeface="Arial" pitchFamily="34" charset="0"/>
              </a:rPr>
              <a:t>или держава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Илдегизидов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Правитель государства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атабек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Музаффар</a:t>
            </a:r>
            <a:r>
              <a:rPr lang="ru-RU" dirty="0">
                <a:latin typeface="Arial" pitchFamily="34" charset="0"/>
                <a:cs typeface="Arial" pitchFamily="34" charset="0"/>
              </a:rPr>
              <a:t> ад-Дин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Узбек привел государство к упадку, </a:t>
            </a:r>
            <a:r>
              <a:rPr lang="ru-RU" dirty="0">
                <a:latin typeface="Arial" pitchFamily="34" charset="0"/>
                <a:cs typeface="Arial" pitchFamily="34" charset="0"/>
              </a:rPr>
              <a:t>что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было связано </a:t>
            </a:r>
            <a:r>
              <a:rPr lang="ru-RU" dirty="0">
                <a:latin typeface="Arial" pitchFamily="34" charset="0"/>
                <a:cs typeface="Arial" pitchFamily="34" charset="0"/>
              </a:rPr>
              <a:t>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с угрозой со стороны Грузинского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царства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619381"/>
            <a:ext cx="1328194" cy="145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1836068"/>
            <a:ext cx="1584325" cy="13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68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ПРАВИТЕЛЬ АЗЕРБАЙДЖАНА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2" y="539924"/>
            <a:ext cx="3456383" cy="2700164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Правитель Азербайджана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Музаффар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ад-Дина Узбека (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Озбека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в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арабо-персидских исторических сочинениях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изображается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слабый правитель,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основное время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уделял не государственным делам, а собственным увеселениям, что в итоге привело его державу к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гибели.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827956"/>
            <a:ext cx="1952939" cy="188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891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УПАДОК ГОСУДАРСТВА В АЗЕРБАЙДЖАНЕ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539924"/>
            <a:ext cx="3240359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Арабский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историк Ибн ал-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Асира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сообщает, что жена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Узбек-хана,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Малика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хотун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находилась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Тебризе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Она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управляла страной своего мужа, который был занят собственными удовольствиями – едой, пьянством и игрой в азартные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564419"/>
            <a:ext cx="1584176" cy="1755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27797" y="2412133"/>
            <a:ext cx="2160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Шлем, относящийся к периоду правления Атабеков </a:t>
            </a:r>
            <a:r>
              <a:rPr lang="ru-RU" dirty="0" smtClean="0"/>
              <a:t>Азербайджана</a:t>
            </a:r>
            <a:r>
              <a:rPr lang="ru-RU" dirty="0"/>
              <a:t>. Музей искусств Азербайджана, Баку</a:t>
            </a:r>
          </a:p>
        </p:txBody>
      </p:sp>
    </p:spTree>
    <p:extLst>
      <p:ext uri="{BB962C8B-B14F-4D97-AF65-F5344CB8AC3E}">
        <p14:creationId xmlns:p14="http://schemas.microsoft.com/office/powerpoint/2010/main" val="703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УСТАНОВЛЕНИЕ ВЛАСТИ ДЖАЛОЛИДДИНА В ЗАКАВКАЗЬЕ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2" y="663130"/>
            <a:ext cx="4104455" cy="2541090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1225 году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Джалолиддин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взяв г.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Марагу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не оказавшую серьезного сопротивления, султан пошел на Тебриз и овладел городом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Атабек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Узбек бежал в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Ганзак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а оттуда в неприступную крепость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Алинджа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где и умер.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За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короткое время власть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Джелалиддина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признала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Гянджа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Барда,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Шамкир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и другие города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Восточного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З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акавказья. Население Азербайджана видело в лице Хорезмшаха освободителя от грузинского гнета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683940"/>
            <a:ext cx="1290731" cy="207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278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ВОЕННЫЕ ПОХОДЫ ДЖАЛОЛИДДИНА МАНГУБЕРДЫ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2" y="611932"/>
            <a:ext cx="3456383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Хорезмшах избирает территорию Азербайджана местом для военных походов. Столицей нового государства становится город Тебриз.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Затем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направляет войска на Грузию и разбивает 60-ти тысячное войско грузин и направляется в Тифлис. В 1226 г. он полностью захватывает Грузию. В состав владений  хорезмшаха перешли Азербайджан, Армения, и Грузия.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755948"/>
            <a:ext cx="2022486" cy="186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БОЙ С МОНГОЛАМИ У ГОРОДА ИСФАГАН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2" y="611932"/>
            <a:ext cx="3816424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сентябре 1227 года у города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Исфаган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разбивает монгольское войско, которым руководил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Тайнол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нойон. Оценив доблесть и мужество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сказал: «Он настоящий герой  своего времени, истинный предводитель своего войска»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611932"/>
            <a:ext cx="1656590" cy="221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2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ВНУТРЕННИЕ ПРОТИВОРЕЧИЯ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591121"/>
            <a:ext cx="3600399" cy="2325067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Возрастающий авторитет султана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вызвал тревогу у Багдадского халифа, правителей Египта, Дамаска и Алжира. Начались внутренние противоречия. Правитель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Коньи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сплотил противостоящие стороны против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5"/>
          <a:stretch/>
        </p:blipFill>
        <p:spPr bwMode="auto">
          <a:xfrm>
            <a:off x="3671813" y="683940"/>
            <a:ext cx="1906626" cy="227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25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ИЗМЕНА БРАТА ДЖАЛОЛИДДИНА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2" y="611932"/>
            <a:ext cx="3672407" cy="230425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Брат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Гиесиддин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Пиршах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 своими войнами атаковал резиденцию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завидовал старшему брату и хотел лично создать независимое государство. Он был схвачен правителем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Кирмона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казнен.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755948"/>
            <a:ext cx="1609725" cy="239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53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ИЗМЕНА ГЛАВНОГО ВИЗИРЯ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672408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Интриги против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начал главный визирь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Шароф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аль-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Мульк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пытался договорится с правителями Алжира и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Коньи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захвате власти у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его замысел был раскрыт его казнили.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8" y="827956"/>
            <a:ext cx="1873171" cy="158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85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РАЗГРОМ ВОЕННЫХ СИЛ ДЖАЛОЛИДДИНА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519113"/>
            <a:ext cx="3672408" cy="2469083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августе 1230 г. около местности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Арзиджон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военные силы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были разбиты объединенными войсками Кони, Алжира, Дамаска и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Египта. 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Монголы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узнали, что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ослаблен недавним поражением.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1231 г. монголы вошли в Азербайджан               30-тысячное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монгольское войско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разбило 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Джалалиддина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8"/>
          <a:stretch/>
        </p:blipFill>
        <p:spPr bwMode="auto">
          <a:xfrm>
            <a:off x="4203583" y="539924"/>
            <a:ext cx="1053960" cy="1304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1871312"/>
            <a:ext cx="1516067" cy="128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47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41987" name="Содержимое 10"/>
          <p:cNvSpPr>
            <a:spLocks noGrp="1"/>
          </p:cNvSpPr>
          <p:nvPr>
            <p:ph idx="1"/>
          </p:nvPr>
        </p:nvSpPr>
        <p:spPr>
          <a:xfrm>
            <a:off x="287437" y="683940"/>
            <a:ext cx="4536504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Образование государства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Джалолиддина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Победы в Иране и на Кавказе.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Внутренние противоречия.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Отображение образа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Джалолиддина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Мангуберды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историко-художественных произведениях.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Возрождение имени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Джалолиддина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Мангуберды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годы независимости.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1281188"/>
            <a:ext cx="1259232" cy="1758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МОНГОЛЫ ПРЕСЛЕДУЮТ ВОЙСКО ДЖАЛОЛИДДИНА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215430" y="683940"/>
            <a:ext cx="3456384" cy="230425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Воспользовавшись бессилием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монголы с многочисленным войском вошли в Азербайджан и начали преследовать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 время нашествия на его резиденцию монголы перебили малочисленное войско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Джалолиддину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удалось скрыться в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гороах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Курдистана. 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355" y="683940"/>
            <a:ext cx="1725613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79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ГИБЕЛЬ ДЖАЛОЛИДДИНА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16424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1231 г. в  горах на небольшой отряд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напали курдские разбойники. Один из них убил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копьем 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возрасте тридцати трех лет ушел из жизни последний Хорезмшах.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Его имя на протяжении веков сохранилось как символ смелости, отваги и патриотизма.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636512"/>
            <a:ext cx="1628512" cy="2436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902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ИМЯ ДЖАЛОЛИДДИНА МАНГУБЕРДЫ В ИСТОРИИ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4" y="611932"/>
            <a:ext cx="3672407" cy="2376264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История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никогда не сотрет со своих страниц имена людей, которые отдали свои силы и жизнь Отчизне, они всегда будут вызывать восхищение, навсегда останутся в веках, окруженные почетом и уважением всех народов, стремящихся к независимости, свободной и счастливой жизни.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" r="2610"/>
          <a:stretch/>
        </p:blipFill>
        <p:spPr bwMode="auto">
          <a:xfrm>
            <a:off x="3745731" y="899964"/>
            <a:ext cx="180051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887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УВАЖЕНИЕ СРЕДИ ВРАГОВ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467916"/>
            <a:ext cx="3913807" cy="266429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Мужество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бесстрашие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снискали ему уважение даже среди врагов. О нем упоминает историческая поэма монголов «Сокровенное сказание». Известны высказывания самого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Чингизхана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«Счастлив отец, имеющий такого сына!», а также и другое, после одного из сражений: «Такими должны быть сыновья, такие герои должны украшать историю».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никогда не сотрет со своих страниц имена людей, которые отдали свои силы и жизнь Отчизне, они всегда будут вызывать восхищение, навсегда останутся в веках, окруженные почетом и уважением всех народов, стремящихся к независимости, свободной и счастливой жизни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590" y="575690"/>
            <a:ext cx="1588014" cy="2478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ШИХОБИДДИН ИБН АХМАД НАСАВИ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519113"/>
            <a:ext cx="4176463" cy="2685107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Шихобиддин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ибн Ахмад ан-</a:t>
            </a:r>
            <a:r>
              <a:rPr lang="ru-RU" alt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Насави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</a:t>
            </a:r>
            <a:r>
              <a:rPr lang="en-US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личным секретарем  </a:t>
            </a:r>
            <a:r>
              <a:rPr lang="ru-RU" alt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он </a:t>
            </a:r>
            <a:r>
              <a:rPr lang="ru-RU" altLang="ru-R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Жизнеописание султана </a:t>
            </a:r>
            <a:r>
              <a:rPr lang="ru-RU" alt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Джалалолиддина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Мануберды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созданного в 1241 г.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 1224 году по долгу службы он прибыл в Ирак и служил </a:t>
            </a:r>
            <a:r>
              <a:rPr lang="ru-RU" alt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Джалолиддину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вплоть до гибели 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правителя </a:t>
            </a:r>
            <a:r>
              <a:rPr lang="ru-RU" altLang="ru-R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1231 г. 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        это </a:t>
            </a:r>
            <a:r>
              <a:rPr lang="ru-RU" altLang="ru-R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ан-</a:t>
            </a:r>
            <a:r>
              <a:rPr lang="ru-RU" altLang="ru-RU" sz="1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Насави</a:t>
            </a:r>
            <a:r>
              <a:rPr lang="ru-RU" altLang="ru-R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находился в центре политической жизни. Он сопровождает </a:t>
            </a:r>
            <a:r>
              <a:rPr lang="ru-RU" alt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Джалалиддина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походах, составляет важнейшие грамоты и дипломатические документы, выполняет его наиболее ответственные поручения в качестве чрезвычайного 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посла.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Он писал о </a:t>
            </a:r>
            <a:r>
              <a:rPr lang="ru-RU" alt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Джалолиддине</a:t>
            </a: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«Он был смелым и отважным, среди львов самым смелым львом, бесстрашным наездником, самым отважным среди воинов».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155" y="655142"/>
            <a:ext cx="14025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08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ИБН АЛ-АСИРА </a:t>
            </a:r>
            <a:b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«СОВЕРШЕННАЯ КНИГА ОБ ИСТОРИИ»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4032448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Известный арабский историк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в.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Ибн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ал-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Асира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написал исторический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«Ал-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Камил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фит-тарих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(«Совершенная книга по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истории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»). Автор описывает историю государств Ближнего и Среднего Востока.  Наибольший интерес представляет часть книги, описывающая события с IX в. до середины XIII в. Автор широко осветил деятельность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Джалолиддина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своими важными и точными сведениями пополнил другие источники.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720355"/>
            <a:ext cx="1406427" cy="197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97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ИСТОРИЧЕСКИЙ ТРУД ДЖУВЕЙНИ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816424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Значительным источником сведений о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Джалолиддине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является произведение историка и крупного государственного деятеля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Алоуддина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Атомалика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Джувайни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Тарихи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жахонкушой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(«История покорителей мира»). Автор этого произведения происходил из 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 </a:t>
            </a:r>
            <a:r>
              <a:rPr lang="ru-RU" alt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Джувейни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представители которой занимали при сельджуках, хорезмшахах и монгольских ханах высокие 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должности.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Около 1260 г. он 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завершил 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над своим произведением. «История покорителей мира», стала важнейшим письменным источником 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эпохи монгольских 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нашествий.</a:t>
            </a:r>
            <a:endParaRPr lang="ru-RU" altLang="ru-RU" sz="11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519113"/>
            <a:ext cx="1626142" cy="1244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1836068"/>
            <a:ext cx="1027763" cy="135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48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384376" cy="266429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Джалолиддине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писали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Мирхонд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(1433-1498 гг.)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произведении «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Равзат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ус-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сафо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Улугбек в произведении «История четырех улусов».       Сведения о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Джалолиддине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содержатся в источниках на китайском, монгольском, армянском и других языках.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5" t="6093" r="11146"/>
          <a:stretch/>
        </p:blipFill>
        <p:spPr bwMode="auto">
          <a:xfrm>
            <a:off x="2951733" y="1604302"/>
            <a:ext cx="1700561" cy="14345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916" y="755948"/>
            <a:ext cx="966903" cy="14216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7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800-ЛЕТИЕ СО ДНЯ РОЖДЕНИЯ ДЖАЛОЛИДДИНА МАНГУБЕРДЫ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2" y="539924"/>
            <a:ext cx="4104455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В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1999 году в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Узбекистане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широко отметили 800-летие со дня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рождения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Мангуберди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подвиги стали легендами, его имя – символом беззаветной преданности своему народу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народному герою хорезмшаху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Джалолиддину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Мангуберди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установлен в городе Ургенч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Его именем были названы площадь и улица.</a:t>
            </a:r>
            <a:endParaRPr lang="ru-RU" alt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3"/>
          <a:stretch/>
        </p:blipFill>
        <p:spPr bwMode="auto">
          <a:xfrm>
            <a:off x="4391893" y="704198"/>
            <a:ext cx="1194616" cy="185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89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ОРДЕН–ВЫСШАЯ ВОИНСКАЯ НАГРАДА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744416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1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августа 2000 г. был </a:t>
            </a:r>
            <a:r>
              <a:rPr lang="ru-RU" altLang="ru-RU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 </a:t>
            </a:r>
            <a:r>
              <a:rPr lang="ru-RU" altLang="ru-RU" sz="1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Орден </a:t>
            </a:r>
            <a:r>
              <a:rPr lang="ru-RU" altLang="ru-RU" sz="1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Жалолиддина</a:t>
            </a:r>
            <a:r>
              <a:rPr lang="ru-RU" altLang="ru-RU" sz="1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Мангуберди</a:t>
            </a:r>
            <a:r>
              <a:rPr lang="ru-RU" altLang="ru-RU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высшая воинская награда </a:t>
            </a:r>
            <a:r>
              <a:rPr lang="ru-RU" altLang="ru-RU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altLang="ru-RU" sz="1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 Орденом награждаются </a:t>
            </a:r>
            <a:r>
              <a:rPr lang="ru-RU" altLang="ru-RU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военнослужащие командного состава, проявившие образцы высокого военного мастерства, героизм и отвагу при защите независимости страны, её границ, внесшие большой вклад в укрепление оборонной мощи </a:t>
            </a:r>
            <a:r>
              <a:rPr lang="ru-RU" altLang="ru-RU" sz="1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государства.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755948"/>
            <a:ext cx="19050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42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ДЖАЛОЛИДДИН В ИНДИИ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3456930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После сражения на реке Инд в 1221 г.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Джалолиддин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пытается установить тесные связи с правителями индийских областей. Его отряды действуют в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Лахоре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Пенджабе.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Джалолиддин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пытается установить связи с приграничными государствами Индии.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611931"/>
            <a:ext cx="128133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6" r="16415" b="11511"/>
          <a:stretch/>
        </p:blipFill>
        <p:spPr bwMode="auto">
          <a:xfrm>
            <a:off x="3671813" y="2202579"/>
            <a:ext cx="1134979" cy="753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СТРОИТЕЛЬСТОВ МЕМОРИАЛЬНОГО ПАМЯТНИКА ДЖАЛОЛИДДИНУ МАНГУБЕРДЫ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3744416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Ургенче по инициативе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Шавката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Мирзиёева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откроется мемориальный парк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Жалолиддина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ходе визита в Хорезмскую область 30  ноября 2018 года Президент отметил, что памятник последнему хорезмшаху из династии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Ануштегинидов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должен быть таким же величественным, как и его подвиги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804563"/>
            <a:ext cx="1560513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26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4" y="519112"/>
            <a:ext cx="3795508" cy="26130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14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 2020 г. Президент осмотрел макет будущего памятника.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«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Жалолиддин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великий полководец, гордость нашей нации. И парк, соответственно, должен быть масштабным, содержательным. Необходимо отразить в парке борьбу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свободу, его сражения. Пусть сюда приходят не только для того, чтобы посмотреть на памятник, но и ради знаний, вдохновения, пусть туристы изучают нашу историю», – сказал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Президент.</a:t>
            </a:r>
            <a:endParaRPr lang="ru-RU" alt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22" y="899964"/>
            <a:ext cx="190113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9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287437" y="683940"/>
            <a:ext cx="5184576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21 стр. 74-77, § 22 стр. 78-81.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Устно ответить на вопросы к параграфам.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Соберите информацию о том, какие книги о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Джалолиддине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Мангуберды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были написаны в Узбекистане в годы независимости.</a:t>
            </a:r>
          </a:p>
        </p:txBody>
      </p:sp>
    </p:spTree>
    <p:extLst>
      <p:ext uri="{BB962C8B-B14F-4D97-AF65-F5344CB8AC3E}">
        <p14:creationId xmlns:p14="http://schemas.microsoft.com/office/powerpoint/2010/main" val="343085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ВРАЖДЕБНЫЕ ДЕЙСТВИЯ ПРАВИТЕЛЯ ОБЛАСТИ ШАТРА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87437" y="755948"/>
            <a:ext cx="3312368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области Шатра начал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наступление против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Джалолиддина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сторону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победившего Хорезмшаха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перешли тысяча конников и пять тысяч хорошо вооруженных воинов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правителя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Шатры.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062" y="683941"/>
            <a:ext cx="194421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1908076"/>
            <a:ext cx="2039827" cy="109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8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ГОСУДАРСТВО ДЖАЛОЛИДДИНА В ИНДИИ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2" y="683940"/>
            <a:ext cx="3312368" cy="244827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Джалолиддин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Мангуберди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формирует государство в подчиненных ему областях Индии и правит здесь три года. Его имя произносят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хутбе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От его имени чеканят медные и серебряные монеты, вводят налоги.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97" y="773298"/>
            <a:ext cx="2062399" cy="2186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95909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ДЖАЛОЛИДДИН ПОКИДАЕТ ИНДИЮ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9829675"/>
              </p:ext>
            </p:extLst>
          </p:nvPr>
        </p:nvGraphicFramePr>
        <p:xfrm>
          <a:off x="71413" y="539924"/>
          <a:ext cx="5616624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1413" y="2552672"/>
            <a:ext cx="5544616" cy="655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err="1" smtClean="0">
                <a:latin typeface="Arial" panose="020B0604020202020204" pitchFamily="34" charset="0"/>
                <a:cs typeface="Arial" pitchFamily="34" charset="0"/>
              </a:rPr>
              <a:t>Джалололиддину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было трудно найти союзников в Индии и в 1224 году он отправился в Иран.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2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ДЖАЛОЛИДДИН В ИРАНЕ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30" y="539924"/>
            <a:ext cx="3528392" cy="2592288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Джалолиддин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Мангуберды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прибыл со своим войском сначала в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Кирмон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затем Шираз 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Исфаган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чтобы договорится с местными правителями о борьбе с общим врагом - монголами. Местное население приветствовало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Джалолиддина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На этих территориях он начал создавать объединенное государство.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783" y="1043980"/>
            <a:ext cx="204754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27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УСПЕХИ ДЖАЛОЛИДДИНА В ИРАНЕ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0274947"/>
              </p:ext>
            </p:extLst>
          </p:nvPr>
        </p:nvGraphicFramePr>
        <p:xfrm>
          <a:off x="215430" y="611932"/>
          <a:ext cx="540060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09" y="2281325"/>
            <a:ext cx="1322756" cy="86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138" y="2239417"/>
            <a:ext cx="1325341" cy="983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151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БОЙ У ГОРОДА БАСРА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2" y="519114"/>
            <a:ext cx="3456383" cy="2613098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Джалолиддин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направляет письмо  халифу Багдада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Нозиру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Он призывает халифа выступить против общего врага-монголов. Однако, халиф опасался усиления мощи Хорезмшаха, стал сеять смуты среди его союзников и с 20-ти тысячным войском направился против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Джалолиддина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Мангуберды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Халиф в бою у города Басры потерпел поражение. После этой победы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Джалолиддин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Мангуберды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начинает поход на Азербайджан.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827956"/>
            <a:ext cx="206395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63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154098</TotalTime>
  <Words>1670</Words>
  <Application>Microsoft Office PowerPoint</Application>
  <PresentationFormat>Произвольный</PresentationFormat>
  <Paragraphs>101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32</vt:i4>
      </vt:variant>
    </vt:vector>
  </HeadingPairs>
  <TitlesOfParts>
    <vt:vector size="46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ДЖАЛОЛИДДИН В ИНДИИ</vt:lpstr>
      <vt:lpstr>ВРАЖДЕБНЫЕ ДЕЙСТВИЯ ПРАВИТЕЛЯ ОБЛАСТИ ШАТРА</vt:lpstr>
      <vt:lpstr>ГОСУДАРСТВО ДЖАЛОЛИДДИНА В ИНДИИ</vt:lpstr>
      <vt:lpstr>ДЖАЛОЛИДДИН ПОКИДАЕТ ИНДИЮ</vt:lpstr>
      <vt:lpstr>ДЖАЛОЛИДДИН В ИРАНЕ</vt:lpstr>
      <vt:lpstr>УСПЕХИ ДЖАЛОЛИДДИНА В ИРАНЕ</vt:lpstr>
      <vt:lpstr>БОЙ У ГОРОДА БАСРА</vt:lpstr>
      <vt:lpstr>ПОХОД НА АЗЕРБАЙДЖАН</vt:lpstr>
      <vt:lpstr>ПРАВИТЕЛЬ АЗЕРБАЙДЖАНА</vt:lpstr>
      <vt:lpstr>УПАДОК ГОСУДАРСТВА В АЗЕРБАЙДЖАНЕ</vt:lpstr>
      <vt:lpstr>УСТАНОВЛЕНИЕ ВЛАСТИ ДЖАЛОЛИДДИНА В ЗАКАВКАЗЬЕ</vt:lpstr>
      <vt:lpstr>ВОЕННЫЕ ПОХОДЫ ДЖАЛОЛИДДИНА МАНГУБЕРДЫ</vt:lpstr>
      <vt:lpstr>БОЙ С МОНГОЛАМИ У ГОРОДА ИСФАГАН</vt:lpstr>
      <vt:lpstr>ВНУТРЕННИЕ ПРОТИВОРЕЧИЯ</vt:lpstr>
      <vt:lpstr>ИЗМЕНА БРАТА ДЖАЛОЛИДДИНА</vt:lpstr>
      <vt:lpstr>ИЗМЕНА ГЛАВНОГО ВИЗИРЯ</vt:lpstr>
      <vt:lpstr>РАЗГРОМ ВОЕННЫХ СИЛ ДЖАЛОЛИДДИНА</vt:lpstr>
      <vt:lpstr>МОНГОЛЫ ПРЕСЛЕДУЮТ ВОЙСКО ДЖАЛОЛИДДИНА</vt:lpstr>
      <vt:lpstr>ГИБЕЛЬ ДЖАЛОЛИДДИНА</vt:lpstr>
      <vt:lpstr>ИМЯ ДЖАЛОЛИДДИНА МАНГУБЕРДЫ В ИСТОРИИ</vt:lpstr>
      <vt:lpstr>УВАЖЕНИЕ СРЕДИ ВРАГОВ</vt:lpstr>
      <vt:lpstr>ШИХОБИДДИН ИБН АХМАД НАСАВИ</vt:lpstr>
      <vt:lpstr>ИБН АЛ-АСИРА  «СОВЕРШЕННАЯ КНИГА ОБ ИСТОРИИ»</vt:lpstr>
      <vt:lpstr> ИСТОРИЧЕСКИЙ ТРУД ДЖУВЕЙНИ</vt:lpstr>
      <vt:lpstr>Презентация PowerPoint</vt:lpstr>
      <vt:lpstr>800-ЛЕТИЕ СО ДНЯ РОЖДЕНИЯ ДЖАЛОЛИДДИНА МАНГУБЕРДЫ</vt:lpstr>
      <vt:lpstr>ОРДЕН–ВЫСШАЯ ВОИНСКАЯ НАГРАДА</vt:lpstr>
      <vt:lpstr>СТРОИТЕЛЬСТОВ МЕМОРИАЛЬНОГО ПАМЯТНИКА ДЖАЛОЛИДДИНУ МАНГУБЕРДЫ</vt:lpstr>
      <vt:lpstr>Презентация PowerPoint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1</cp:lastModifiedBy>
  <cp:revision>1741</cp:revision>
  <dcterms:created xsi:type="dcterms:W3CDTF">2014-10-08T23:03:32Z</dcterms:created>
  <dcterms:modified xsi:type="dcterms:W3CDTF">2021-03-24T12:37:56Z</dcterms:modified>
</cp:coreProperties>
</file>