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39"/>
  </p:notesMasterIdLst>
  <p:sldIdLst>
    <p:sldId id="1504" r:id="rId11"/>
    <p:sldId id="1414" r:id="rId12"/>
    <p:sldId id="1542" r:id="rId13"/>
    <p:sldId id="1585" r:id="rId14"/>
    <p:sldId id="1501" r:id="rId15"/>
    <p:sldId id="1584" r:id="rId16"/>
    <p:sldId id="1591" r:id="rId17"/>
    <p:sldId id="1586" r:id="rId18"/>
    <p:sldId id="1587" r:id="rId19"/>
    <p:sldId id="1588" r:id="rId20"/>
    <p:sldId id="1590" r:id="rId21"/>
    <p:sldId id="1597" r:id="rId22"/>
    <p:sldId id="1592" r:id="rId23"/>
    <p:sldId id="1593" r:id="rId24"/>
    <p:sldId id="1594" r:id="rId25"/>
    <p:sldId id="1595" r:id="rId26"/>
    <p:sldId id="1596" r:id="rId27"/>
    <p:sldId id="1598" r:id="rId28"/>
    <p:sldId id="1599" r:id="rId29"/>
    <p:sldId id="1600" r:id="rId30"/>
    <p:sldId id="1601" r:id="rId31"/>
    <p:sldId id="1602" r:id="rId32"/>
    <p:sldId id="1603" r:id="rId33"/>
    <p:sldId id="1604" r:id="rId34"/>
    <p:sldId id="1605" r:id="rId35"/>
    <p:sldId id="1610" r:id="rId36"/>
    <p:sldId id="1611" r:id="rId37"/>
    <p:sldId id="1612" r:id="rId38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84D64B-4624-4923-A494-8849185528BD}">
          <p14:sldIdLst>
            <p14:sldId id="1504"/>
            <p14:sldId id="1414"/>
            <p14:sldId id="1542"/>
            <p14:sldId id="1585"/>
            <p14:sldId id="1501"/>
            <p14:sldId id="1584"/>
            <p14:sldId id="1591"/>
            <p14:sldId id="1586"/>
            <p14:sldId id="1587"/>
            <p14:sldId id="1588"/>
            <p14:sldId id="1590"/>
            <p14:sldId id="1597"/>
            <p14:sldId id="1592"/>
            <p14:sldId id="1593"/>
            <p14:sldId id="1594"/>
            <p14:sldId id="1595"/>
            <p14:sldId id="1596"/>
            <p14:sldId id="1598"/>
            <p14:sldId id="1599"/>
            <p14:sldId id="1600"/>
            <p14:sldId id="1601"/>
            <p14:sldId id="1602"/>
            <p14:sldId id="1603"/>
            <p14:sldId id="1604"/>
            <p14:sldId id="1605"/>
            <p14:sldId id="1610"/>
            <p14:sldId id="1611"/>
            <p14:sldId id="16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543" autoAdjust="0"/>
  </p:normalViewPr>
  <p:slideViewPr>
    <p:cSldViewPr snapToObjects="1">
      <p:cViewPr varScale="1">
        <p:scale>
          <a:sx n="250" d="100"/>
          <a:sy n="250" d="100"/>
        </p:scale>
        <p:origin x="282" y="186"/>
      </p:cViewPr>
      <p:guideLst>
        <p:guide orient="horz" pos="742"/>
        <p:guide orient="horz" pos="517"/>
        <p:guide pos="1882"/>
        <p:guide pos="1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503461" y="1187996"/>
            <a:ext cx="4549786" cy="127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3200" b="1" dirty="0" err="1" smtClean="0">
                <a:solidFill>
                  <a:srgbClr val="002060"/>
                </a:solidFill>
              </a:rPr>
              <a:t>Караханиды</a:t>
            </a:r>
            <a:r>
              <a:rPr lang="ru-RU" sz="32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413109" y="1544458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ГОСУДАРСТВА КАРАХАНИДОВ И ГАЗНЕВИДОВ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539924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Таким образом, в конце </a:t>
            </a:r>
            <a:r>
              <a:rPr lang="en-US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на месте государства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образовалось два новых государства: Одно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Караханидское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простиравшееся от Кашгара до Амударьи и включавшее в себя часть Восточного Туркестана, Семиречье,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Фергану, Согд.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Другое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азневидское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включавшее Хорасан, расположенное от границ северной Индии до южных берегов Каспийского моря.</a:t>
            </a: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1043980"/>
            <a:ext cx="1704455" cy="127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3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МЕЖДУ КАРАХАНИДАМИ И ГАЗНЕВИДАМИ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19113"/>
            <a:ext cx="3672408" cy="26130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В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1006-1008 гг.  между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караханидами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газневидами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происходит борьба.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стремились присоединить Хорасан к своему государству.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направляются на Хорасан, но Махмуд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Газневид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дает им отпор и удерживает Хорасан в своих владениях.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811337"/>
            <a:ext cx="1943621" cy="145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4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683940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ГОСУДАРСТВА СЕЛЬДЖУКИДОВ</a:t>
            </a:r>
            <a:b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13" y="755948"/>
            <a:ext cx="3106299" cy="250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    </a:t>
            </a:r>
            <a:r>
              <a:rPr lang="ru-RU" sz="1400" dirty="0" smtClean="0"/>
              <a:t>Племена сельджуки кочевали в северном Хорасане. Они отделились от </a:t>
            </a:r>
            <a:r>
              <a:rPr lang="ru-RU" sz="1400" dirty="0" err="1" smtClean="0"/>
              <a:t>присырдарьинских</a:t>
            </a:r>
            <a:r>
              <a:rPr lang="ru-RU" sz="1400" dirty="0" smtClean="0"/>
              <a:t> </a:t>
            </a:r>
            <a:r>
              <a:rPr lang="ru-RU" sz="1400" dirty="0" err="1" smtClean="0"/>
              <a:t>огузов</a:t>
            </a:r>
            <a:r>
              <a:rPr lang="ru-RU" sz="1400" dirty="0" smtClean="0"/>
              <a:t>. В годы борьбы  Махмуда </a:t>
            </a:r>
            <a:r>
              <a:rPr lang="ru-RU" sz="1400" dirty="0" err="1" smtClean="0"/>
              <a:t>Газневи</a:t>
            </a:r>
            <a:r>
              <a:rPr lang="ru-RU" sz="1400" dirty="0" smtClean="0"/>
              <a:t> с </a:t>
            </a:r>
            <a:r>
              <a:rPr lang="ru-RU" sz="1400" dirty="0" err="1" smtClean="0"/>
              <a:t>караханидами</a:t>
            </a:r>
            <a:r>
              <a:rPr lang="ru-RU" sz="1400" dirty="0" smtClean="0"/>
              <a:t> им было разрешено перекочевать в северный Хорасан. Здесь </a:t>
            </a:r>
            <a:r>
              <a:rPr lang="ru-RU" sz="1400" dirty="0" err="1" smtClean="0"/>
              <a:t>Сельджукиды</a:t>
            </a:r>
            <a:r>
              <a:rPr lang="ru-RU" sz="1400" dirty="0" smtClean="0"/>
              <a:t> создали угрозу для господства </a:t>
            </a:r>
            <a:r>
              <a:rPr lang="ru-RU" sz="1400" dirty="0" err="1" smtClean="0"/>
              <a:t>Газневидов</a:t>
            </a:r>
            <a:r>
              <a:rPr lang="ru-RU" sz="1400" dirty="0" smtClean="0"/>
              <a:t>. Между ними происходит ожесточенная борьба.</a:t>
            </a:r>
            <a:endParaRPr lang="ru-RU" sz="1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/>
          <a:stretch/>
        </p:blipFill>
        <p:spPr bwMode="auto">
          <a:xfrm>
            <a:off x="3177712" y="795613"/>
            <a:ext cx="1141876" cy="128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07" y="831124"/>
            <a:ext cx="1237456" cy="168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45" y="2218697"/>
            <a:ext cx="1518246" cy="86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ГОСУДАРСТВА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16424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Караханидский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правитель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Ибрахим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Буритегин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собрав войско в 1038 г. захватывает области, расположенные на берегу Амударьи –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Хутталян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Вахш и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Чаганиан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Вскоре он овладевает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Мавераннахром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Ферганской долиной, которые принадлежали восточным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караханидам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27" y="915785"/>
            <a:ext cx="1801036" cy="11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24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РАСПАД ГОСУДАРСТВА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611932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 </a:t>
            </a:r>
            <a:r>
              <a:rPr lang="ru-RU" sz="1600" dirty="0" err="1" smtClean="0"/>
              <a:t>Ибрахим</a:t>
            </a:r>
            <a:r>
              <a:rPr lang="ru-RU" sz="1600" dirty="0" smtClean="0"/>
              <a:t> </a:t>
            </a:r>
            <a:r>
              <a:rPr lang="ru-RU" sz="1600" dirty="0" err="1"/>
              <a:t>Т</a:t>
            </a:r>
            <a:r>
              <a:rPr lang="ru-RU" sz="1600" dirty="0" err="1" smtClean="0"/>
              <a:t>амгач</a:t>
            </a:r>
            <a:r>
              <a:rPr lang="ru-RU" sz="1600" dirty="0" smtClean="0"/>
              <a:t> </a:t>
            </a:r>
            <a:r>
              <a:rPr lang="ru-RU" sz="1600" dirty="0" err="1"/>
              <a:t>Б</a:t>
            </a:r>
            <a:r>
              <a:rPr lang="ru-RU" sz="1600" dirty="0" err="1" smtClean="0"/>
              <a:t>ограхан</a:t>
            </a:r>
            <a:r>
              <a:rPr lang="ru-RU" sz="1600" dirty="0" smtClean="0"/>
              <a:t> не признал над собой власть верховного правителя </a:t>
            </a:r>
            <a:r>
              <a:rPr lang="ru-RU" sz="1600" dirty="0" err="1" smtClean="0"/>
              <a:t>Караханидов</a:t>
            </a:r>
            <a:r>
              <a:rPr lang="ru-RU" sz="1600" dirty="0"/>
              <a:t>. </a:t>
            </a:r>
            <a:r>
              <a:rPr lang="ru-RU" sz="1600" dirty="0" smtClean="0"/>
              <a:t>Государство </a:t>
            </a:r>
            <a:r>
              <a:rPr lang="ru-RU" sz="1600" dirty="0" err="1" smtClean="0"/>
              <a:t>караханидов</a:t>
            </a:r>
            <a:r>
              <a:rPr lang="ru-RU" sz="1600" dirty="0" smtClean="0"/>
              <a:t>  распадается на два независимых  владения. 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Столицей Восточного</a:t>
            </a:r>
          </a:p>
          <a:p>
            <a:r>
              <a:rPr lang="ru-RU" sz="1600" dirty="0" smtClean="0"/>
              <a:t>государства </a:t>
            </a:r>
            <a:r>
              <a:rPr lang="ru-RU" sz="1600" dirty="0"/>
              <a:t>становится </a:t>
            </a:r>
            <a:r>
              <a:rPr lang="ru-RU" sz="1600" dirty="0" smtClean="0"/>
              <a:t>город</a:t>
            </a:r>
          </a:p>
          <a:p>
            <a:r>
              <a:rPr lang="ru-RU" sz="1600" dirty="0" err="1" smtClean="0"/>
              <a:t>Баласагун</a:t>
            </a:r>
            <a:r>
              <a:rPr lang="ru-RU" sz="1600" dirty="0" smtClean="0"/>
              <a:t>, Западного Самарканд</a:t>
            </a:r>
            <a:r>
              <a:rPr lang="ru-RU" sz="1600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3" y="942142"/>
            <a:ext cx="2338784" cy="160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ГОСУДАРСТВЕННОЕ УПРАВЛЕНИЕ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Государство </a:t>
            </a:r>
            <a:r>
              <a:rPr lang="ru-RU" altLang="ru-RU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Караханидов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было поделено на множество больших и малых уделов. Владетели уделов, в зависимости от положения, носили разные титулы: илек, </a:t>
            </a:r>
            <a:r>
              <a:rPr lang="ru-RU" altLang="ru-RU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тегин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тамгач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др. В исторической литературе наиболее распространен титул </a:t>
            </a:r>
            <a:r>
              <a:rPr lang="ru-RU" altLang="ru-RU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илекхан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который означает "правитель малого владения", "удельный правитель". </a:t>
            </a:r>
            <a:endParaRPr lang="ru-RU" altLang="ru-RU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3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Илекханы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избирались только из представителей правящей династии, так как вся территория государства считалась 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собственностью членов правящего 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дома.</a:t>
            </a:r>
            <a:endParaRPr lang="ru-RU" altLang="ru-RU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811337"/>
            <a:ext cx="1506695" cy="208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6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ПРАВИЛЕЛЬ УДЕЛА - ИЛЕКХАН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5429" y="664104"/>
            <a:ext cx="32403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sz="1200" dirty="0" smtClean="0"/>
              <a:t>Каждый </a:t>
            </a:r>
            <a:r>
              <a:rPr lang="ru-RU" sz="1200" dirty="0" err="1"/>
              <a:t>илекхан</a:t>
            </a:r>
            <a:r>
              <a:rPr lang="ru-RU" sz="1200" dirty="0"/>
              <a:t> самостоятельно управлял своим уделом и имел право чеканить от своего имени монету. Удельные ханы были между собой в постоянной вражде, боролись за увеличение владений. </a:t>
            </a:r>
            <a:endParaRPr lang="ru-RU" sz="1200" dirty="0" smtClean="0"/>
          </a:p>
          <a:p>
            <a:r>
              <a:rPr lang="ru-RU" sz="1200" dirty="0"/>
              <a:t> </a:t>
            </a:r>
            <a:r>
              <a:rPr lang="ru-RU" sz="1200" dirty="0" smtClean="0"/>
              <a:t>      Одним </a:t>
            </a:r>
            <a:r>
              <a:rPr lang="ru-RU" sz="1200" dirty="0"/>
              <a:t>из главных уделов государства был </a:t>
            </a:r>
            <a:r>
              <a:rPr lang="ru-RU" sz="1200" dirty="0" err="1"/>
              <a:t>Мавераннахр</a:t>
            </a:r>
            <a:r>
              <a:rPr lang="ru-RU" sz="1200" dirty="0"/>
              <a:t>. Столица его находилась сначала в </a:t>
            </a:r>
            <a:r>
              <a:rPr lang="ru-RU" sz="1200" dirty="0" err="1"/>
              <a:t>Узгене</a:t>
            </a:r>
            <a:r>
              <a:rPr lang="ru-RU" sz="1200" dirty="0"/>
              <a:t>, а в XI веке была перенесена в Самарканд. </a:t>
            </a:r>
            <a:r>
              <a:rPr lang="ru-RU" sz="1200" dirty="0" smtClean="0"/>
              <a:t>Город </a:t>
            </a:r>
            <a:r>
              <a:rPr lang="ru-RU" sz="1200" dirty="0" err="1"/>
              <a:t>Узген</a:t>
            </a:r>
            <a:r>
              <a:rPr lang="ru-RU" sz="1200" dirty="0"/>
              <a:t> стал столицей Ферганского удела.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9"/>
          <a:stretch/>
        </p:blipFill>
        <p:spPr bwMode="auto">
          <a:xfrm>
            <a:off x="3599805" y="664104"/>
            <a:ext cx="1820942" cy="232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8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СИСТЕМА ГОСУДАРСТВЕННОГО УПРАВЛЕНИЯ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5429" y="611932"/>
            <a:ext cx="4968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</a:t>
            </a:r>
            <a:r>
              <a:rPr lang="ru-RU" sz="1600" dirty="0" smtClean="0"/>
              <a:t>При </a:t>
            </a:r>
            <a:r>
              <a:rPr lang="ru-RU" sz="1600" dirty="0" err="1"/>
              <a:t>илекханах</a:t>
            </a:r>
            <a:r>
              <a:rPr lang="ru-RU" sz="1600" dirty="0"/>
              <a:t> состояли визири (управляющие), </a:t>
            </a:r>
            <a:r>
              <a:rPr lang="ru-RU" sz="1600" dirty="0" err="1"/>
              <a:t>сахиби</a:t>
            </a:r>
            <a:r>
              <a:rPr lang="ru-RU" sz="1600" dirty="0"/>
              <a:t> </a:t>
            </a:r>
            <a:r>
              <a:rPr lang="ru-RU" sz="1600" dirty="0" err="1"/>
              <a:t>бариды</a:t>
            </a:r>
            <a:r>
              <a:rPr lang="ru-RU" sz="1600" dirty="0"/>
              <a:t> (начальники почты), </a:t>
            </a:r>
            <a:r>
              <a:rPr lang="ru-RU" sz="1600" dirty="0" err="1"/>
              <a:t>мустауфи</a:t>
            </a:r>
            <a:r>
              <a:rPr lang="ru-RU" sz="1600" dirty="0"/>
              <a:t> (казначеи) и другие чиновники. Города управлялись </a:t>
            </a:r>
            <a:r>
              <a:rPr lang="ru-RU" sz="1600" dirty="0" err="1"/>
              <a:t>хакимами</a:t>
            </a:r>
            <a:r>
              <a:rPr lang="ru-RU" sz="1600" dirty="0"/>
              <a:t>, </a:t>
            </a:r>
            <a:r>
              <a:rPr lang="ru-RU" sz="1600" dirty="0" err="1"/>
              <a:t>раисами</a:t>
            </a:r>
            <a:r>
              <a:rPr lang="ru-RU" sz="1600" dirty="0"/>
              <a:t>, </a:t>
            </a:r>
            <a:r>
              <a:rPr lang="ru-RU" sz="1600" dirty="0" err="1"/>
              <a:t>мухтасибами</a:t>
            </a:r>
            <a:r>
              <a:rPr lang="ru-RU" sz="1600" dirty="0"/>
              <a:t>. Особенно высок был в это время авторитет духовных лиц: сейидов, </a:t>
            </a:r>
            <a:r>
              <a:rPr lang="ru-RU" sz="1600" dirty="0" err="1"/>
              <a:t>садров</a:t>
            </a:r>
            <a:r>
              <a:rPr lang="ru-RU" sz="1600" dirty="0"/>
              <a:t>, шейхов и имамов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 smtClean="0"/>
              <a:t>     </a:t>
            </a:r>
            <a:r>
              <a:rPr lang="ru-RU" sz="1600" dirty="0" err="1"/>
              <a:t>Караханиды</a:t>
            </a:r>
            <a:r>
              <a:rPr lang="ru-RU" sz="1600" dirty="0"/>
              <a:t> в целях укрепления своей власти в стране установили тесные отношения с мусульманским духовенством.</a:t>
            </a:r>
          </a:p>
        </p:txBody>
      </p:sp>
    </p:spTree>
    <p:extLst>
      <p:ext uri="{BB962C8B-B14F-4D97-AF65-F5344CB8AC3E}">
        <p14:creationId xmlns:p14="http://schemas.microsoft.com/office/powerpoint/2010/main" val="5985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В ГОСУДАРСТВЕ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755948"/>
            <a:ext cx="2304256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438" y="755948"/>
            <a:ext cx="30963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sz="1200" dirty="0" err="1" smtClean="0"/>
              <a:t>Караханидские</a:t>
            </a:r>
            <a:r>
              <a:rPr lang="ru-RU" sz="1200" dirty="0" smtClean="0"/>
              <a:t> </a:t>
            </a:r>
            <a:r>
              <a:rPr lang="ru-RU" sz="1200" dirty="0"/>
              <a:t>правители тюрков-кочевников, которые еще не перешли к оседлой жизни, хорошо понимали культурное значение земледельческих областей, особенно городов. Вероятно, потому и некоторые города — Самарканд, Бухара, </a:t>
            </a:r>
            <a:r>
              <a:rPr lang="ru-RU" sz="1200" dirty="0" err="1"/>
              <a:t>Узген</a:t>
            </a:r>
            <a:r>
              <a:rPr lang="ru-RU" sz="1200" dirty="0"/>
              <a:t>, </a:t>
            </a:r>
            <a:r>
              <a:rPr lang="ru-RU" sz="1200" dirty="0" err="1"/>
              <a:t>Тараз</a:t>
            </a:r>
            <a:r>
              <a:rPr lang="ru-RU" sz="1200" dirty="0"/>
              <a:t>, </a:t>
            </a:r>
            <a:r>
              <a:rPr lang="ru-RU" sz="1200" dirty="0" err="1" smtClean="0"/>
              <a:t>Баласагун</a:t>
            </a:r>
            <a:r>
              <a:rPr lang="ru-RU" sz="1200" dirty="0" smtClean="0"/>
              <a:t> </a:t>
            </a:r>
            <a:r>
              <a:rPr lang="ru-RU" sz="1200" dirty="0"/>
              <a:t>и </a:t>
            </a:r>
            <a:r>
              <a:rPr lang="ru-RU" sz="1200" dirty="0" smtClean="0"/>
              <a:t>Кашгар стали не только центрами ремесла и торговли, но и центрами духовной политической жизни. </a:t>
            </a:r>
            <a:endParaRPr lang="ru-RU" sz="1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94" y="1043980"/>
            <a:ext cx="2088232" cy="140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2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РАЗОРЕНИЕ ДЕХКАНСТВА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3461" y="611932"/>
            <a:ext cx="48965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МАВЕРАННАХРЕ БОЛЬШАЯ ЧАСТЬ ПЛОДОРОДНЫХ ЗЕМЕЛЬ ПРИШЛА В НЕГОДНОСТЬ.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13567" y="1300875"/>
            <a:ext cx="4886437" cy="4320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 ВРЕМЯ ПРАВЛЕНИЯ КАРАХАНИДОВ МЕСТНЫЕ ЗЕМЛЕВЛАДЕЛЬЦЫ-ДЕХКАНЕ ЛИШИЛИСЬ ОРОШАЕМЫХ ЗЕМЕЛЬ И ПОЛИТИЧЕСКОГО ПРЕВОСХОДСТВА.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3567" y="1908076"/>
            <a:ext cx="4853239" cy="48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ВЫСОКОЕ НАЛОГООБЛОЖЕНИЕ И ПРОИЗВОЛ МЕСТНЫХ ПРАВИТЕЛЕЙ ПРИВЕЛ К ТОМУ, ЧТО СВОИ ЗЕМЛИ ДЕХКАНЕ ОТДАВАЛИ КРУПНЫМ СОБСТВЕННИКАМ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4865" y="2463406"/>
            <a:ext cx="4843132" cy="698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ДЕХКАНЕ КАК ОСНОВНОЕ СОСЛОВИЕ СОБСТВЕННИКОВ С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XI-XII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ПЕРЕСТАЛО СУЩЕСТВОВАТЬ.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«ДЕХКАН» –СТАЛИ НАЗЫВАТЬ ПРОСТОГО СЕЛЬСКОГО ТРУЖЕННИКА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7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9445" y="611932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800" dirty="0" smtClean="0"/>
              <a:t>Образование государства </a:t>
            </a:r>
            <a:r>
              <a:rPr lang="ru-RU" sz="1800" dirty="0" err="1" smtClean="0"/>
              <a:t>Караханидов</a:t>
            </a:r>
            <a:r>
              <a:rPr lang="ru-RU" sz="1800" dirty="0" smtClean="0"/>
              <a:t>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Нападение </a:t>
            </a:r>
            <a:r>
              <a:rPr lang="ru-RU" sz="1800" dirty="0" err="1" smtClean="0"/>
              <a:t>Караханидов</a:t>
            </a:r>
            <a:r>
              <a:rPr lang="ru-RU" sz="1800" dirty="0" smtClean="0"/>
              <a:t> на </a:t>
            </a:r>
            <a:r>
              <a:rPr lang="ru-RU" sz="1800" dirty="0" err="1" smtClean="0"/>
              <a:t>Мавераннахр</a:t>
            </a:r>
            <a:r>
              <a:rPr lang="ru-RU" sz="1800" dirty="0" smtClean="0"/>
              <a:t>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Распад государства </a:t>
            </a:r>
            <a:r>
              <a:rPr lang="ru-RU" sz="1800" dirty="0" err="1" smtClean="0"/>
              <a:t>Караханидов</a:t>
            </a:r>
            <a:r>
              <a:rPr lang="ru-RU" sz="1800" dirty="0" smtClean="0"/>
              <a:t>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Государственное управление.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Сельское хозяйство.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Расширение </a:t>
            </a:r>
            <a:r>
              <a:rPr lang="ru-RU" sz="1800" dirty="0" err="1" smtClean="0"/>
              <a:t>иктовых</a:t>
            </a:r>
            <a:r>
              <a:rPr lang="ru-RU" sz="1800" dirty="0" smtClean="0"/>
              <a:t> земель.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Города, </a:t>
            </a:r>
            <a:r>
              <a:rPr lang="ru-RU" sz="1800" dirty="0" smtClean="0"/>
              <a:t>ремесло и торговля.</a:t>
            </a:r>
          </a:p>
          <a:p>
            <a:pPr marL="228600" indent="-228600">
              <a:buAutoNum type="arabicPeriod"/>
            </a:pPr>
            <a:r>
              <a:rPr lang="ru-RU" sz="1800" dirty="0" smtClean="0"/>
              <a:t>Нападение </a:t>
            </a:r>
            <a:r>
              <a:rPr lang="ru-RU" sz="1800" dirty="0" err="1" smtClean="0"/>
              <a:t>каракитаев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ЗЕМЕЛЬ ИКТА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83940"/>
            <a:ext cx="5544616" cy="2520280"/>
          </a:xfrm>
        </p:spPr>
        <p:txBody>
          <a:bodyPr/>
          <a:lstStyle/>
          <a:p>
            <a:pPr marL="0" indent="0" algn="ctr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В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 веке, после перехода власти в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Караханидам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получает дальнейшее распространение такая форма землевладения, как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икта.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Она обеспечивала получение регулярного дохода и не обязывала владельца постоянно находиться в своем поместье.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38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ОТ ИКТЫ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437" y="683940"/>
            <a:ext cx="48965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400" dirty="0" err="1" smtClean="0"/>
              <a:t>Иктадар</a:t>
            </a:r>
            <a:r>
              <a:rPr lang="ru-RU" sz="1400" dirty="0" smtClean="0"/>
              <a:t> - скотовод </a:t>
            </a:r>
            <a:r>
              <a:rPr lang="ru-RU" sz="1400" dirty="0"/>
              <a:t>мог спокойно продолжать кочевой образ жизни и аккуратно получать с пожалованных земель верный доход в виде пшеницы, хлопка, винограда, сухофруктов, тканей и денег, доставляемых ему в определенные сроки несколько раз в год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</a:t>
            </a:r>
            <a:r>
              <a:rPr lang="ru-RU" sz="1400" dirty="0"/>
              <a:t>В XI—XII веках в икта жаловались не только обширные земельные площади вместе с крестьянами, но и отдельные селения, большие города, целые области и даже налоги с доходных предприятий, например, с мельниц, с лавок на базарах и т.д.</a:t>
            </a:r>
          </a:p>
        </p:txBody>
      </p:sp>
    </p:spTree>
    <p:extLst>
      <p:ext uri="{BB962C8B-B14F-4D97-AF65-F5344CB8AC3E}">
        <p14:creationId xmlns:p14="http://schemas.microsoft.com/office/powerpoint/2010/main" val="7205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В </a:t>
            </a:r>
            <a:r>
              <a:rPr lang="en-US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XII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веке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города становятся многолюдными, расширяется их площадь.        Наиболее крупные города-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Узген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Самарканд, Бухара,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Термез,Ташкент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становятся центрами ремесла и торговли.</a:t>
            </a:r>
            <a:endParaRPr lang="ru-RU" altLang="ru-RU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755948"/>
            <a:ext cx="1505024" cy="208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0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РАБАТ-И МАЛИК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5" y="611931"/>
            <a:ext cx="2964557" cy="253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5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МИНАРЕТ КАЛЯН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8843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60" y="574595"/>
            <a:ext cx="2210698" cy="258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4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РЕМЕСЛА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87437" y="683940"/>
            <a:ext cx="5256584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В городах особенно развивается керамическое, стеклянное, медное производство. С развитием ремесел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возросла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потребность  в монетах как средстве обращения. 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илекханы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чеканили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серебряные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дирхемы и медные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фельсы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1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НАПАДЕНИЕ КАРАКИТАЕВ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52839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30-х годах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XII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подвергается нападению новых завоевателей, известных под названием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каракитаи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которые совершали на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беги на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Фергану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долины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арафшана и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Кашкадарьи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9" y="1115988"/>
            <a:ext cx="217193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ПАДЕНИЕ ГОСУДАРСТВА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19113"/>
            <a:ext cx="3816424" cy="25410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Каракитайский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правитель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Гурхан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1138 году нанес сокрушительное поражение войскам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В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1141 году близ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Самарканда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состоялось новое сражение между сельджук-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караханидскими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войсками  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каракитаями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перестало существовать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06" y="899964"/>
            <a:ext cx="1999323" cy="13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2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359445" y="683940"/>
            <a:ext cx="5184576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Прочитать §16 стр. 55-59.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2. Устно ответить на вопросы к параграфу.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3. Заполнить таблицу сведениями о государстве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Караханидов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Стр. 60.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811337"/>
            <a:ext cx="28797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2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ПОНЯТИЯ: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5400700" cy="2304306"/>
          </a:xfrm>
        </p:spPr>
        <p:txBody>
          <a:bodyPr/>
          <a:lstStyle/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endParaRPr lang="ru-RU" altLang="ru-RU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endParaRPr lang="ru-RU" altLang="ru-RU" sz="11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469" y="683940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ru-RU" sz="2000" dirty="0" smtClean="0">
                <a:ea typeface="Calibri"/>
              </a:rPr>
              <a:t> Государство </a:t>
            </a:r>
            <a:r>
              <a:rPr lang="ru-RU" sz="2000" dirty="0" err="1" smtClean="0">
                <a:ea typeface="Calibri"/>
              </a:rPr>
              <a:t>Караханидов</a:t>
            </a:r>
            <a:endParaRPr lang="ru-RU" sz="2000" dirty="0" smtClean="0">
              <a:ea typeface="Calibri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ru-RU" sz="2000" dirty="0" smtClean="0">
                <a:ea typeface="Calibri"/>
              </a:rPr>
              <a:t> Захват </a:t>
            </a:r>
            <a:r>
              <a:rPr lang="ru-RU" sz="2000" dirty="0" err="1" smtClean="0">
                <a:ea typeface="Calibri"/>
              </a:rPr>
              <a:t>Мавераннахра</a:t>
            </a:r>
            <a:endParaRPr lang="ru-RU" sz="2000" dirty="0" smtClean="0">
              <a:ea typeface="Calibri"/>
            </a:endParaRPr>
          </a:p>
          <a:p>
            <a:pPr marL="171450" indent="-171450">
              <a:buFont typeface="Wingdings" pitchFamily="2" charset="2"/>
              <a:buChar char="v"/>
            </a:pPr>
            <a:r>
              <a:rPr lang="ru-RU" sz="2000" dirty="0" smtClean="0">
                <a:ea typeface="Calibri"/>
              </a:rPr>
              <a:t> Распад государства </a:t>
            </a:r>
            <a:r>
              <a:rPr lang="ru-RU" sz="2000" dirty="0" err="1" smtClean="0">
                <a:ea typeface="Calibri"/>
              </a:rPr>
              <a:t>Караханидов</a:t>
            </a:r>
            <a:r>
              <a:rPr lang="ru-RU" sz="2000" dirty="0" smtClean="0">
                <a:ea typeface="Calibri"/>
              </a:rPr>
              <a:t> 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2000" dirty="0" smtClean="0"/>
              <a:t> Государственное управление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ru-RU" sz="2000" dirty="0" smtClean="0"/>
              <a:t> Нападение </a:t>
            </a:r>
            <a:r>
              <a:rPr lang="ru-RU" sz="2000" dirty="0" err="1" smtClean="0"/>
              <a:t>каракитаев</a:t>
            </a:r>
            <a:endParaRPr lang="ru-RU" sz="2000" dirty="0" smtClean="0"/>
          </a:p>
          <a:p>
            <a:pPr marL="171450" indent="-171450">
              <a:buFont typeface="Wingdings" pitchFamily="2" charset="2"/>
              <a:buChar char="v"/>
            </a:pPr>
            <a:r>
              <a:rPr lang="ru-RU" sz="2000" dirty="0" smtClean="0"/>
              <a:t> Новое значение термина «дехкан»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256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ГОСУДАРСТВА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519113"/>
            <a:ext cx="3456384" cy="254109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середине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было создано государство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его состав вошли племена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карлуки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ягма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чигили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На территории Восточного Туркестана, Семиречья, Южных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предгорьев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Тянь-Шаня было образовано новое государство, которое называлось Каганский край (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Кагания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altLang="ru-RU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527180"/>
            <a:ext cx="215943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1908076"/>
            <a:ext cx="1024508" cy="129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3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ПЛЕМЕНА ГОСУДАРСТВА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29" y="683941"/>
            <a:ext cx="396014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400" dirty="0" err="1" smtClean="0"/>
              <a:t>Карлуки</a:t>
            </a:r>
            <a:r>
              <a:rPr lang="ru-RU" sz="1400" dirty="0" smtClean="0"/>
              <a:t> </a:t>
            </a:r>
            <a:r>
              <a:rPr lang="ru-RU" sz="1400" dirty="0"/>
              <a:t>были самым большим народом </a:t>
            </a:r>
            <a:r>
              <a:rPr lang="ru-RU" sz="1400" dirty="0" smtClean="0"/>
              <a:t>Семиречья </a:t>
            </a:r>
            <a:r>
              <a:rPr lang="ru-RU" sz="1400" dirty="0" smtClean="0"/>
              <a:t>,и</a:t>
            </a:r>
            <a:r>
              <a:rPr lang="ru-RU" sz="1400" dirty="0" smtClean="0"/>
              <a:t>х </a:t>
            </a:r>
            <a:r>
              <a:rPr lang="ru-RU" sz="1400" dirty="0"/>
              <a:t>кочевья простирались от </a:t>
            </a:r>
            <a:r>
              <a:rPr lang="ru-RU" sz="1400" dirty="0" smtClean="0"/>
              <a:t>Таласа </a:t>
            </a:r>
            <a:r>
              <a:rPr lang="ru-RU" sz="1400" dirty="0"/>
              <a:t>до восточного </a:t>
            </a:r>
            <a:r>
              <a:rPr lang="ru-RU" sz="1400" dirty="0" smtClean="0"/>
              <a:t>Туркестана</a:t>
            </a:r>
            <a:r>
              <a:rPr lang="ru-RU" sz="1400" dirty="0"/>
              <a:t>.</a:t>
            </a:r>
          </a:p>
          <a:p>
            <a:r>
              <a:rPr lang="ru-RU" sz="1400" dirty="0" smtClean="0"/>
              <a:t>      </a:t>
            </a:r>
            <a:r>
              <a:rPr lang="ru-RU" sz="1400" dirty="0" err="1" smtClean="0"/>
              <a:t>Чигили</a:t>
            </a:r>
            <a:r>
              <a:rPr lang="ru-RU" sz="1400" dirty="0" smtClean="0"/>
              <a:t> </a:t>
            </a:r>
            <a:r>
              <a:rPr lang="ru-RU" sz="1400" dirty="0"/>
              <a:t>жили на северо-востоке от озера </a:t>
            </a:r>
            <a:r>
              <a:rPr lang="ru-RU" sz="1400" dirty="0" smtClean="0"/>
              <a:t>Иссык-Куль.</a:t>
            </a:r>
            <a:endParaRPr lang="ru-RU" sz="1400" dirty="0"/>
          </a:p>
          <a:p>
            <a:r>
              <a:rPr lang="ru-RU" sz="1400" dirty="0" smtClean="0"/>
              <a:t>      </a:t>
            </a:r>
            <a:r>
              <a:rPr lang="ru-RU" sz="1400" dirty="0" err="1" smtClean="0"/>
              <a:t>Ягма</a:t>
            </a:r>
            <a:r>
              <a:rPr lang="ru-RU" sz="1400" dirty="0" smtClean="0"/>
              <a:t> </a:t>
            </a:r>
            <a:r>
              <a:rPr lang="ru-RU" sz="1400" dirty="0"/>
              <a:t>жили южнее озера </a:t>
            </a:r>
            <a:r>
              <a:rPr lang="ru-RU" sz="1400" dirty="0" smtClean="0"/>
              <a:t>Иссык- Куль</a:t>
            </a:r>
            <a:r>
              <a:rPr lang="ru-RU" sz="1400" dirty="0"/>
              <a:t>.</a:t>
            </a:r>
          </a:p>
          <a:p>
            <a:r>
              <a:rPr lang="ru-RU" sz="1400" dirty="0"/>
              <a:t>На трон согласно обычаю вступал самый старший из племенных </a:t>
            </a:r>
            <a:r>
              <a:rPr lang="ru-RU" sz="1400" dirty="0" smtClean="0"/>
              <a:t>вождей. Вождь</a:t>
            </a:r>
          </a:p>
          <a:p>
            <a:r>
              <a:rPr lang="ru-RU" sz="1400" dirty="0" smtClean="0"/>
              <a:t>носил </a:t>
            </a:r>
            <a:r>
              <a:rPr lang="ru-RU" sz="1400" dirty="0"/>
              <a:t>титул тотема рода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У </a:t>
            </a:r>
            <a:r>
              <a:rPr lang="ru-RU" sz="1400" dirty="0" err="1"/>
              <a:t>чигилей</a:t>
            </a:r>
            <a:r>
              <a:rPr lang="ru-RU" sz="1400" dirty="0"/>
              <a:t> </a:t>
            </a:r>
            <a:r>
              <a:rPr lang="ru-RU" sz="1400" dirty="0" err="1" smtClean="0"/>
              <a:t>Арслан</a:t>
            </a:r>
            <a:r>
              <a:rPr lang="ru-RU" sz="1400" dirty="0" smtClean="0"/>
              <a:t>-хан </a:t>
            </a:r>
            <a:r>
              <a:rPr lang="ru-RU" sz="1400" dirty="0"/>
              <a:t>и </a:t>
            </a:r>
            <a:r>
              <a:rPr lang="ru-RU" sz="1400" dirty="0" err="1" smtClean="0"/>
              <a:t>Ягма</a:t>
            </a:r>
            <a:r>
              <a:rPr lang="ru-RU" sz="1400" dirty="0" smtClean="0"/>
              <a:t> </a:t>
            </a:r>
            <a:r>
              <a:rPr lang="ru-RU" sz="1400" dirty="0" err="1" smtClean="0"/>
              <a:t>Бограхан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971972"/>
            <a:ext cx="1612828" cy="160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АЛАСАГУН</a:t>
            </a:r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75" y="539924"/>
            <a:ext cx="31688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sz="1400" dirty="0" err="1" smtClean="0"/>
              <a:t>Баласагун</a:t>
            </a:r>
            <a:r>
              <a:rPr lang="ru-RU" sz="1400" dirty="0" smtClean="0"/>
              <a:t> - средневековый город, существовавший </a:t>
            </a:r>
          </a:p>
          <a:p>
            <a:r>
              <a:rPr lang="ru-RU" sz="1400" dirty="0" smtClean="0"/>
              <a:t>на территории нынешней Киргизии, близ современного города Токмак.</a:t>
            </a:r>
          </a:p>
          <a:p>
            <a:r>
              <a:rPr lang="ru-RU" sz="1400" dirty="0" smtClean="0"/>
              <a:t>С момента образования и вплоть до </a:t>
            </a:r>
            <a:r>
              <a:rPr lang="ru-RU" sz="1400" dirty="0" err="1" smtClean="0"/>
              <a:t>каракитайского</a:t>
            </a:r>
            <a:r>
              <a:rPr lang="ru-RU" sz="1400" dirty="0" smtClean="0"/>
              <a:t> завоевания около 1130 года </a:t>
            </a:r>
            <a:r>
              <a:rPr lang="ru-RU" sz="1400" dirty="0" err="1" smtClean="0"/>
              <a:t>Баласагун</a:t>
            </a:r>
            <a:r>
              <a:rPr lang="ru-RU" sz="1400" dirty="0" smtClean="0"/>
              <a:t>  </a:t>
            </a:r>
            <a:r>
              <a:rPr lang="ru-RU" sz="1400" dirty="0" smtClean="0"/>
              <a:t>был одним  из столичных </a:t>
            </a:r>
            <a:r>
              <a:rPr lang="ru-RU" sz="1400" dirty="0" smtClean="0"/>
              <a:t>городов </a:t>
            </a:r>
            <a:r>
              <a:rPr lang="ru-RU" sz="1400" dirty="0" err="1" smtClean="0"/>
              <a:t>караханидов</a:t>
            </a:r>
            <a:r>
              <a:rPr lang="ru-RU" sz="1400" dirty="0" smtClean="0"/>
              <a:t>.    </a:t>
            </a:r>
            <a:r>
              <a:rPr lang="ru-RU" sz="1400" dirty="0" smtClean="0"/>
              <a:t>В 1219 году </a:t>
            </a:r>
            <a:r>
              <a:rPr lang="ru-RU" sz="1400" dirty="0" err="1" smtClean="0"/>
              <a:t>Баласагун</a:t>
            </a:r>
            <a:r>
              <a:rPr lang="ru-RU" sz="1400" dirty="0" smtClean="0"/>
              <a:t> был захвачен монголами</a:t>
            </a:r>
            <a:r>
              <a:rPr lang="en-US" sz="1400" dirty="0" smtClean="0"/>
              <a:t>,</a:t>
            </a:r>
            <a:r>
              <a:rPr lang="ru-RU" sz="1400" dirty="0" smtClean="0"/>
              <a:t> а в </a:t>
            </a:r>
            <a:r>
              <a:rPr lang="en-US" sz="1400" dirty="0" smtClean="0"/>
              <a:t>XIV</a:t>
            </a:r>
            <a:r>
              <a:rPr lang="ru-RU" sz="1400" dirty="0" smtClean="0"/>
              <a:t> веке перестал существовать.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08" y="827956"/>
            <a:ext cx="2157226" cy="10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2" y="2052092"/>
            <a:ext cx="2193861" cy="102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8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ТИТУЛ ГЛАВЫ ГОСУДАРСТВА</a:t>
            </a:r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519113"/>
            <a:ext cx="3888432" cy="26130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940 году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Сатук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Бограхан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принял титул главы государства – Кара-хан.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древнетюркском языке слово «кара» имело значение  «великий», «мощный», «главный».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Титул «кара-хан», давший название династии и государству означал великий правитель. Резиденция правителя располагалась в кара-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урде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Баласагуне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3461" y="755948"/>
            <a:ext cx="38161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71" y="827956"/>
            <a:ext cx="1671867" cy="177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1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ПОХОД НА МАВЕРАННАХР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437" y="539924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sz="1200" dirty="0" smtClean="0"/>
              <a:t>В </a:t>
            </a:r>
            <a:r>
              <a:rPr lang="ru-RU" sz="1200" dirty="0"/>
              <a:t>992 </a:t>
            </a:r>
            <a:r>
              <a:rPr lang="ru-RU" sz="1200" dirty="0" smtClean="0"/>
              <a:t>году </a:t>
            </a:r>
            <a:r>
              <a:rPr lang="ru-RU" sz="1200" dirty="0" err="1" smtClean="0"/>
              <a:t>караханиды</a:t>
            </a:r>
            <a:r>
              <a:rPr lang="ru-RU" sz="1200" dirty="0" smtClean="0"/>
              <a:t> под предводительством </a:t>
            </a:r>
            <a:r>
              <a:rPr lang="ru-RU" sz="1200" dirty="0" err="1" smtClean="0"/>
              <a:t>Харуна</a:t>
            </a:r>
            <a:r>
              <a:rPr lang="ru-RU" sz="1200" dirty="0" smtClean="0"/>
              <a:t> </a:t>
            </a:r>
            <a:r>
              <a:rPr lang="ru-RU" sz="1200" dirty="0" err="1" smtClean="0"/>
              <a:t>Бограхана</a:t>
            </a:r>
            <a:r>
              <a:rPr lang="ru-RU" sz="1200" dirty="0" smtClean="0"/>
              <a:t> начали поход на </a:t>
            </a:r>
            <a:r>
              <a:rPr lang="ru-RU" sz="1200" dirty="0" err="1" smtClean="0"/>
              <a:t>Мавераннахр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      Династию </a:t>
            </a:r>
            <a:r>
              <a:rPr lang="ru-RU" sz="1200" dirty="0" err="1" smtClean="0"/>
              <a:t>Саманидов</a:t>
            </a:r>
            <a:r>
              <a:rPr lang="ru-RU" sz="1200" dirty="0" smtClean="0"/>
              <a:t> в это время раздирали внутренние противоречия. Государство переживало политический и экономический кризис. Поэтому Бухара без боя была занята </a:t>
            </a:r>
            <a:r>
              <a:rPr lang="ru-RU" sz="1200" dirty="0" err="1" smtClean="0"/>
              <a:t>караханидами</a:t>
            </a:r>
            <a:r>
              <a:rPr lang="ru-RU" sz="1200" dirty="0" smtClean="0"/>
              <a:t>. 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    Однако </a:t>
            </a:r>
            <a:r>
              <a:rPr lang="ru-RU" sz="1200" dirty="0" err="1" smtClean="0"/>
              <a:t>Бограхан</a:t>
            </a:r>
            <a:r>
              <a:rPr lang="ru-RU" sz="1200" dirty="0" smtClean="0"/>
              <a:t> недолго оставался в Бухаре. Болезнь заставила его покинуть </a:t>
            </a:r>
            <a:r>
              <a:rPr lang="ru-RU" sz="1200" dirty="0" err="1" smtClean="0"/>
              <a:t>Мавераннахр</a:t>
            </a:r>
            <a:r>
              <a:rPr lang="ru-RU" sz="1200" dirty="0" smtClean="0"/>
              <a:t>. </a:t>
            </a:r>
            <a:r>
              <a:rPr lang="ru-RU" sz="1200" dirty="0" err="1" smtClean="0"/>
              <a:t>Нух</a:t>
            </a:r>
            <a:r>
              <a:rPr lang="ru-RU" sz="1200" dirty="0" smtClean="0"/>
              <a:t> </a:t>
            </a:r>
            <a:r>
              <a:rPr lang="en-US" sz="1200" dirty="0" smtClean="0"/>
              <a:t>II</a:t>
            </a:r>
            <a:r>
              <a:rPr lang="ru-RU" sz="1200" dirty="0" smtClean="0"/>
              <a:t> обратился за помощью к своему вассалу наместнику </a:t>
            </a:r>
            <a:r>
              <a:rPr lang="ru-RU" sz="1200" dirty="0" err="1" smtClean="0"/>
              <a:t>Газны</a:t>
            </a:r>
            <a:r>
              <a:rPr lang="ru-RU" sz="1200" dirty="0" smtClean="0"/>
              <a:t> </a:t>
            </a:r>
            <a:r>
              <a:rPr lang="ru-RU" sz="1200" dirty="0" err="1" smtClean="0"/>
              <a:t>Себуктегину</a:t>
            </a:r>
            <a:r>
              <a:rPr lang="ru-RU" sz="1200" dirty="0" smtClean="0"/>
              <a:t>.</a:t>
            </a:r>
          </a:p>
          <a:p>
            <a:endParaRPr lang="ru-RU" sz="1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79" y="899964"/>
            <a:ext cx="211136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5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НОВОЕ НАСТУПЛЕНИЕ КАРАХАНИДОВ НА МАВЕРАННАХР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30" y="755948"/>
            <a:ext cx="331236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В 996 г. </a:t>
            </a:r>
            <a:r>
              <a:rPr lang="ru-RU" dirty="0" err="1" smtClean="0"/>
              <a:t>Караханиды</a:t>
            </a:r>
            <a:r>
              <a:rPr lang="ru-RU" dirty="0" smtClean="0"/>
              <a:t> возобновили наступление на </a:t>
            </a:r>
            <a:r>
              <a:rPr lang="ru-RU" dirty="0" err="1" smtClean="0"/>
              <a:t>Мавераннахр</a:t>
            </a:r>
            <a:r>
              <a:rPr lang="ru-RU" dirty="0" smtClean="0"/>
              <a:t>. Под видом помощи </a:t>
            </a:r>
            <a:r>
              <a:rPr lang="ru-RU" dirty="0" err="1" smtClean="0"/>
              <a:t>Нуху</a:t>
            </a:r>
            <a:r>
              <a:rPr lang="ru-RU" dirty="0" smtClean="0"/>
              <a:t> </a:t>
            </a:r>
            <a:r>
              <a:rPr lang="ru-RU" dirty="0" err="1" smtClean="0"/>
              <a:t>Себуктегин</a:t>
            </a:r>
            <a:r>
              <a:rPr lang="ru-RU" dirty="0" smtClean="0"/>
              <a:t> вступил в </a:t>
            </a:r>
            <a:r>
              <a:rPr lang="ru-RU" dirty="0" err="1" smtClean="0"/>
              <a:t>Мавераннахр</a:t>
            </a:r>
            <a:r>
              <a:rPr lang="ru-RU" dirty="0" smtClean="0"/>
              <a:t>. С 20-ти тысячным войском он захватил Бухару и вступает в переговоры с </a:t>
            </a:r>
            <a:r>
              <a:rPr lang="ru-RU" dirty="0" err="1" smtClean="0"/>
              <a:t>Караханидами</a:t>
            </a:r>
            <a:r>
              <a:rPr lang="ru-RU" dirty="0" smtClean="0"/>
              <a:t> о разделе сфер влияния. Согласно договору весь бассейн Сырдарьи перешел в руки </a:t>
            </a:r>
            <a:r>
              <a:rPr lang="ru-RU" dirty="0" err="1" smtClean="0"/>
              <a:t>Караханидов</a:t>
            </a:r>
            <a:r>
              <a:rPr lang="ru-RU" dirty="0" smtClean="0"/>
              <a:t>, а земли к югу от Амударьи и Хорасан </a:t>
            </a:r>
            <a:r>
              <a:rPr lang="ru-RU" dirty="0" err="1" smtClean="0"/>
              <a:t>Газневидам</a:t>
            </a:r>
            <a:r>
              <a:rPr lang="ru-RU" dirty="0" smtClean="0"/>
              <a:t>. </a:t>
            </a:r>
          </a:p>
          <a:p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err="1" smtClean="0"/>
              <a:t>Саманидам</a:t>
            </a:r>
            <a:r>
              <a:rPr lang="ru-RU" dirty="0" smtClean="0"/>
              <a:t>  осталась лишь центральная часть </a:t>
            </a:r>
            <a:r>
              <a:rPr lang="ru-RU" dirty="0" err="1" smtClean="0"/>
              <a:t>Мавераннахра</a:t>
            </a:r>
            <a:r>
              <a:rPr lang="ru-RU" dirty="0" smtClean="0"/>
              <a:t>. В 999 году </a:t>
            </a:r>
            <a:r>
              <a:rPr lang="ru-RU" dirty="0" err="1" smtClean="0"/>
              <a:t>Караханиды</a:t>
            </a:r>
            <a:r>
              <a:rPr lang="ru-RU" dirty="0" smtClean="0"/>
              <a:t> </a:t>
            </a:r>
            <a:r>
              <a:rPr lang="ru-RU" dirty="0" err="1" smtClean="0"/>
              <a:t>захватиили</a:t>
            </a:r>
            <a:r>
              <a:rPr lang="ru-RU" dirty="0" smtClean="0"/>
              <a:t> Бухару. Государство </a:t>
            </a:r>
            <a:r>
              <a:rPr lang="ru-RU" dirty="0" err="1" smtClean="0"/>
              <a:t>Саманидов</a:t>
            </a:r>
            <a:r>
              <a:rPr lang="ru-RU" dirty="0" smtClean="0"/>
              <a:t> пало.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3527797" y="899964"/>
            <a:ext cx="2136233" cy="148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1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156629</TotalTime>
  <Words>1315</Words>
  <Application>Microsoft Office PowerPoint</Application>
  <PresentationFormat>Произвольный</PresentationFormat>
  <Paragraphs>116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Arial</vt:lpstr>
      <vt:lpstr>Calibri</vt:lpstr>
      <vt:lpstr>Open Sans</vt:lpstr>
      <vt:lpstr>Open Sans Light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КЛЮЧЕВЫЕ ПОНЯТИЯ:</vt:lpstr>
      <vt:lpstr>ТЕРРИТОРИЯ ГОСУДАРСТВА КАРАХАНИДОВ</vt:lpstr>
      <vt:lpstr>ПЛЕМЕНА ГОСУДАРСТВА КАРАХАНИДОВ</vt:lpstr>
      <vt:lpstr>БАЛАСАГУН</vt:lpstr>
      <vt:lpstr>ТИТУЛ ГЛАВЫ ГОСУДАРСТВА</vt:lpstr>
      <vt:lpstr>ПОХОД НА МАВЕРАННАХР</vt:lpstr>
      <vt:lpstr>НОВОЕ НАСТУПЛЕНИЕ КАРАХАНИДОВ НА МАВЕРАННАХР</vt:lpstr>
      <vt:lpstr>ГОСУДАРСТВА КАРАХАНИДОВ И ГАЗНЕВИДОВ</vt:lpstr>
      <vt:lpstr>БОРЬБА МЕЖДУ КАРАХАНИДАМИ И ГАЗНЕВИДАМИ</vt:lpstr>
      <vt:lpstr>ОБРАЗОВАНИЕ ГОСУДАРСТВА СЕЛЬДЖУКИДОВ </vt:lpstr>
      <vt:lpstr>РАСШИРЕНИЕ ГОСУДАРСТВА КАРАХАНИДОВ</vt:lpstr>
      <vt:lpstr>РАСПАД ГОСУДАРСТВА КАРАХАНИДОВ</vt:lpstr>
      <vt:lpstr>ГОСУДАРСТВЕННОЕ УПРАВЛЕНИЕ</vt:lpstr>
      <vt:lpstr>ПРАВИЛЕЛЬ УДЕЛА - ИЛЕКХАН</vt:lpstr>
      <vt:lpstr>СИСТЕМА ГОСУДАРСТВЕННОГО УПРАВЛЕНИЯ</vt:lpstr>
      <vt:lpstr>ГОРОДА В ГОСУДАРСТВЕ КАРАХАНИДОВ</vt:lpstr>
      <vt:lpstr>РАЗОРЕНИЕ ДЕХКАНСТВА</vt:lpstr>
      <vt:lpstr>РАСШИРЕНИЕ ЗЕМЕЛЬ ИКТА</vt:lpstr>
      <vt:lpstr>ДОХОДЫ ОТ ИКТЫ</vt:lpstr>
      <vt:lpstr>ГОРОДА</vt:lpstr>
      <vt:lpstr>РАБАТ-И МАЛИК</vt:lpstr>
      <vt:lpstr>МИНАРЕТ КАЛЯН</vt:lpstr>
      <vt:lpstr>РАЗВИТИЕ РЕМЕСЛА</vt:lpstr>
      <vt:lpstr>НАПАДЕНИЕ КАРАКИТАЕВ</vt:lpstr>
      <vt:lpstr>ПАДЕНИЕ ГОСУДАРСТВА КАРАХАНИДОВ</vt:lpstr>
      <vt:lpstr>САМОСТОЯТЕЛЬНАЯ РАБОТА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Teacher</cp:lastModifiedBy>
  <cp:revision>1955</cp:revision>
  <dcterms:created xsi:type="dcterms:W3CDTF">2014-10-08T23:03:32Z</dcterms:created>
  <dcterms:modified xsi:type="dcterms:W3CDTF">2020-11-12T10:22:39Z</dcterms:modified>
</cp:coreProperties>
</file>