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485" r:id="rId2"/>
    <p:sldId id="724" r:id="rId3"/>
    <p:sldId id="676" r:id="rId4"/>
    <p:sldId id="680" r:id="rId5"/>
    <p:sldId id="727" r:id="rId6"/>
    <p:sldId id="726" r:id="rId7"/>
    <p:sldId id="729" r:id="rId8"/>
    <p:sldId id="728" r:id="rId9"/>
    <p:sldId id="725" r:id="rId10"/>
    <p:sldId id="738" r:id="rId11"/>
    <p:sldId id="739" r:id="rId12"/>
    <p:sldId id="740" r:id="rId13"/>
    <p:sldId id="741" r:id="rId14"/>
    <p:sldId id="742" r:id="rId15"/>
    <p:sldId id="743" r:id="rId16"/>
    <p:sldId id="744" r:id="rId17"/>
    <p:sldId id="748" r:id="rId18"/>
    <p:sldId id="730" r:id="rId19"/>
    <p:sldId id="745" r:id="rId20"/>
    <p:sldId id="747" r:id="rId21"/>
    <p:sldId id="746" r:id="rId22"/>
    <p:sldId id="749" r:id="rId23"/>
    <p:sldId id="750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364" autoAdjust="0"/>
  </p:normalViewPr>
  <p:slideViewPr>
    <p:cSldViewPr>
      <p:cViewPr varScale="1">
        <p:scale>
          <a:sx n="73" d="100"/>
          <a:sy n="73" d="100"/>
        </p:scale>
        <p:origin x="59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D17F1A-AAC5-450B-8798-CAAFF5369D46}" type="doc">
      <dgm:prSet loTypeId="urn:microsoft.com/office/officeart/2005/8/layout/orgChart1" loCatId="hierarchy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BD1E260-85FC-4704-B41B-FE5A0593614D}">
      <dgm:prSet phldrT="[Текст]" custT="1"/>
      <dgm:spPr/>
      <dgm:t>
        <a:bodyPr/>
        <a:lstStyle/>
        <a:p>
          <a:r>
            <a:rPr lang="ru-RU" sz="2000" b="1" dirty="0" smtClean="0">
              <a:latin typeface="Arial" pitchFamily="34" charset="0"/>
              <a:cs typeface="Arial" pitchFamily="34" charset="0"/>
            </a:rPr>
            <a:t>ВОЕННЫЕ</a:t>
          </a:r>
        </a:p>
        <a:p>
          <a:r>
            <a:rPr lang="ru-RU" sz="2000" b="1" dirty="0" smtClean="0">
              <a:latin typeface="Arial" pitchFamily="34" charset="0"/>
              <a:cs typeface="Arial" pitchFamily="34" charset="0"/>
            </a:rPr>
            <a:t>ПОХОДЫ </a:t>
          </a:r>
        </a:p>
        <a:p>
          <a:r>
            <a:rPr lang="ru-RU" sz="2000" b="1" dirty="0" smtClean="0">
              <a:latin typeface="Arial" pitchFamily="34" charset="0"/>
              <a:cs typeface="Arial" pitchFamily="34" charset="0"/>
            </a:rPr>
            <a:t>ТУРОК - ОСМАНОВ ПРОТИВ ВИЗАНТИИ</a:t>
          </a:r>
          <a:endParaRPr lang="ru-RU" sz="2000" b="1" dirty="0">
            <a:latin typeface="Arial" pitchFamily="34" charset="0"/>
            <a:cs typeface="Arial" pitchFamily="34" charset="0"/>
          </a:endParaRPr>
        </a:p>
      </dgm:t>
    </dgm:pt>
    <dgm:pt modelId="{8E7481B2-46EC-4373-B15D-D92928229AAB}" type="parTrans" cxnId="{09DC3263-BA4D-45F6-970E-70BB1775D093}">
      <dgm:prSet/>
      <dgm:spPr/>
      <dgm:t>
        <a:bodyPr/>
        <a:lstStyle/>
        <a:p>
          <a:endParaRPr lang="ru-RU"/>
        </a:p>
      </dgm:t>
    </dgm:pt>
    <dgm:pt modelId="{33349C2D-6B8C-4AD5-809E-F105B131254F}" type="sibTrans" cxnId="{09DC3263-BA4D-45F6-970E-70BB1775D093}">
      <dgm:prSet/>
      <dgm:spPr/>
      <dgm:t>
        <a:bodyPr/>
        <a:lstStyle/>
        <a:p>
          <a:endParaRPr lang="ru-RU"/>
        </a:p>
      </dgm:t>
    </dgm:pt>
    <dgm:pt modelId="{B5749A88-6304-4416-A4C4-C93A05EF257E}">
      <dgm:prSet phldrT="[Текст]" custT="1"/>
      <dgm:spPr/>
      <dgm:t>
        <a:bodyPr/>
        <a:lstStyle/>
        <a:p>
          <a:r>
            <a:rPr lang="ru-RU" sz="2400" b="1" dirty="0" smtClean="0">
              <a:latin typeface="Arial" pitchFamily="34" charset="0"/>
              <a:cs typeface="Arial" pitchFamily="34" charset="0"/>
            </a:rPr>
            <a:t>ЗАХВАТ ЗНАЧИТЕЛЬНОЙ ЧАСТИ ТЕРРИТОРИИ ВИЗАНТИИ –РАСШИРЕНИЕ ВЛАДЕНИЙ КНЯЖЕСТВА</a:t>
          </a:r>
          <a:endParaRPr lang="ru-RU" sz="2400" b="1" dirty="0">
            <a:latin typeface="Arial" pitchFamily="34" charset="0"/>
            <a:cs typeface="Arial" pitchFamily="34" charset="0"/>
          </a:endParaRPr>
        </a:p>
      </dgm:t>
    </dgm:pt>
    <dgm:pt modelId="{7B225BEB-4D92-4A60-B7BD-02F562AA053F}" type="parTrans" cxnId="{52233862-3200-47E2-A35E-7157AC4D8CFB}">
      <dgm:prSet/>
      <dgm:spPr/>
      <dgm:t>
        <a:bodyPr/>
        <a:lstStyle/>
        <a:p>
          <a:endParaRPr lang="ru-RU"/>
        </a:p>
      </dgm:t>
    </dgm:pt>
    <dgm:pt modelId="{EA7A9B7E-CF14-4263-855D-399B7C72619E}" type="sibTrans" cxnId="{52233862-3200-47E2-A35E-7157AC4D8CFB}">
      <dgm:prSet/>
      <dgm:spPr/>
      <dgm:t>
        <a:bodyPr/>
        <a:lstStyle/>
        <a:p>
          <a:endParaRPr lang="ru-RU"/>
        </a:p>
      </dgm:t>
    </dgm:pt>
    <dgm:pt modelId="{C864BFC9-4BF9-42D4-AA57-E81FEA18ED2D}">
      <dgm:prSet phldrT="[Текст]" custT="1"/>
      <dgm:spPr/>
      <dgm:t>
        <a:bodyPr/>
        <a:lstStyle/>
        <a:p>
          <a:r>
            <a:rPr lang="ru-RU" sz="2000" b="1" dirty="0" smtClean="0">
              <a:latin typeface="Arial" pitchFamily="34" charset="0"/>
              <a:cs typeface="Arial" pitchFamily="34" charset="0"/>
            </a:rPr>
            <a:t>ВИЗАНТИЙСКИЙ ИМПЕРАТОР ДОЛЖЕН БЫЛ ПРИЗНАТЬ СЕБЯ ВАССАЛОМ СУЛТАНА, ПЛАТИТЬ ДАНЬ, УЧАСТВОВАТЬ</a:t>
          </a:r>
        </a:p>
        <a:p>
          <a:r>
            <a:rPr lang="ru-RU" sz="2000" b="1" dirty="0" smtClean="0">
              <a:latin typeface="Arial" pitchFamily="34" charset="0"/>
              <a:cs typeface="Arial" pitchFamily="34" charset="0"/>
            </a:rPr>
            <a:t>В ПОХОДАХ</a:t>
          </a:r>
          <a:endParaRPr lang="ru-RU" sz="2000" b="1" dirty="0">
            <a:latin typeface="Arial" pitchFamily="34" charset="0"/>
            <a:cs typeface="Arial" pitchFamily="34" charset="0"/>
          </a:endParaRPr>
        </a:p>
      </dgm:t>
    </dgm:pt>
    <dgm:pt modelId="{EA1C0550-3C79-4AFA-AB9A-BB8FDE2D3E09}" type="parTrans" cxnId="{8FE96E4E-5DB4-4C6C-AC11-8EF65A3793A5}">
      <dgm:prSet/>
      <dgm:spPr/>
      <dgm:t>
        <a:bodyPr/>
        <a:lstStyle/>
        <a:p>
          <a:endParaRPr lang="ru-RU"/>
        </a:p>
      </dgm:t>
    </dgm:pt>
    <dgm:pt modelId="{EEABAB5D-5B30-4D8A-94FD-65FB46C865AD}" type="sibTrans" cxnId="{8FE96E4E-5DB4-4C6C-AC11-8EF65A3793A5}">
      <dgm:prSet/>
      <dgm:spPr/>
      <dgm:t>
        <a:bodyPr/>
        <a:lstStyle/>
        <a:p>
          <a:endParaRPr lang="ru-RU"/>
        </a:p>
      </dgm:t>
    </dgm:pt>
    <dgm:pt modelId="{80794E08-10C7-4B0C-A17E-51FDD0DA5D36}">
      <dgm:prSet phldrT="[Текст]" custT="1"/>
      <dgm:spPr/>
      <dgm:t>
        <a:bodyPr/>
        <a:lstStyle/>
        <a:p>
          <a:r>
            <a:rPr lang="ru-RU" sz="2000" b="1" dirty="0" smtClean="0">
              <a:latin typeface="Arial" pitchFamily="34" charset="0"/>
              <a:cs typeface="Arial" pitchFamily="34" charset="0"/>
            </a:rPr>
            <a:t>ЗАВОЕВАНИЯ ОСМАНСКОГО БЕЙСТВА ПРИВЛЕКАЛИ ВОИНОВ ИЗ РАЗНЫХ ПЛЕМЕН</a:t>
          </a:r>
          <a:endParaRPr lang="ru-RU" sz="2000" b="1" dirty="0">
            <a:latin typeface="Arial" pitchFamily="34" charset="0"/>
            <a:cs typeface="Arial" pitchFamily="34" charset="0"/>
          </a:endParaRPr>
        </a:p>
      </dgm:t>
    </dgm:pt>
    <dgm:pt modelId="{D97C7588-E671-424C-85B7-2F870469E880}" type="parTrans" cxnId="{1DCE50B6-6731-4309-A754-2B08161FB704}">
      <dgm:prSet/>
      <dgm:spPr/>
      <dgm:t>
        <a:bodyPr/>
        <a:lstStyle/>
        <a:p>
          <a:endParaRPr lang="ru-RU"/>
        </a:p>
      </dgm:t>
    </dgm:pt>
    <dgm:pt modelId="{ADDC20C8-DC13-4F50-B069-B9C96334DE9D}" type="sibTrans" cxnId="{1DCE50B6-6731-4309-A754-2B08161FB704}">
      <dgm:prSet/>
      <dgm:spPr/>
      <dgm:t>
        <a:bodyPr/>
        <a:lstStyle/>
        <a:p>
          <a:endParaRPr lang="ru-RU"/>
        </a:p>
      </dgm:t>
    </dgm:pt>
    <dgm:pt modelId="{BC3C7AA2-6071-4D96-8BD3-507C7338EE48}" type="pres">
      <dgm:prSet presAssocID="{EED17F1A-AAC5-450B-8798-CAAFF5369D4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459D16A-BC19-4327-9606-E06F6D29DF9B}" type="pres">
      <dgm:prSet presAssocID="{ABD1E260-85FC-4704-B41B-FE5A0593614D}" presName="hierRoot1" presStyleCnt="0">
        <dgm:presLayoutVars>
          <dgm:hierBranch val="init"/>
        </dgm:presLayoutVars>
      </dgm:prSet>
      <dgm:spPr/>
    </dgm:pt>
    <dgm:pt modelId="{3DF8784A-49DA-4CBB-9972-B9F4FBA1D88A}" type="pres">
      <dgm:prSet presAssocID="{ABD1E260-85FC-4704-B41B-FE5A0593614D}" presName="rootComposite1" presStyleCnt="0"/>
      <dgm:spPr/>
    </dgm:pt>
    <dgm:pt modelId="{739830F8-EDE4-4C9A-87AA-0AC246F2D0A0}" type="pres">
      <dgm:prSet presAssocID="{ABD1E260-85FC-4704-B41B-FE5A0593614D}" presName="rootText1" presStyleLbl="node0" presStyleIdx="0" presStyleCnt="1" custScaleX="319652" custScaleY="181789" custLinFactNeighborX="3748" custLinFactNeighborY="-1934">
        <dgm:presLayoutVars>
          <dgm:chPref val="3"/>
        </dgm:presLayoutVars>
      </dgm:prSet>
      <dgm:spPr>
        <a:prstGeom prst="horizontalScroll">
          <a:avLst/>
        </a:prstGeom>
      </dgm:spPr>
      <dgm:t>
        <a:bodyPr/>
        <a:lstStyle/>
        <a:p>
          <a:endParaRPr lang="ru-RU"/>
        </a:p>
      </dgm:t>
    </dgm:pt>
    <dgm:pt modelId="{4B7F4E0D-58DC-4CD0-A854-B0491B9F6BD5}" type="pres">
      <dgm:prSet presAssocID="{ABD1E260-85FC-4704-B41B-FE5A0593614D}" presName="rootConnector1" presStyleLbl="node1" presStyleIdx="0" presStyleCnt="0"/>
      <dgm:spPr/>
      <dgm:t>
        <a:bodyPr/>
        <a:lstStyle/>
        <a:p>
          <a:endParaRPr lang="ru-RU"/>
        </a:p>
      </dgm:t>
    </dgm:pt>
    <dgm:pt modelId="{DDD3CF24-4D2B-4ACF-AF14-1A05073B0B0F}" type="pres">
      <dgm:prSet presAssocID="{ABD1E260-85FC-4704-B41B-FE5A0593614D}" presName="hierChild2" presStyleCnt="0"/>
      <dgm:spPr/>
    </dgm:pt>
    <dgm:pt modelId="{B4922B30-199B-4D81-95B2-4BEB2FF46E8A}" type="pres">
      <dgm:prSet presAssocID="{7B225BEB-4D92-4A60-B7BD-02F562AA053F}" presName="Name37" presStyleLbl="parChTrans1D2" presStyleIdx="0" presStyleCnt="3"/>
      <dgm:spPr/>
      <dgm:t>
        <a:bodyPr/>
        <a:lstStyle/>
        <a:p>
          <a:endParaRPr lang="ru-RU"/>
        </a:p>
      </dgm:t>
    </dgm:pt>
    <dgm:pt modelId="{E81344D0-0CEE-425F-8BC1-F46D6A52585A}" type="pres">
      <dgm:prSet presAssocID="{B5749A88-6304-4416-A4C4-C93A05EF257E}" presName="hierRoot2" presStyleCnt="0">
        <dgm:presLayoutVars>
          <dgm:hierBranch val="init"/>
        </dgm:presLayoutVars>
      </dgm:prSet>
      <dgm:spPr/>
    </dgm:pt>
    <dgm:pt modelId="{445CF056-81CC-445B-B84B-F2E8D33D68B2}" type="pres">
      <dgm:prSet presAssocID="{B5749A88-6304-4416-A4C4-C93A05EF257E}" presName="rootComposite" presStyleCnt="0"/>
      <dgm:spPr/>
    </dgm:pt>
    <dgm:pt modelId="{B62AD96F-79AC-4344-A1B3-E149F1723434}" type="pres">
      <dgm:prSet presAssocID="{B5749A88-6304-4416-A4C4-C93A05EF257E}" presName="rootText" presStyleLbl="node2" presStyleIdx="0" presStyleCnt="3" custScaleX="245471" custScaleY="348677" custLinFactNeighborX="-66" custLinFactNeighborY="80391">
        <dgm:presLayoutVars>
          <dgm:chPref val="3"/>
        </dgm:presLayoutVars>
      </dgm:prSet>
      <dgm:spPr>
        <a:prstGeom prst="horizontalScroll">
          <a:avLst/>
        </a:prstGeom>
      </dgm:spPr>
      <dgm:t>
        <a:bodyPr/>
        <a:lstStyle/>
        <a:p>
          <a:endParaRPr lang="ru-RU"/>
        </a:p>
      </dgm:t>
    </dgm:pt>
    <dgm:pt modelId="{69748702-24A9-4449-9B81-D0886FC23CA1}" type="pres">
      <dgm:prSet presAssocID="{B5749A88-6304-4416-A4C4-C93A05EF257E}" presName="rootConnector" presStyleLbl="node2" presStyleIdx="0" presStyleCnt="3"/>
      <dgm:spPr/>
      <dgm:t>
        <a:bodyPr/>
        <a:lstStyle/>
        <a:p>
          <a:endParaRPr lang="ru-RU"/>
        </a:p>
      </dgm:t>
    </dgm:pt>
    <dgm:pt modelId="{6309200A-CCD4-4B48-A271-F9437D802B58}" type="pres">
      <dgm:prSet presAssocID="{B5749A88-6304-4416-A4C4-C93A05EF257E}" presName="hierChild4" presStyleCnt="0"/>
      <dgm:spPr/>
    </dgm:pt>
    <dgm:pt modelId="{D91330B2-7147-467E-9D7E-EB7CA1E18A0C}" type="pres">
      <dgm:prSet presAssocID="{B5749A88-6304-4416-A4C4-C93A05EF257E}" presName="hierChild5" presStyleCnt="0"/>
      <dgm:spPr/>
    </dgm:pt>
    <dgm:pt modelId="{66444AE1-35D7-4F20-AA13-695CCC07D822}" type="pres">
      <dgm:prSet presAssocID="{EA1C0550-3C79-4AFA-AB9A-BB8FDE2D3E09}" presName="Name37" presStyleLbl="parChTrans1D2" presStyleIdx="1" presStyleCnt="3"/>
      <dgm:spPr/>
      <dgm:t>
        <a:bodyPr/>
        <a:lstStyle/>
        <a:p>
          <a:endParaRPr lang="ru-RU"/>
        </a:p>
      </dgm:t>
    </dgm:pt>
    <dgm:pt modelId="{1926D955-266E-480D-8575-7A75A5C73863}" type="pres">
      <dgm:prSet presAssocID="{C864BFC9-4BF9-42D4-AA57-E81FEA18ED2D}" presName="hierRoot2" presStyleCnt="0">
        <dgm:presLayoutVars>
          <dgm:hierBranch val="init"/>
        </dgm:presLayoutVars>
      </dgm:prSet>
      <dgm:spPr/>
    </dgm:pt>
    <dgm:pt modelId="{FF43D7C5-C7B9-49CB-84FA-1F508E8DA24F}" type="pres">
      <dgm:prSet presAssocID="{C864BFC9-4BF9-42D4-AA57-E81FEA18ED2D}" presName="rootComposite" presStyleCnt="0"/>
      <dgm:spPr/>
    </dgm:pt>
    <dgm:pt modelId="{B672470F-8C9A-4CEB-B25E-C28C7A95D8D9}" type="pres">
      <dgm:prSet presAssocID="{C864BFC9-4BF9-42D4-AA57-E81FEA18ED2D}" presName="rootText" presStyleLbl="node2" presStyleIdx="1" presStyleCnt="3" custScaleX="176132" custScaleY="401933" custLinFactNeighborX="-3619" custLinFactNeighborY="35814">
        <dgm:presLayoutVars>
          <dgm:chPref val="3"/>
        </dgm:presLayoutVars>
      </dgm:prSet>
      <dgm:spPr>
        <a:prstGeom prst="horizontalScroll">
          <a:avLst/>
        </a:prstGeom>
      </dgm:spPr>
      <dgm:t>
        <a:bodyPr/>
        <a:lstStyle/>
        <a:p>
          <a:endParaRPr lang="ru-RU"/>
        </a:p>
      </dgm:t>
    </dgm:pt>
    <dgm:pt modelId="{BD2014FD-912D-4EA6-9610-81E140124293}" type="pres">
      <dgm:prSet presAssocID="{C864BFC9-4BF9-42D4-AA57-E81FEA18ED2D}" presName="rootConnector" presStyleLbl="node2" presStyleIdx="1" presStyleCnt="3"/>
      <dgm:spPr/>
      <dgm:t>
        <a:bodyPr/>
        <a:lstStyle/>
        <a:p>
          <a:endParaRPr lang="ru-RU"/>
        </a:p>
      </dgm:t>
    </dgm:pt>
    <dgm:pt modelId="{8D91773D-2B2F-463C-9D06-7BC1589AEECF}" type="pres">
      <dgm:prSet presAssocID="{C864BFC9-4BF9-42D4-AA57-E81FEA18ED2D}" presName="hierChild4" presStyleCnt="0"/>
      <dgm:spPr/>
    </dgm:pt>
    <dgm:pt modelId="{453D3457-DCA9-43ED-98AC-8C1F045F2FCD}" type="pres">
      <dgm:prSet presAssocID="{C864BFC9-4BF9-42D4-AA57-E81FEA18ED2D}" presName="hierChild5" presStyleCnt="0"/>
      <dgm:spPr/>
    </dgm:pt>
    <dgm:pt modelId="{A52EF04A-C417-4FC6-BB1F-3447F5CAE01B}" type="pres">
      <dgm:prSet presAssocID="{D97C7588-E671-424C-85B7-2F870469E880}" presName="Name37" presStyleLbl="parChTrans1D2" presStyleIdx="2" presStyleCnt="3"/>
      <dgm:spPr/>
      <dgm:t>
        <a:bodyPr/>
        <a:lstStyle/>
        <a:p>
          <a:endParaRPr lang="ru-RU"/>
        </a:p>
      </dgm:t>
    </dgm:pt>
    <dgm:pt modelId="{CFEAC448-58B8-4626-9B09-04CE83E6C839}" type="pres">
      <dgm:prSet presAssocID="{80794E08-10C7-4B0C-A17E-51FDD0DA5D36}" presName="hierRoot2" presStyleCnt="0">
        <dgm:presLayoutVars>
          <dgm:hierBranch val="init"/>
        </dgm:presLayoutVars>
      </dgm:prSet>
      <dgm:spPr/>
    </dgm:pt>
    <dgm:pt modelId="{191D4A58-9616-432E-A7A5-C4CF51599D79}" type="pres">
      <dgm:prSet presAssocID="{80794E08-10C7-4B0C-A17E-51FDD0DA5D36}" presName="rootComposite" presStyleCnt="0"/>
      <dgm:spPr/>
    </dgm:pt>
    <dgm:pt modelId="{90C97008-3B94-4D43-AED5-D708B08072C6}" type="pres">
      <dgm:prSet presAssocID="{80794E08-10C7-4B0C-A17E-51FDD0DA5D36}" presName="rootText" presStyleLbl="node2" presStyleIdx="2" presStyleCnt="3" custScaleX="226261" custScaleY="347483" custLinFactNeighborX="-6455" custLinFactNeighborY="94870">
        <dgm:presLayoutVars>
          <dgm:chPref val="3"/>
        </dgm:presLayoutVars>
      </dgm:prSet>
      <dgm:spPr>
        <a:prstGeom prst="horizontalScroll">
          <a:avLst/>
        </a:prstGeom>
      </dgm:spPr>
      <dgm:t>
        <a:bodyPr/>
        <a:lstStyle/>
        <a:p>
          <a:endParaRPr lang="ru-RU"/>
        </a:p>
      </dgm:t>
    </dgm:pt>
    <dgm:pt modelId="{A8C0E457-23AB-48D7-B476-65BA0A8D0AC2}" type="pres">
      <dgm:prSet presAssocID="{80794E08-10C7-4B0C-A17E-51FDD0DA5D36}" presName="rootConnector" presStyleLbl="node2" presStyleIdx="2" presStyleCnt="3"/>
      <dgm:spPr/>
      <dgm:t>
        <a:bodyPr/>
        <a:lstStyle/>
        <a:p>
          <a:endParaRPr lang="ru-RU"/>
        </a:p>
      </dgm:t>
    </dgm:pt>
    <dgm:pt modelId="{ABE0605D-0267-4EBE-9BE8-FCE2D7E4ED1D}" type="pres">
      <dgm:prSet presAssocID="{80794E08-10C7-4B0C-A17E-51FDD0DA5D36}" presName="hierChild4" presStyleCnt="0"/>
      <dgm:spPr/>
    </dgm:pt>
    <dgm:pt modelId="{8DBB1499-12B3-4A5B-954C-F089D006573D}" type="pres">
      <dgm:prSet presAssocID="{80794E08-10C7-4B0C-A17E-51FDD0DA5D36}" presName="hierChild5" presStyleCnt="0"/>
      <dgm:spPr/>
    </dgm:pt>
    <dgm:pt modelId="{1E66C90E-A57E-473A-B5B3-29145B6A21C1}" type="pres">
      <dgm:prSet presAssocID="{ABD1E260-85FC-4704-B41B-FE5A0593614D}" presName="hierChild3" presStyleCnt="0"/>
      <dgm:spPr/>
    </dgm:pt>
  </dgm:ptLst>
  <dgm:cxnLst>
    <dgm:cxn modelId="{6B5A3482-AF70-4B31-A2AC-3F4C71C39A94}" type="presOf" srcId="{ABD1E260-85FC-4704-B41B-FE5A0593614D}" destId="{4B7F4E0D-58DC-4CD0-A854-B0491B9F6BD5}" srcOrd="1" destOrd="0" presId="urn:microsoft.com/office/officeart/2005/8/layout/orgChart1"/>
    <dgm:cxn modelId="{13323EAB-13DC-4C9C-B411-2F39F5E973B9}" type="presOf" srcId="{EA1C0550-3C79-4AFA-AB9A-BB8FDE2D3E09}" destId="{66444AE1-35D7-4F20-AA13-695CCC07D822}" srcOrd="0" destOrd="0" presId="urn:microsoft.com/office/officeart/2005/8/layout/orgChart1"/>
    <dgm:cxn modelId="{DCAFCBBB-AB2F-493B-AC4A-93DA14474A82}" type="presOf" srcId="{C864BFC9-4BF9-42D4-AA57-E81FEA18ED2D}" destId="{BD2014FD-912D-4EA6-9610-81E140124293}" srcOrd="1" destOrd="0" presId="urn:microsoft.com/office/officeart/2005/8/layout/orgChart1"/>
    <dgm:cxn modelId="{1DCE50B6-6731-4309-A754-2B08161FB704}" srcId="{ABD1E260-85FC-4704-B41B-FE5A0593614D}" destId="{80794E08-10C7-4B0C-A17E-51FDD0DA5D36}" srcOrd="2" destOrd="0" parTransId="{D97C7588-E671-424C-85B7-2F870469E880}" sibTransId="{ADDC20C8-DC13-4F50-B069-B9C96334DE9D}"/>
    <dgm:cxn modelId="{9DE4C10D-ED97-4A70-B987-0A4309CA8449}" type="presOf" srcId="{ABD1E260-85FC-4704-B41B-FE5A0593614D}" destId="{739830F8-EDE4-4C9A-87AA-0AC246F2D0A0}" srcOrd="0" destOrd="0" presId="urn:microsoft.com/office/officeart/2005/8/layout/orgChart1"/>
    <dgm:cxn modelId="{763EDACC-2DA3-4811-9AC5-30726D15D9D4}" type="presOf" srcId="{EED17F1A-AAC5-450B-8798-CAAFF5369D46}" destId="{BC3C7AA2-6071-4D96-8BD3-507C7338EE48}" srcOrd="0" destOrd="0" presId="urn:microsoft.com/office/officeart/2005/8/layout/orgChart1"/>
    <dgm:cxn modelId="{725984C3-0CF1-4B78-B15D-571F0FF7F4F6}" type="presOf" srcId="{D97C7588-E671-424C-85B7-2F870469E880}" destId="{A52EF04A-C417-4FC6-BB1F-3447F5CAE01B}" srcOrd="0" destOrd="0" presId="urn:microsoft.com/office/officeart/2005/8/layout/orgChart1"/>
    <dgm:cxn modelId="{6D9A9311-5422-440B-8A3E-6F3FB429214A}" type="presOf" srcId="{7B225BEB-4D92-4A60-B7BD-02F562AA053F}" destId="{B4922B30-199B-4D81-95B2-4BEB2FF46E8A}" srcOrd="0" destOrd="0" presId="urn:microsoft.com/office/officeart/2005/8/layout/orgChart1"/>
    <dgm:cxn modelId="{632D1F8E-8FD8-4876-9511-88EF4C12C021}" type="presOf" srcId="{B5749A88-6304-4416-A4C4-C93A05EF257E}" destId="{69748702-24A9-4449-9B81-D0886FC23CA1}" srcOrd="1" destOrd="0" presId="urn:microsoft.com/office/officeart/2005/8/layout/orgChart1"/>
    <dgm:cxn modelId="{52233862-3200-47E2-A35E-7157AC4D8CFB}" srcId="{ABD1E260-85FC-4704-B41B-FE5A0593614D}" destId="{B5749A88-6304-4416-A4C4-C93A05EF257E}" srcOrd="0" destOrd="0" parTransId="{7B225BEB-4D92-4A60-B7BD-02F562AA053F}" sibTransId="{EA7A9B7E-CF14-4263-855D-399B7C72619E}"/>
    <dgm:cxn modelId="{8FE96E4E-5DB4-4C6C-AC11-8EF65A3793A5}" srcId="{ABD1E260-85FC-4704-B41B-FE5A0593614D}" destId="{C864BFC9-4BF9-42D4-AA57-E81FEA18ED2D}" srcOrd="1" destOrd="0" parTransId="{EA1C0550-3C79-4AFA-AB9A-BB8FDE2D3E09}" sibTransId="{EEABAB5D-5B30-4D8A-94FD-65FB46C865AD}"/>
    <dgm:cxn modelId="{09DC3263-BA4D-45F6-970E-70BB1775D093}" srcId="{EED17F1A-AAC5-450B-8798-CAAFF5369D46}" destId="{ABD1E260-85FC-4704-B41B-FE5A0593614D}" srcOrd="0" destOrd="0" parTransId="{8E7481B2-46EC-4373-B15D-D92928229AAB}" sibTransId="{33349C2D-6B8C-4AD5-809E-F105B131254F}"/>
    <dgm:cxn modelId="{2888D9CB-C016-4877-9B15-B6E8F5FC18A9}" type="presOf" srcId="{C864BFC9-4BF9-42D4-AA57-E81FEA18ED2D}" destId="{B672470F-8C9A-4CEB-B25E-C28C7A95D8D9}" srcOrd="0" destOrd="0" presId="urn:microsoft.com/office/officeart/2005/8/layout/orgChart1"/>
    <dgm:cxn modelId="{DF5ABC49-512F-41BE-9979-F91F32CAB3F9}" type="presOf" srcId="{80794E08-10C7-4B0C-A17E-51FDD0DA5D36}" destId="{90C97008-3B94-4D43-AED5-D708B08072C6}" srcOrd="0" destOrd="0" presId="urn:microsoft.com/office/officeart/2005/8/layout/orgChart1"/>
    <dgm:cxn modelId="{DE35321A-3CA4-4133-B016-77640AC76664}" type="presOf" srcId="{B5749A88-6304-4416-A4C4-C93A05EF257E}" destId="{B62AD96F-79AC-4344-A1B3-E149F1723434}" srcOrd="0" destOrd="0" presId="urn:microsoft.com/office/officeart/2005/8/layout/orgChart1"/>
    <dgm:cxn modelId="{F2C82631-C842-4555-BB3B-146670048C49}" type="presOf" srcId="{80794E08-10C7-4B0C-A17E-51FDD0DA5D36}" destId="{A8C0E457-23AB-48D7-B476-65BA0A8D0AC2}" srcOrd="1" destOrd="0" presId="urn:microsoft.com/office/officeart/2005/8/layout/orgChart1"/>
    <dgm:cxn modelId="{380A8228-4E66-420B-9C32-A835EEB69EE2}" type="presParOf" srcId="{BC3C7AA2-6071-4D96-8BD3-507C7338EE48}" destId="{8459D16A-BC19-4327-9606-E06F6D29DF9B}" srcOrd="0" destOrd="0" presId="urn:microsoft.com/office/officeart/2005/8/layout/orgChart1"/>
    <dgm:cxn modelId="{273E7ACF-C004-49DA-855B-9F1D3C142A54}" type="presParOf" srcId="{8459D16A-BC19-4327-9606-E06F6D29DF9B}" destId="{3DF8784A-49DA-4CBB-9972-B9F4FBA1D88A}" srcOrd="0" destOrd="0" presId="urn:microsoft.com/office/officeart/2005/8/layout/orgChart1"/>
    <dgm:cxn modelId="{E5B99015-3A86-435D-912B-BCE4260D311A}" type="presParOf" srcId="{3DF8784A-49DA-4CBB-9972-B9F4FBA1D88A}" destId="{739830F8-EDE4-4C9A-87AA-0AC246F2D0A0}" srcOrd="0" destOrd="0" presId="urn:microsoft.com/office/officeart/2005/8/layout/orgChart1"/>
    <dgm:cxn modelId="{A0EE1BE2-1B20-4C86-A28E-C8A1B367A1B5}" type="presParOf" srcId="{3DF8784A-49DA-4CBB-9972-B9F4FBA1D88A}" destId="{4B7F4E0D-58DC-4CD0-A854-B0491B9F6BD5}" srcOrd="1" destOrd="0" presId="urn:microsoft.com/office/officeart/2005/8/layout/orgChart1"/>
    <dgm:cxn modelId="{BAE386CE-A2DB-4DBA-81E5-D7601D027964}" type="presParOf" srcId="{8459D16A-BC19-4327-9606-E06F6D29DF9B}" destId="{DDD3CF24-4D2B-4ACF-AF14-1A05073B0B0F}" srcOrd="1" destOrd="0" presId="urn:microsoft.com/office/officeart/2005/8/layout/orgChart1"/>
    <dgm:cxn modelId="{F7BB181E-8805-4712-A4C0-1D3C905ABF9B}" type="presParOf" srcId="{DDD3CF24-4D2B-4ACF-AF14-1A05073B0B0F}" destId="{B4922B30-199B-4D81-95B2-4BEB2FF46E8A}" srcOrd="0" destOrd="0" presId="urn:microsoft.com/office/officeart/2005/8/layout/orgChart1"/>
    <dgm:cxn modelId="{7427BC79-0648-4F5B-B233-473CB0EAE824}" type="presParOf" srcId="{DDD3CF24-4D2B-4ACF-AF14-1A05073B0B0F}" destId="{E81344D0-0CEE-425F-8BC1-F46D6A52585A}" srcOrd="1" destOrd="0" presId="urn:microsoft.com/office/officeart/2005/8/layout/orgChart1"/>
    <dgm:cxn modelId="{93CCABA6-AA3A-4C36-BF05-3F4CAB571AAB}" type="presParOf" srcId="{E81344D0-0CEE-425F-8BC1-F46D6A52585A}" destId="{445CF056-81CC-445B-B84B-F2E8D33D68B2}" srcOrd="0" destOrd="0" presId="urn:microsoft.com/office/officeart/2005/8/layout/orgChart1"/>
    <dgm:cxn modelId="{7B32E4F2-41B3-4EF8-A7EE-822C482D2407}" type="presParOf" srcId="{445CF056-81CC-445B-B84B-F2E8D33D68B2}" destId="{B62AD96F-79AC-4344-A1B3-E149F1723434}" srcOrd="0" destOrd="0" presId="urn:microsoft.com/office/officeart/2005/8/layout/orgChart1"/>
    <dgm:cxn modelId="{5182EB85-DB0E-4ECE-B4B3-3D0FA38DC752}" type="presParOf" srcId="{445CF056-81CC-445B-B84B-F2E8D33D68B2}" destId="{69748702-24A9-4449-9B81-D0886FC23CA1}" srcOrd="1" destOrd="0" presId="urn:microsoft.com/office/officeart/2005/8/layout/orgChart1"/>
    <dgm:cxn modelId="{2E6C808F-0879-46A8-B57B-7D8DADE32B99}" type="presParOf" srcId="{E81344D0-0CEE-425F-8BC1-F46D6A52585A}" destId="{6309200A-CCD4-4B48-A271-F9437D802B58}" srcOrd="1" destOrd="0" presId="urn:microsoft.com/office/officeart/2005/8/layout/orgChart1"/>
    <dgm:cxn modelId="{0EEF9A0C-9EDD-4529-9DBF-7243FDA8AB2A}" type="presParOf" srcId="{E81344D0-0CEE-425F-8BC1-F46D6A52585A}" destId="{D91330B2-7147-467E-9D7E-EB7CA1E18A0C}" srcOrd="2" destOrd="0" presId="urn:microsoft.com/office/officeart/2005/8/layout/orgChart1"/>
    <dgm:cxn modelId="{F11295E4-3918-40E6-AEF0-1D84FE6DD7A0}" type="presParOf" srcId="{DDD3CF24-4D2B-4ACF-AF14-1A05073B0B0F}" destId="{66444AE1-35D7-4F20-AA13-695CCC07D822}" srcOrd="2" destOrd="0" presId="urn:microsoft.com/office/officeart/2005/8/layout/orgChart1"/>
    <dgm:cxn modelId="{752DBE33-8CAD-4629-B69D-1B43E5FD83EC}" type="presParOf" srcId="{DDD3CF24-4D2B-4ACF-AF14-1A05073B0B0F}" destId="{1926D955-266E-480D-8575-7A75A5C73863}" srcOrd="3" destOrd="0" presId="urn:microsoft.com/office/officeart/2005/8/layout/orgChart1"/>
    <dgm:cxn modelId="{CDD6D541-A7E4-40E3-ADEC-66A7E2348410}" type="presParOf" srcId="{1926D955-266E-480D-8575-7A75A5C73863}" destId="{FF43D7C5-C7B9-49CB-84FA-1F508E8DA24F}" srcOrd="0" destOrd="0" presId="urn:microsoft.com/office/officeart/2005/8/layout/orgChart1"/>
    <dgm:cxn modelId="{11EBC737-CCF2-4473-BBEC-4371F93AD888}" type="presParOf" srcId="{FF43D7C5-C7B9-49CB-84FA-1F508E8DA24F}" destId="{B672470F-8C9A-4CEB-B25E-C28C7A95D8D9}" srcOrd="0" destOrd="0" presId="urn:microsoft.com/office/officeart/2005/8/layout/orgChart1"/>
    <dgm:cxn modelId="{0426657B-A278-497C-9925-6E55D7591211}" type="presParOf" srcId="{FF43D7C5-C7B9-49CB-84FA-1F508E8DA24F}" destId="{BD2014FD-912D-4EA6-9610-81E140124293}" srcOrd="1" destOrd="0" presId="urn:microsoft.com/office/officeart/2005/8/layout/orgChart1"/>
    <dgm:cxn modelId="{BFEDB69E-D72F-4D18-BE57-8A2D9C00491E}" type="presParOf" srcId="{1926D955-266E-480D-8575-7A75A5C73863}" destId="{8D91773D-2B2F-463C-9D06-7BC1589AEECF}" srcOrd="1" destOrd="0" presId="urn:microsoft.com/office/officeart/2005/8/layout/orgChart1"/>
    <dgm:cxn modelId="{6EEF538B-E534-4059-ABAA-1DB0B1E7431D}" type="presParOf" srcId="{1926D955-266E-480D-8575-7A75A5C73863}" destId="{453D3457-DCA9-43ED-98AC-8C1F045F2FCD}" srcOrd="2" destOrd="0" presId="urn:microsoft.com/office/officeart/2005/8/layout/orgChart1"/>
    <dgm:cxn modelId="{13ADFE83-7AC0-4F0D-AE3A-F907328DDEE9}" type="presParOf" srcId="{DDD3CF24-4D2B-4ACF-AF14-1A05073B0B0F}" destId="{A52EF04A-C417-4FC6-BB1F-3447F5CAE01B}" srcOrd="4" destOrd="0" presId="urn:microsoft.com/office/officeart/2005/8/layout/orgChart1"/>
    <dgm:cxn modelId="{E3B630B6-DA6D-4CA1-8513-F8D93FC6604E}" type="presParOf" srcId="{DDD3CF24-4D2B-4ACF-AF14-1A05073B0B0F}" destId="{CFEAC448-58B8-4626-9B09-04CE83E6C839}" srcOrd="5" destOrd="0" presId="urn:microsoft.com/office/officeart/2005/8/layout/orgChart1"/>
    <dgm:cxn modelId="{B1B4A52D-E1E1-4A14-8882-1E0EAA62E65B}" type="presParOf" srcId="{CFEAC448-58B8-4626-9B09-04CE83E6C839}" destId="{191D4A58-9616-432E-A7A5-C4CF51599D79}" srcOrd="0" destOrd="0" presId="urn:microsoft.com/office/officeart/2005/8/layout/orgChart1"/>
    <dgm:cxn modelId="{B4CA88B3-DA85-4C03-8DE2-C70063246A4F}" type="presParOf" srcId="{191D4A58-9616-432E-A7A5-C4CF51599D79}" destId="{90C97008-3B94-4D43-AED5-D708B08072C6}" srcOrd="0" destOrd="0" presId="urn:microsoft.com/office/officeart/2005/8/layout/orgChart1"/>
    <dgm:cxn modelId="{0571880B-0542-42F6-B419-019DFE19D2D2}" type="presParOf" srcId="{191D4A58-9616-432E-A7A5-C4CF51599D79}" destId="{A8C0E457-23AB-48D7-B476-65BA0A8D0AC2}" srcOrd="1" destOrd="0" presId="urn:microsoft.com/office/officeart/2005/8/layout/orgChart1"/>
    <dgm:cxn modelId="{843569ED-DB5C-455B-AE2B-4284B161CE6D}" type="presParOf" srcId="{CFEAC448-58B8-4626-9B09-04CE83E6C839}" destId="{ABE0605D-0267-4EBE-9BE8-FCE2D7E4ED1D}" srcOrd="1" destOrd="0" presId="urn:microsoft.com/office/officeart/2005/8/layout/orgChart1"/>
    <dgm:cxn modelId="{4EC6F86A-2DEC-43CC-B9D1-A72AEBAB1123}" type="presParOf" srcId="{CFEAC448-58B8-4626-9B09-04CE83E6C839}" destId="{8DBB1499-12B3-4A5B-954C-F089D006573D}" srcOrd="2" destOrd="0" presId="urn:microsoft.com/office/officeart/2005/8/layout/orgChart1"/>
    <dgm:cxn modelId="{14A86DF9-6ED1-475F-A846-CFDFDADA5A2E}" type="presParOf" srcId="{8459D16A-BC19-4327-9606-E06F6D29DF9B}" destId="{1E66C90E-A57E-473A-B5B3-29145B6A21C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2EF04A-C417-4FC6-BB1F-3447F5CAE01B}">
      <dsp:nvSpPr>
        <dsp:cNvPr id="0" name=""/>
        <dsp:cNvSpPr/>
      </dsp:nvSpPr>
      <dsp:spPr>
        <a:xfrm>
          <a:off x="5823169" y="1577312"/>
          <a:ext cx="3697037" cy="8977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22524"/>
              </a:lnTo>
              <a:lnTo>
                <a:pt x="3697037" y="722524"/>
              </a:lnTo>
              <a:lnTo>
                <a:pt x="3697037" y="89770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444AE1-35D7-4F20-AA13-695CCC07D822}">
      <dsp:nvSpPr>
        <dsp:cNvPr id="0" name=""/>
        <dsp:cNvSpPr/>
      </dsp:nvSpPr>
      <dsp:spPr>
        <a:xfrm>
          <a:off x="5777449" y="1577312"/>
          <a:ext cx="91440" cy="44349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68316"/>
              </a:lnTo>
              <a:lnTo>
                <a:pt x="83057" y="268316"/>
              </a:lnTo>
              <a:lnTo>
                <a:pt x="83057" y="44349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922B30-199B-4D81-95B2-4BEB2FF46E8A}">
      <dsp:nvSpPr>
        <dsp:cNvPr id="0" name=""/>
        <dsp:cNvSpPr/>
      </dsp:nvSpPr>
      <dsp:spPr>
        <a:xfrm>
          <a:off x="2052524" y="1577312"/>
          <a:ext cx="3770644" cy="887741"/>
        </a:xfrm>
        <a:custGeom>
          <a:avLst/>
          <a:gdLst/>
          <a:ahLst/>
          <a:cxnLst/>
          <a:rect l="0" t="0" r="0" b="0"/>
          <a:pathLst>
            <a:path>
              <a:moveTo>
                <a:pt x="3770644" y="0"/>
              </a:moveTo>
              <a:lnTo>
                <a:pt x="3770644" y="712564"/>
              </a:lnTo>
              <a:lnTo>
                <a:pt x="0" y="712564"/>
              </a:lnTo>
              <a:lnTo>
                <a:pt x="0" y="88774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9830F8-EDE4-4C9A-87AA-0AC246F2D0A0}">
      <dsp:nvSpPr>
        <dsp:cNvPr id="0" name=""/>
        <dsp:cNvSpPr/>
      </dsp:nvSpPr>
      <dsp:spPr>
        <a:xfrm>
          <a:off x="3156713" y="60874"/>
          <a:ext cx="5332912" cy="1516437"/>
        </a:xfrm>
        <a:prstGeom prst="horizontalScroll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Arial" pitchFamily="34" charset="0"/>
              <a:cs typeface="Arial" pitchFamily="34" charset="0"/>
            </a:rPr>
            <a:t>ВОЕННЫЕ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Arial" pitchFamily="34" charset="0"/>
              <a:cs typeface="Arial" pitchFamily="34" charset="0"/>
            </a:rPr>
            <a:t>ПОХОДЫ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Arial" pitchFamily="34" charset="0"/>
              <a:cs typeface="Arial" pitchFamily="34" charset="0"/>
            </a:rPr>
            <a:t>ТУРОК - ОСМАНОВ ПРОТИВ ВИЗАНТИИ</a:t>
          </a:r>
          <a:endParaRPr lang="ru-RU" sz="2000" b="1" kern="1200" dirty="0">
            <a:latin typeface="Arial" pitchFamily="34" charset="0"/>
            <a:cs typeface="Arial" pitchFamily="34" charset="0"/>
          </a:endParaRPr>
        </a:p>
      </dsp:txBody>
      <dsp:txXfrm>
        <a:off x="3346268" y="250429"/>
        <a:ext cx="5048580" cy="1137327"/>
      </dsp:txXfrm>
    </dsp:sp>
    <dsp:sp modelId="{B62AD96F-79AC-4344-A1B3-E149F1723434}">
      <dsp:nvSpPr>
        <dsp:cNvPr id="0" name=""/>
        <dsp:cNvSpPr/>
      </dsp:nvSpPr>
      <dsp:spPr>
        <a:xfrm>
          <a:off x="4867" y="2465053"/>
          <a:ext cx="4095313" cy="2908575"/>
        </a:xfrm>
        <a:prstGeom prst="horizontalScroll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Arial" pitchFamily="34" charset="0"/>
              <a:cs typeface="Arial" pitchFamily="34" charset="0"/>
            </a:rPr>
            <a:t>ЗАХВАТ ЗНАЧИТЕЛЬНОЙ ЧАСТИ ТЕРРИТОРИИ ВИЗАНТИИ –РАСШИРЕНИЕ ВЛАДЕНИЙ КНЯЖЕСТВА</a:t>
          </a:r>
          <a:endParaRPr lang="ru-RU" sz="2400" b="1" kern="1200" dirty="0">
            <a:latin typeface="Arial" pitchFamily="34" charset="0"/>
            <a:cs typeface="Arial" pitchFamily="34" charset="0"/>
          </a:endParaRPr>
        </a:p>
      </dsp:txBody>
      <dsp:txXfrm>
        <a:off x="368439" y="2828625"/>
        <a:ext cx="3549955" cy="2181431"/>
      </dsp:txXfrm>
    </dsp:sp>
    <dsp:sp modelId="{B672470F-8C9A-4CEB-B25E-C28C7A95D8D9}">
      <dsp:nvSpPr>
        <dsp:cNvPr id="0" name=""/>
        <dsp:cNvSpPr/>
      </dsp:nvSpPr>
      <dsp:spPr>
        <a:xfrm>
          <a:off x="4391258" y="2020805"/>
          <a:ext cx="2938497" cy="3352823"/>
        </a:xfrm>
        <a:prstGeom prst="horizontalScroll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Arial" pitchFamily="34" charset="0"/>
              <a:cs typeface="Arial" pitchFamily="34" charset="0"/>
            </a:rPr>
            <a:t>ВИЗАНТИЙСКИЙ ИМПЕРАТОР ДОЛЖЕН БЫЛ ПРИЗНАТЬ СЕБЯ ВАССАЛОМ СУЛТАНА, ПЛАТИТЬ ДАНЬ, УЧАСТВОВАТЬ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Arial" pitchFamily="34" charset="0"/>
              <a:cs typeface="Arial" pitchFamily="34" charset="0"/>
            </a:rPr>
            <a:t>В ПОХОДАХ</a:t>
          </a:r>
          <a:endParaRPr lang="ru-RU" sz="2000" b="1" kern="1200" dirty="0">
            <a:latin typeface="Arial" pitchFamily="34" charset="0"/>
            <a:cs typeface="Arial" pitchFamily="34" charset="0"/>
          </a:endParaRPr>
        </a:p>
      </dsp:txBody>
      <dsp:txXfrm>
        <a:off x="4758570" y="2388117"/>
        <a:ext cx="2387529" cy="2618199"/>
      </dsp:txXfrm>
    </dsp:sp>
    <dsp:sp modelId="{90C97008-3B94-4D43-AED5-D708B08072C6}">
      <dsp:nvSpPr>
        <dsp:cNvPr id="0" name=""/>
        <dsp:cNvSpPr/>
      </dsp:nvSpPr>
      <dsp:spPr>
        <a:xfrm>
          <a:off x="7632794" y="2475013"/>
          <a:ext cx="3774824" cy="2898615"/>
        </a:xfrm>
        <a:prstGeom prst="horizontalScroll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Arial" pitchFamily="34" charset="0"/>
              <a:cs typeface="Arial" pitchFamily="34" charset="0"/>
            </a:rPr>
            <a:t>ЗАВОЕВАНИЯ ОСМАНСКОГО БЕЙСТВА ПРИВЛЕКАЛИ ВОИНОВ ИЗ РАЗНЫХ ПЛЕМЕН</a:t>
          </a:r>
          <a:endParaRPr lang="ru-RU" sz="2000" b="1" kern="1200" dirty="0">
            <a:latin typeface="Arial" pitchFamily="34" charset="0"/>
            <a:cs typeface="Arial" pitchFamily="34" charset="0"/>
          </a:endParaRPr>
        </a:p>
      </dsp:txBody>
      <dsp:txXfrm>
        <a:off x="7995121" y="2837340"/>
        <a:ext cx="3231334" cy="21739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D7A6E6-2BEB-4289-8C48-E149BD835215}" type="datetimeFigureOut">
              <a:rPr lang="ru-RU" smtClean="0"/>
              <a:pPr/>
              <a:t>17.12.2020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E32F52-5376-4195-AFB7-B4B9DCBDA9A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3798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E32F52-5376-4195-AFB7-B4B9DCBDA9AC}" type="slidenum">
              <a:rPr lang="ru-RU" smtClean="0"/>
              <a:pPr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8891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17.12.2020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6252783"/>
      </p:ext>
    </p:extLst>
  </p:cSld>
  <p:clrMapOvr>
    <a:masterClrMapping/>
  </p:clrMapOvr>
  <p:transition spd="slow">
    <p:cover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17.12.2020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1177842"/>
      </p:ext>
    </p:extLst>
  </p:cSld>
  <p:clrMapOvr>
    <a:masterClrMapping/>
  </p:clrMapOvr>
  <p:transition spd="slow">
    <p:cover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17.12.2020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5588630"/>
      </p:ext>
    </p:extLst>
  </p:cSld>
  <p:clrMapOvr>
    <a:masterClrMapping/>
  </p:clrMapOvr>
  <p:transition spd="slow">
    <p:cover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3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70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70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70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5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32179796"/>
      </p:ext>
    </p:extLst>
  </p:cSld>
  <p:clrMapOvr>
    <a:masterClrMapping/>
  </p:clrMapOvr>
  <p:transition spd="slow">
    <p:cover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17.12.2020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0658651"/>
      </p:ext>
    </p:extLst>
  </p:cSld>
  <p:clrMapOvr>
    <a:masterClrMapping/>
  </p:clrMapOvr>
  <p:transition spd="slow">
    <p:cover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17.12.2020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8445619"/>
      </p:ext>
    </p:extLst>
  </p:cSld>
  <p:clrMapOvr>
    <a:masterClrMapping/>
  </p:clrMapOvr>
  <p:transition spd="slow">
    <p:cover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17.12.2020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2334245"/>
      </p:ext>
    </p:extLst>
  </p:cSld>
  <p:clrMapOvr>
    <a:masterClrMapping/>
  </p:clrMapOvr>
  <p:transition spd="slow">
    <p:cover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17.12.2020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2193573"/>
      </p:ext>
    </p:extLst>
  </p:cSld>
  <p:clrMapOvr>
    <a:masterClrMapping/>
  </p:clrMapOvr>
  <p:transition spd="slow">
    <p:cover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17.12.2020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8209228"/>
      </p:ext>
    </p:extLst>
  </p:cSld>
  <p:clrMapOvr>
    <a:masterClrMapping/>
  </p:clrMapOvr>
  <p:transition spd="slow">
    <p:cover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17.12.2020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120167"/>
      </p:ext>
    </p:extLst>
  </p:cSld>
  <p:clrMapOvr>
    <a:masterClrMapping/>
  </p:clrMapOvr>
  <p:transition spd="slow">
    <p:cover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17.12.2020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3202629"/>
      </p:ext>
    </p:extLst>
  </p:cSld>
  <p:clrMapOvr>
    <a:masterClrMapping/>
  </p:clrMapOvr>
  <p:transition spd="slow">
    <p:cover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17.12.2020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9346977"/>
      </p:ext>
    </p:extLst>
  </p:cSld>
  <p:clrMapOvr>
    <a:masterClrMapping/>
  </p:clrMapOvr>
  <p:transition spd="slow">
    <p:cover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5A1CB-DE4E-4E95-B4AD-60ED9AE334D2}" type="datetimeFigureOut">
              <a:rPr lang="ru-RU" smtClean="0"/>
              <a:pPr/>
              <a:t>17.12.2020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64BD3-4974-47EF-8189-791A9CFC54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3041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cover dir="r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bject 2"/>
          <p:cNvSpPr>
            <a:spLocks/>
          </p:cNvSpPr>
          <p:nvPr/>
        </p:nvSpPr>
        <p:spPr bwMode="auto">
          <a:xfrm>
            <a:off x="0" y="0"/>
            <a:ext cx="12233091" cy="215741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dirty="0"/>
          </a:p>
        </p:txBody>
      </p:sp>
      <p:sp>
        <p:nvSpPr>
          <p:cNvPr id="14" name="object 3">
            <a:extLst/>
          </p:cNvPr>
          <p:cNvSpPr txBox="1">
            <a:spLocks noGrp="1"/>
          </p:cNvSpPr>
          <p:nvPr>
            <p:ph type="title"/>
          </p:nvPr>
        </p:nvSpPr>
        <p:spPr>
          <a:xfrm>
            <a:off x="1703512" y="843631"/>
            <a:ext cx="8736956" cy="811010"/>
          </a:xfrm>
        </p:spPr>
        <p:txBody>
          <a:bodyPr vert="horz" wrap="square" lIns="91440" tIns="25927" rIns="91440" bIns="45720" rtlCol="0" anchor="ctr">
            <a:spAutoFit/>
          </a:bodyPr>
          <a:lstStyle/>
          <a:p>
            <a:pPr marL="22545" defTabSz="1024014">
              <a:spcBef>
                <a:spcPts val="203"/>
              </a:spcBef>
              <a:defRPr/>
            </a:pPr>
            <a:r>
              <a:rPr lang="ru-RU" sz="4800" b="1" spc="9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ВСЕМИРНАЯ ИСТОРИЯ</a:t>
            </a:r>
            <a:endParaRPr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/>
          </p:cNvPr>
          <p:cNvSpPr txBox="1"/>
          <p:nvPr/>
        </p:nvSpPr>
        <p:spPr>
          <a:xfrm>
            <a:off x="2136157" y="2200816"/>
            <a:ext cx="7200203" cy="5908704"/>
          </a:xfrm>
          <a:prstGeom prst="rect">
            <a:avLst/>
          </a:prstGeom>
        </p:spPr>
        <p:txBody>
          <a:bodyPr wrap="square" lIns="0" tIns="24800" rIns="0" bIns="0">
            <a:spAutoFit/>
          </a:bodyPr>
          <a:lstStyle/>
          <a:p>
            <a:pPr marL="32690" algn="ctr" defTabSz="1023886">
              <a:spcBef>
                <a:spcPts val="196"/>
              </a:spcBef>
              <a:defRPr/>
            </a:pPr>
            <a:endParaRPr lang="ru-RU" sz="4800" b="1" dirty="0" smtClean="0">
              <a:solidFill>
                <a:srgbClr val="002060"/>
              </a:solidFill>
              <a:latin typeface="Arial"/>
              <a:cs typeface="Arial"/>
            </a:endParaRPr>
          </a:p>
          <a:p>
            <a:pPr marL="32690" defTabSz="1023886">
              <a:spcBef>
                <a:spcPts val="196"/>
              </a:spcBef>
              <a:defRPr/>
            </a:pPr>
            <a:r>
              <a:rPr lang="ru-RU" sz="4400" b="1" dirty="0" smtClean="0">
                <a:solidFill>
                  <a:srgbClr val="002060"/>
                </a:solidFill>
                <a:latin typeface="Arial"/>
                <a:cs typeface="Arial"/>
              </a:rPr>
              <a:t>Тема:</a:t>
            </a:r>
          </a:p>
          <a:p>
            <a:pPr marL="32690" defTabSz="1023886">
              <a:spcBef>
                <a:spcPts val="196"/>
              </a:spcBef>
              <a:defRPr/>
            </a:pPr>
            <a:r>
              <a:rPr lang="ru-RU" sz="5400" b="1" dirty="0" smtClean="0">
                <a:solidFill>
                  <a:srgbClr val="002060"/>
                </a:solidFill>
                <a:latin typeface="Arial"/>
                <a:cs typeface="Arial"/>
              </a:rPr>
              <a:t>Османское </a:t>
            </a:r>
            <a:r>
              <a:rPr lang="ru-RU" sz="5400" b="1" dirty="0" smtClean="0">
                <a:solidFill>
                  <a:srgbClr val="002060"/>
                </a:solidFill>
                <a:latin typeface="Arial"/>
                <a:cs typeface="Arial"/>
              </a:rPr>
              <a:t>государство</a:t>
            </a:r>
            <a:endParaRPr lang="ru-RU" sz="5400" b="1" dirty="0" smtClean="0">
              <a:solidFill>
                <a:srgbClr val="002060"/>
              </a:solidFill>
              <a:latin typeface="Arial"/>
              <a:cs typeface="Arial"/>
            </a:endParaRPr>
          </a:p>
          <a:p>
            <a:pPr marL="32690" defTabSz="1023886">
              <a:spcBef>
                <a:spcPts val="196"/>
              </a:spcBef>
              <a:defRPr/>
            </a:pPr>
            <a:endParaRPr lang="ru-RU" sz="6000" b="1" dirty="0" smtClean="0">
              <a:solidFill>
                <a:srgbClr val="002060"/>
              </a:solidFill>
              <a:latin typeface="Arial"/>
              <a:cs typeface="Arial"/>
            </a:endParaRPr>
          </a:p>
          <a:p>
            <a:pPr marL="32690" algn="ctr" defTabSz="1023886">
              <a:spcBef>
                <a:spcPts val="196"/>
              </a:spcBef>
              <a:defRPr/>
            </a:pPr>
            <a:endParaRPr lang="ru-RU" sz="6000" b="1" dirty="0" smtClean="0">
              <a:solidFill>
                <a:srgbClr val="002060"/>
              </a:solidFill>
              <a:latin typeface="Arial"/>
              <a:cs typeface="Arial"/>
            </a:endParaRPr>
          </a:p>
          <a:p>
            <a:pPr marL="32690" algn="just" defTabSz="1023886">
              <a:spcBef>
                <a:spcPts val="196"/>
              </a:spcBef>
              <a:defRPr/>
            </a:pPr>
            <a:endParaRPr lang="ru-RU" sz="5400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6152" name="object 9"/>
          <p:cNvSpPr>
            <a:spLocks/>
          </p:cNvSpPr>
          <p:nvPr/>
        </p:nvSpPr>
        <p:spPr bwMode="auto">
          <a:xfrm>
            <a:off x="10632505" y="328282"/>
            <a:ext cx="957261" cy="1276350"/>
          </a:xfrm>
          <a:custGeom>
            <a:avLst/>
            <a:gdLst>
              <a:gd name="T0" fmla="*/ 1078999 w 603885"/>
              <a:gd name="T1" fmla="*/ 0 h 603885"/>
              <a:gd name="T2" fmla="*/ 0 w 603885"/>
              <a:gd name="T3" fmla="*/ 0 h 603885"/>
              <a:gd name="T4" fmla="*/ 0 w 603885"/>
              <a:gd name="T5" fmla="*/ 1275786 h 603885"/>
              <a:gd name="T6" fmla="*/ 1078999 w 603885"/>
              <a:gd name="T7" fmla="*/ 1275786 h 603885"/>
              <a:gd name="T8" fmla="*/ 1078999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dirty="0"/>
          </a:p>
        </p:txBody>
      </p:sp>
      <p:sp>
        <p:nvSpPr>
          <p:cNvPr id="6153" name="object 10"/>
          <p:cNvSpPr>
            <a:spLocks/>
          </p:cNvSpPr>
          <p:nvPr/>
        </p:nvSpPr>
        <p:spPr bwMode="auto">
          <a:xfrm>
            <a:off x="10632504" y="328282"/>
            <a:ext cx="957262" cy="1276350"/>
          </a:xfrm>
          <a:custGeom>
            <a:avLst/>
            <a:gdLst>
              <a:gd name="T0" fmla="*/ 0 w 603885"/>
              <a:gd name="T1" fmla="*/ 0 h 603885"/>
              <a:gd name="T2" fmla="*/ 956818 w 603885"/>
              <a:gd name="T3" fmla="*/ 0 h 603885"/>
              <a:gd name="T4" fmla="*/ 956818 w 603885"/>
              <a:gd name="T5" fmla="*/ 1275786 h 603885"/>
              <a:gd name="T6" fmla="*/ 0 w 603885"/>
              <a:gd name="T7" fmla="*/ 1275786 h 603885"/>
              <a:gd name="T8" fmla="*/ 0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noFill/>
          <a:ln w="30481">
            <a:solidFill>
              <a:srgbClr val="FEFEF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 dirty="0"/>
          </a:p>
        </p:txBody>
      </p:sp>
      <p:sp>
        <p:nvSpPr>
          <p:cNvPr id="22" name="object 12">
            <a:extLst/>
          </p:cNvPr>
          <p:cNvSpPr txBox="1"/>
          <p:nvPr/>
        </p:nvSpPr>
        <p:spPr>
          <a:xfrm>
            <a:off x="10975539" y="357622"/>
            <a:ext cx="343337" cy="767122"/>
          </a:xfrm>
          <a:prstGeom prst="rect">
            <a:avLst/>
          </a:prstGeom>
        </p:spPr>
        <p:txBody>
          <a:bodyPr wrap="square" lIns="0" tIns="28183" rIns="0" bIns="0">
            <a:spAutoFit/>
          </a:bodyPr>
          <a:lstStyle/>
          <a:p>
            <a:pPr algn="ctr" defTabSz="1023886">
              <a:spcBef>
                <a:spcPts val="222"/>
              </a:spcBef>
              <a:defRPr/>
            </a:pPr>
            <a:r>
              <a:rPr lang="ru-RU" sz="4800" b="1" spc="18" dirty="0">
                <a:solidFill>
                  <a:srgbClr val="FEFEFE"/>
                </a:solidFill>
                <a:latin typeface="Arial"/>
                <a:cs typeface="Arial"/>
              </a:rPr>
              <a:t>7</a:t>
            </a:r>
            <a:endParaRPr sz="48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/>
          </p:cNvPr>
          <p:cNvSpPr txBox="1"/>
          <p:nvPr/>
        </p:nvSpPr>
        <p:spPr>
          <a:xfrm>
            <a:off x="10711358" y="1146175"/>
            <a:ext cx="857250" cy="390961"/>
          </a:xfrm>
          <a:prstGeom prst="rect">
            <a:avLst/>
          </a:prstGeom>
        </p:spPr>
        <p:txBody>
          <a:bodyPr lIns="0" tIns="21420" rIns="0" bIns="0">
            <a:spAutoFit/>
          </a:bodyPr>
          <a:lstStyle/>
          <a:p>
            <a:pPr defTabSz="1023886">
              <a:spcBef>
                <a:spcPts val="169"/>
              </a:spcBef>
              <a:defRPr/>
            </a:pPr>
            <a:r>
              <a:rPr lang="ru-RU" sz="2400" b="1" spc="-9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400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9" name="object 13">
            <a:extLst>
              <a:ext uri="{FF2B5EF4-FFF2-40B4-BE49-F238E27FC236}">
                <a16:creationId xmlns:a16="http://schemas.microsoft.com/office/drawing/2014/main" id="{FBDC4668-53F8-453D-BAE8-6EC39154C51F}"/>
              </a:ext>
            </a:extLst>
          </p:cNvPr>
          <p:cNvSpPr/>
          <p:nvPr/>
        </p:nvSpPr>
        <p:spPr>
          <a:xfrm>
            <a:off x="767408" y="661086"/>
            <a:ext cx="720080" cy="967714"/>
          </a:xfrm>
          <a:custGeom>
            <a:avLst/>
            <a:gdLst/>
            <a:ahLst/>
            <a:cxnLst/>
            <a:rect l="l" t="t" r="r" b="b"/>
            <a:pathLst>
              <a:path w="366395" h="457200">
                <a:moveTo>
                  <a:pt x="312120" y="352529"/>
                </a:moveTo>
                <a:lnTo>
                  <a:pt x="54277" y="352529"/>
                </a:lnTo>
                <a:lnTo>
                  <a:pt x="50478" y="354811"/>
                </a:lnTo>
                <a:lnTo>
                  <a:pt x="30485" y="400232"/>
                </a:lnTo>
                <a:lnTo>
                  <a:pt x="18556" y="402934"/>
                </a:lnTo>
                <a:lnTo>
                  <a:pt x="8873" y="409123"/>
                </a:lnTo>
                <a:lnTo>
                  <a:pt x="2374" y="417978"/>
                </a:lnTo>
                <a:lnTo>
                  <a:pt x="0" y="428677"/>
                </a:lnTo>
                <a:lnTo>
                  <a:pt x="2556" y="439759"/>
                </a:lnTo>
                <a:lnTo>
                  <a:pt x="9524" y="448820"/>
                </a:lnTo>
                <a:lnTo>
                  <a:pt x="19851" y="454934"/>
                </a:lnTo>
                <a:lnTo>
                  <a:pt x="32486" y="457178"/>
                </a:lnTo>
                <a:lnTo>
                  <a:pt x="333910" y="457178"/>
                </a:lnTo>
                <a:lnTo>
                  <a:pt x="346543" y="454934"/>
                </a:lnTo>
                <a:lnTo>
                  <a:pt x="356869" y="448820"/>
                </a:lnTo>
                <a:lnTo>
                  <a:pt x="363837" y="439759"/>
                </a:lnTo>
                <a:lnTo>
                  <a:pt x="363968" y="439192"/>
                </a:lnTo>
                <a:lnTo>
                  <a:pt x="25866" y="439192"/>
                </a:lnTo>
                <a:lnTo>
                  <a:pt x="20480" y="434472"/>
                </a:lnTo>
                <a:lnTo>
                  <a:pt x="20480" y="422876"/>
                </a:lnTo>
                <a:lnTo>
                  <a:pt x="25866" y="418161"/>
                </a:lnTo>
                <a:lnTo>
                  <a:pt x="364058" y="418161"/>
                </a:lnTo>
                <a:lnTo>
                  <a:pt x="364018" y="417978"/>
                </a:lnTo>
                <a:lnTo>
                  <a:pt x="357518" y="409123"/>
                </a:lnTo>
                <a:lnTo>
                  <a:pt x="347834" y="402934"/>
                </a:lnTo>
                <a:lnTo>
                  <a:pt x="335904" y="400232"/>
                </a:lnTo>
                <a:lnTo>
                  <a:pt x="52470" y="400175"/>
                </a:lnTo>
                <a:lnTo>
                  <a:pt x="65526" y="370514"/>
                </a:lnTo>
                <a:lnTo>
                  <a:pt x="322825" y="370514"/>
                </a:lnTo>
                <a:lnTo>
                  <a:pt x="315913" y="354811"/>
                </a:lnTo>
                <a:lnTo>
                  <a:pt x="312120" y="352529"/>
                </a:lnTo>
                <a:close/>
              </a:path>
              <a:path w="366395" h="457200">
                <a:moveTo>
                  <a:pt x="364058" y="418161"/>
                </a:moveTo>
                <a:lnTo>
                  <a:pt x="340523" y="418161"/>
                </a:lnTo>
                <a:lnTo>
                  <a:pt x="345913" y="422876"/>
                </a:lnTo>
                <a:lnTo>
                  <a:pt x="345913" y="434472"/>
                </a:lnTo>
                <a:lnTo>
                  <a:pt x="340523" y="439192"/>
                </a:lnTo>
                <a:lnTo>
                  <a:pt x="363968" y="439192"/>
                </a:lnTo>
                <a:lnTo>
                  <a:pt x="366393" y="428677"/>
                </a:lnTo>
                <a:lnTo>
                  <a:pt x="364058" y="418161"/>
                </a:lnTo>
                <a:close/>
              </a:path>
              <a:path w="366395" h="457200">
                <a:moveTo>
                  <a:pt x="322825" y="370514"/>
                </a:moveTo>
                <a:lnTo>
                  <a:pt x="300866" y="370514"/>
                </a:lnTo>
                <a:lnTo>
                  <a:pt x="313923" y="400175"/>
                </a:lnTo>
                <a:lnTo>
                  <a:pt x="335879" y="400175"/>
                </a:lnTo>
                <a:lnTo>
                  <a:pt x="322825" y="370514"/>
                </a:lnTo>
                <a:close/>
              </a:path>
              <a:path w="366395" h="457200">
                <a:moveTo>
                  <a:pt x="79060" y="55737"/>
                </a:moveTo>
                <a:lnTo>
                  <a:pt x="58578" y="55737"/>
                </a:lnTo>
                <a:lnTo>
                  <a:pt x="58578" y="86197"/>
                </a:lnTo>
                <a:lnTo>
                  <a:pt x="35981" y="92473"/>
                </a:lnTo>
                <a:lnTo>
                  <a:pt x="19300" y="104158"/>
                </a:lnTo>
                <a:lnTo>
                  <a:pt x="8766" y="119416"/>
                </a:lnTo>
                <a:lnTo>
                  <a:pt x="4803" y="135611"/>
                </a:lnTo>
                <a:lnTo>
                  <a:pt x="4711" y="137166"/>
                </a:lnTo>
                <a:lnTo>
                  <a:pt x="6871" y="152836"/>
                </a:lnTo>
                <a:lnTo>
                  <a:pt x="54251" y="185633"/>
                </a:lnTo>
                <a:lnTo>
                  <a:pt x="59663" y="185856"/>
                </a:lnTo>
                <a:lnTo>
                  <a:pt x="59663" y="352529"/>
                </a:lnTo>
                <a:lnTo>
                  <a:pt x="80143" y="352529"/>
                </a:lnTo>
                <a:lnTo>
                  <a:pt x="80153" y="182523"/>
                </a:lnTo>
                <a:lnTo>
                  <a:pt x="85780" y="180503"/>
                </a:lnTo>
                <a:lnTo>
                  <a:pt x="90788" y="177605"/>
                </a:lnTo>
                <a:lnTo>
                  <a:pt x="99759" y="169423"/>
                </a:lnTo>
                <a:lnTo>
                  <a:pt x="100414" y="168526"/>
                </a:lnTo>
                <a:lnTo>
                  <a:pt x="65901" y="168522"/>
                </a:lnTo>
                <a:lnTo>
                  <a:pt x="56122" y="167723"/>
                </a:lnTo>
                <a:lnTo>
                  <a:pt x="25145" y="137868"/>
                </a:lnTo>
                <a:lnTo>
                  <a:pt x="25082" y="137166"/>
                </a:lnTo>
                <a:lnTo>
                  <a:pt x="28124" y="125432"/>
                </a:lnTo>
                <a:lnTo>
                  <a:pt x="28240" y="125092"/>
                </a:lnTo>
                <a:lnTo>
                  <a:pt x="36433" y="114351"/>
                </a:lnTo>
                <a:lnTo>
                  <a:pt x="49922" y="106582"/>
                </a:lnTo>
                <a:lnTo>
                  <a:pt x="68813" y="103586"/>
                </a:lnTo>
                <a:lnTo>
                  <a:pt x="142642" y="103586"/>
                </a:lnTo>
                <a:lnTo>
                  <a:pt x="147226" y="99561"/>
                </a:lnTo>
                <a:lnTo>
                  <a:pt x="147226" y="89628"/>
                </a:lnTo>
                <a:lnTo>
                  <a:pt x="142642" y="85604"/>
                </a:lnTo>
                <a:lnTo>
                  <a:pt x="79060" y="85604"/>
                </a:lnTo>
                <a:lnTo>
                  <a:pt x="79060" y="55737"/>
                </a:lnTo>
                <a:close/>
              </a:path>
              <a:path w="366395" h="457200">
                <a:moveTo>
                  <a:pt x="279956" y="151210"/>
                </a:moveTo>
                <a:lnTo>
                  <a:pt x="260405" y="151210"/>
                </a:lnTo>
                <a:lnTo>
                  <a:pt x="261327" y="162154"/>
                </a:lnTo>
                <a:lnTo>
                  <a:pt x="266647" y="169433"/>
                </a:lnTo>
                <a:lnTo>
                  <a:pt x="275623" y="177609"/>
                </a:lnTo>
                <a:lnTo>
                  <a:pt x="280623" y="180503"/>
                </a:lnTo>
                <a:lnTo>
                  <a:pt x="286250" y="182523"/>
                </a:lnTo>
                <a:lnTo>
                  <a:pt x="286250" y="352529"/>
                </a:lnTo>
                <a:lnTo>
                  <a:pt x="306734" y="352529"/>
                </a:lnTo>
                <a:lnTo>
                  <a:pt x="306734" y="185860"/>
                </a:lnTo>
                <a:lnTo>
                  <a:pt x="308599" y="185853"/>
                </a:lnTo>
                <a:lnTo>
                  <a:pt x="310309" y="185780"/>
                </a:lnTo>
                <a:lnTo>
                  <a:pt x="312126" y="185633"/>
                </a:lnTo>
                <a:lnTo>
                  <a:pt x="335125" y="179759"/>
                </a:lnTo>
                <a:lnTo>
                  <a:pt x="350139" y="168522"/>
                </a:lnTo>
                <a:lnTo>
                  <a:pt x="300462" y="168522"/>
                </a:lnTo>
                <a:lnTo>
                  <a:pt x="291506" y="166164"/>
                </a:lnTo>
                <a:lnTo>
                  <a:pt x="281692" y="157222"/>
                </a:lnTo>
                <a:lnTo>
                  <a:pt x="279956" y="151210"/>
                </a:lnTo>
                <a:close/>
              </a:path>
              <a:path w="366395" h="457200">
                <a:moveTo>
                  <a:pt x="287356" y="135611"/>
                </a:moveTo>
                <a:lnTo>
                  <a:pt x="77231" y="135611"/>
                </a:lnTo>
                <a:lnTo>
                  <a:pt x="84038" y="137425"/>
                </a:lnTo>
                <a:lnTo>
                  <a:pt x="85359" y="143920"/>
                </a:lnTo>
                <a:lnTo>
                  <a:pt x="86235" y="150501"/>
                </a:lnTo>
                <a:lnTo>
                  <a:pt x="86304" y="151620"/>
                </a:lnTo>
                <a:lnTo>
                  <a:pt x="84599" y="157319"/>
                </a:lnTo>
                <a:lnTo>
                  <a:pt x="74902" y="166164"/>
                </a:lnTo>
                <a:lnTo>
                  <a:pt x="65948" y="168526"/>
                </a:lnTo>
                <a:lnTo>
                  <a:pt x="100417" y="168522"/>
                </a:lnTo>
                <a:lnTo>
                  <a:pt x="105073" y="162143"/>
                </a:lnTo>
                <a:lnTo>
                  <a:pt x="105984" y="151210"/>
                </a:lnTo>
                <a:lnTo>
                  <a:pt x="279956" y="151210"/>
                </a:lnTo>
                <a:lnTo>
                  <a:pt x="280036" y="150501"/>
                </a:lnTo>
                <a:lnTo>
                  <a:pt x="281076" y="143502"/>
                </a:lnTo>
                <a:lnTo>
                  <a:pt x="281256" y="139701"/>
                </a:lnTo>
                <a:lnTo>
                  <a:pt x="282682" y="137868"/>
                </a:lnTo>
                <a:lnTo>
                  <a:pt x="287356" y="135611"/>
                </a:lnTo>
                <a:close/>
              </a:path>
              <a:path w="366395" h="457200">
                <a:moveTo>
                  <a:pt x="307814" y="55737"/>
                </a:moveTo>
                <a:lnTo>
                  <a:pt x="287333" y="55737"/>
                </a:lnTo>
                <a:lnTo>
                  <a:pt x="287333" y="85604"/>
                </a:lnTo>
                <a:lnTo>
                  <a:pt x="223768" y="85604"/>
                </a:lnTo>
                <a:lnTo>
                  <a:pt x="219182" y="89628"/>
                </a:lnTo>
                <a:lnTo>
                  <a:pt x="219182" y="99561"/>
                </a:lnTo>
                <a:lnTo>
                  <a:pt x="223765" y="103586"/>
                </a:lnTo>
                <a:lnTo>
                  <a:pt x="297564" y="103586"/>
                </a:lnTo>
                <a:lnTo>
                  <a:pt x="316453" y="106559"/>
                </a:lnTo>
                <a:lnTo>
                  <a:pt x="329943" y="114312"/>
                </a:lnTo>
                <a:lnTo>
                  <a:pt x="338179" y="125092"/>
                </a:lnTo>
                <a:lnTo>
                  <a:pt x="341123" y="136410"/>
                </a:lnTo>
                <a:lnTo>
                  <a:pt x="341235" y="137868"/>
                </a:lnTo>
                <a:lnTo>
                  <a:pt x="340203" y="146476"/>
                </a:lnTo>
                <a:lnTo>
                  <a:pt x="300462" y="168522"/>
                </a:lnTo>
                <a:lnTo>
                  <a:pt x="350139" y="168522"/>
                </a:lnTo>
                <a:lnTo>
                  <a:pt x="350786" y="168038"/>
                </a:lnTo>
                <a:lnTo>
                  <a:pt x="359531" y="152790"/>
                </a:lnTo>
                <a:lnTo>
                  <a:pt x="361782" y="136338"/>
                </a:lnTo>
                <a:lnTo>
                  <a:pt x="357613" y="119353"/>
                </a:lnTo>
                <a:lnTo>
                  <a:pt x="347074" y="104110"/>
                </a:lnTo>
                <a:lnTo>
                  <a:pt x="330398" y="92443"/>
                </a:lnTo>
                <a:lnTo>
                  <a:pt x="307851" y="86197"/>
                </a:lnTo>
                <a:lnTo>
                  <a:pt x="307814" y="55737"/>
                </a:lnTo>
                <a:close/>
              </a:path>
              <a:path w="366395" h="457200">
                <a:moveTo>
                  <a:pt x="319022" y="134556"/>
                </a:moveTo>
                <a:lnTo>
                  <a:pt x="294250" y="134556"/>
                </a:lnTo>
                <a:lnTo>
                  <a:pt x="300042" y="137774"/>
                </a:lnTo>
                <a:lnTo>
                  <a:pt x="299368" y="147354"/>
                </a:lnTo>
                <a:lnTo>
                  <a:pt x="303663" y="151620"/>
                </a:lnTo>
                <a:lnTo>
                  <a:pt x="309736" y="151944"/>
                </a:lnTo>
                <a:lnTo>
                  <a:pt x="315313" y="151944"/>
                </a:lnTo>
                <a:lnTo>
                  <a:pt x="319827" y="148272"/>
                </a:lnTo>
                <a:lnTo>
                  <a:pt x="320130" y="143920"/>
                </a:lnTo>
                <a:lnTo>
                  <a:pt x="320037" y="141508"/>
                </a:lnTo>
                <a:lnTo>
                  <a:pt x="319810" y="137774"/>
                </a:lnTo>
                <a:lnTo>
                  <a:pt x="319685" y="136410"/>
                </a:lnTo>
                <a:lnTo>
                  <a:pt x="319022" y="134556"/>
                </a:lnTo>
                <a:close/>
              </a:path>
              <a:path w="366395" h="457200">
                <a:moveTo>
                  <a:pt x="71172" y="118022"/>
                </a:moveTo>
                <a:lnTo>
                  <a:pt x="61050" y="120387"/>
                </a:lnTo>
                <a:lnTo>
                  <a:pt x="53144" y="125432"/>
                </a:lnTo>
                <a:lnTo>
                  <a:pt x="47999" y="132645"/>
                </a:lnTo>
                <a:lnTo>
                  <a:pt x="46163" y="141508"/>
                </a:lnTo>
                <a:lnTo>
                  <a:pt x="46163" y="146476"/>
                </a:lnTo>
                <a:lnTo>
                  <a:pt x="50745" y="150501"/>
                </a:lnTo>
                <a:lnTo>
                  <a:pt x="62057" y="150501"/>
                </a:lnTo>
                <a:lnTo>
                  <a:pt x="66647" y="146476"/>
                </a:lnTo>
                <a:lnTo>
                  <a:pt x="66647" y="136424"/>
                </a:lnTo>
                <a:lnTo>
                  <a:pt x="77231" y="135611"/>
                </a:lnTo>
                <a:lnTo>
                  <a:pt x="287356" y="135611"/>
                </a:lnTo>
                <a:lnTo>
                  <a:pt x="289213" y="134715"/>
                </a:lnTo>
                <a:lnTo>
                  <a:pt x="294250" y="134556"/>
                </a:lnTo>
                <a:lnTo>
                  <a:pt x="319022" y="134556"/>
                </a:lnTo>
                <a:lnTo>
                  <a:pt x="318545" y="133224"/>
                </a:lnTo>
                <a:lnTo>
                  <a:pt x="102758" y="133224"/>
                </a:lnTo>
                <a:lnTo>
                  <a:pt x="96891" y="126064"/>
                </a:lnTo>
                <a:lnTo>
                  <a:pt x="89087" y="121143"/>
                </a:lnTo>
                <a:lnTo>
                  <a:pt x="80222" y="118462"/>
                </a:lnTo>
                <a:lnTo>
                  <a:pt x="71172" y="118022"/>
                </a:lnTo>
                <a:close/>
              </a:path>
              <a:path w="366395" h="457200">
                <a:moveTo>
                  <a:pt x="292265" y="117100"/>
                </a:moveTo>
                <a:lnTo>
                  <a:pt x="262630" y="133224"/>
                </a:lnTo>
                <a:lnTo>
                  <a:pt x="318545" y="133224"/>
                </a:lnTo>
                <a:lnTo>
                  <a:pt x="292265" y="117100"/>
                </a:lnTo>
                <a:close/>
              </a:path>
              <a:path w="366395" h="457200">
                <a:moveTo>
                  <a:pt x="333695" y="0"/>
                </a:moveTo>
                <a:lnTo>
                  <a:pt x="32698" y="0"/>
                </a:lnTo>
                <a:lnTo>
                  <a:pt x="20347" y="2193"/>
                </a:lnTo>
                <a:lnTo>
                  <a:pt x="10249" y="8171"/>
                </a:lnTo>
                <a:lnTo>
                  <a:pt x="3436" y="17031"/>
                </a:lnTo>
                <a:lnTo>
                  <a:pt x="935" y="27870"/>
                </a:lnTo>
                <a:lnTo>
                  <a:pt x="3436" y="38708"/>
                </a:lnTo>
                <a:lnTo>
                  <a:pt x="10249" y="47567"/>
                </a:lnTo>
                <a:lnTo>
                  <a:pt x="20347" y="53544"/>
                </a:lnTo>
                <a:lnTo>
                  <a:pt x="32698" y="55737"/>
                </a:lnTo>
                <a:lnTo>
                  <a:pt x="333695" y="55737"/>
                </a:lnTo>
                <a:lnTo>
                  <a:pt x="346046" y="53544"/>
                </a:lnTo>
                <a:lnTo>
                  <a:pt x="356145" y="47567"/>
                </a:lnTo>
                <a:lnTo>
                  <a:pt x="362960" y="38708"/>
                </a:lnTo>
                <a:lnTo>
                  <a:pt x="363180" y="37755"/>
                </a:lnTo>
                <a:lnTo>
                  <a:pt x="26478" y="37755"/>
                </a:lnTo>
                <a:lnTo>
                  <a:pt x="21416" y="33317"/>
                </a:lnTo>
                <a:lnTo>
                  <a:pt x="21416" y="22420"/>
                </a:lnTo>
                <a:lnTo>
                  <a:pt x="26478" y="17984"/>
                </a:lnTo>
                <a:lnTo>
                  <a:pt x="363180" y="17984"/>
                </a:lnTo>
                <a:lnTo>
                  <a:pt x="362960" y="17031"/>
                </a:lnTo>
                <a:lnTo>
                  <a:pt x="356145" y="8171"/>
                </a:lnTo>
                <a:lnTo>
                  <a:pt x="346046" y="2193"/>
                </a:lnTo>
                <a:lnTo>
                  <a:pt x="333695" y="0"/>
                </a:lnTo>
                <a:close/>
              </a:path>
              <a:path w="366395" h="457200">
                <a:moveTo>
                  <a:pt x="363180" y="17984"/>
                </a:moveTo>
                <a:lnTo>
                  <a:pt x="339915" y="17984"/>
                </a:lnTo>
                <a:lnTo>
                  <a:pt x="344973" y="22420"/>
                </a:lnTo>
                <a:lnTo>
                  <a:pt x="344973" y="33317"/>
                </a:lnTo>
                <a:lnTo>
                  <a:pt x="339915" y="37755"/>
                </a:lnTo>
                <a:lnTo>
                  <a:pt x="363180" y="37755"/>
                </a:lnTo>
                <a:lnTo>
                  <a:pt x="365461" y="27870"/>
                </a:lnTo>
                <a:lnTo>
                  <a:pt x="363180" y="1798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625803"/>
            <a:endParaRPr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976343" y="3161187"/>
            <a:ext cx="576064" cy="205487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12" name="object 4">
            <a:extLst/>
          </p:cNvPr>
          <p:cNvSpPr txBox="1"/>
          <p:nvPr/>
        </p:nvSpPr>
        <p:spPr>
          <a:xfrm>
            <a:off x="1271464" y="4547768"/>
            <a:ext cx="6696744" cy="420087"/>
          </a:xfrm>
          <a:prstGeom prst="rect">
            <a:avLst/>
          </a:prstGeom>
        </p:spPr>
        <p:txBody>
          <a:bodyPr wrap="square" lIns="0" tIns="24800" rIns="0" bIns="0">
            <a:spAutoFit/>
          </a:bodyPr>
          <a:lstStyle/>
          <a:p>
            <a:pPr marL="32690" defTabSz="1023886">
              <a:lnSpc>
                <a:spcPts val="3471"/>
              </a:lnSpc>
              <a:spcBef>
                <a:spcPts val="196"/>
              </a:spcBef>
              <a:defRPr/>
            </a:pPr>
            <a:endParaRPr lang="ru-RU" sz="2000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329" y="2906487"/>
            <a:ext cx="3769025" cy="282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3452628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-13181" y="0"/>
            <a:ext cx="12192000" cy="764704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ДАЛЬНЕЙШИЕ ЗАХВАТЫ В ВИЗАНТИИ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35360" y="980728"/>
            <a:ext cx="8064896" cy="53285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07368" y="1124744"/>
            <a:ext cx="66967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1343" y="908720"/>
            <a:ext cx="7272809" cy="529375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600" dirty="0" smtClean="0">
                <a:latin typeface="Arial" pitchFamily="34" charset="0"/>
                <a:cs typeface="Arial" pitchFamily="34" charset="0"/>
              </a:rPr>
              <a:t>     Убедившись в слабости Балканских стран, османы перешли от набегов к завоеваниям</a:t>
            </a:r>
            <a:r>
              <a:rPr lang="ru-RU" sz="2600" dirty="0">
                <a:latin typeface="Arial" pitchFamily="34" charset="0"/>
                <a:cs typeface="Arial" pitchFamily="34" charset="0"/>
              </a:rPr>
              <a:t>. В 1352 г. османы приступили к завоеванию на Балканах. В 1362 г. турецкие войска захватили город </a:t>
            </a:r>
            <a:r>
              <a:rPr lang="ru-RU" sz="2600" dirty="0" err="1" smtClean="0">
                <a:latin typeface="Arial" pitchFamily="34" charset="0"/>
                <a:cs typeface="Arial" pitchFamily="34" charset="0"/>
              </a:rPr>
              <a:t>Адрианополь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ru-RU" sz="2600" dirty="0" err="1" smtClean="0">
                <a:latin typeface="Arial" pitchFamily="34" charset="0"/>
                <a:cs typeface="Arial" pitchFamily="34" charset="0"/>
              </a:rPr>
              <a:t>Эдирне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ru-RU" sz="2600" dirty="0">
                <a:latin typeface="Arial" pitchFamily="34" charset="0"/>
                <a:cs typeface="Arial" pitchFamily="34" charset="0"/>
              </a:rPr>
              <a:t>и превратили его в свою столицу. </a:t>
            </a:r>
          </a:p>
          <a:p>
            <a:r>
              <a:rPr lang="ru-RU" sz="2600" dirty="0" smtClean="0">
                <a:latin typeface="Arial" pitchFamily="34" charset="0"/>
                <a:cs typeface="Arial" pitchFamily="34" charset="0"/>
              </a:rPr>
              <a:t>     Они захватили значительную часть византийских владений в Европе.</a:t>
            </a:r>
            <a:r>
              <a:rPr lang="vi-VN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dirty="0">
                <a:latin typeface="Arial" pitchFamily="34" charset="0"/>
                <a:cs typeface="Arial" pitchFamily="34" charset="0"/>
              </a:rPr>
              <a:t>Византия лишилась своей последней 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dirty="0">
                <a:latin typeface="Arial" pitchFamily="34" charset="0"/>
                <a:cs typeface="Arial" pitchFamily="34" charset="0"/>
              </a:rPr>
              <a:t>значительной провинции — 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Фракии. </a:t>
            </a:r>
            <a:r>
              <a:rPr lang="ru-RU" sz="2600" dirty="0">
                <a:latin typeface="Arial" pitchFamily="34" charset="0"/>
                <a:cs typeface="Arial" pitchFamily="34" charset="0"/>
              </a:rPr>
              <a:t>Константинополь оказался полностью отрезан от внешнего мира и начал испытывать серьёзную нехватку 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продовольствия. </a:t>
            </a:r>
            <a:endParaRPr lang="ru-RU" sz="2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744" y="908720"/>
            <a:ext cx="4293202" cy="3847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488" y="4904184"/>
            <a:ext cx="2779713" cy="170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28857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-13181" y="0"/>
            <a:ext cx="12192000" cy="764704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ЗАХВАТ БОЛГАРИИ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35360" y="980728"/>
            <a:ext cx="8064896" cy="53285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07368" y="1124744"/>
            <a:ext cx="66967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5360" y="908720"/>
            <a:ext cx="6912768" cy="5509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>Турки-османы вторглись в  Болгарию. Почти каждый город им приходилось брать с боем. Крестьяне уходили в леса, горы, устраивали засады и нападали на отдельные отряды османов. Но феодалы не смогли объединиться для отпора завоевателям. </a:t>
            </a:r>
          </a:p>
          <a:p>
            <a:r>
              <a:rPr lang="ru-RU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>     В конце 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XIV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> века Болгария на пять веков попала под власть турок-османов.</a:t>
            </a:r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387" y="764704"/>
            <a:ext cx="4336007" cy="2587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387" y="3573016"/>
            <a:ext cx="4222229" cy="2647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63988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-13181" y="0"/>
            <a:ext cx="12192000" cy="764704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ЗАВОЕВАНИЕ СЕРБИИ 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35360" y="980728"/>
            <a:ext cx="8064896" cy="53285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07368" y="1124744"/>
            <a:ext cx="66967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3352" y="891302"/>
            <a:ext cx="7128792" cy="569386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     В 1389 г. большое войско османов обрушилось на Сербию. Решающая битва произошла на Косовом поле. Силы сербов были ослаблены раздорами между князьями. Храбрый сербский воин </a:t>
            </a:r>
            <a:r>
              <a:rPr lang="ru-RU" sz="2600" dirty="0" err="1" smtClean="0">
                <a:latin typeface="Arial" pitchFamily="34" charset="0"/>
                <a:cs typeface="Arial" pitchFamily="34" charset="0"/>
              </a:rPr>
              <a:t>Милош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dirty="0" err="1" smtClean="0">
                <a:latin typeface="Arial" pitchFamily="34" charset="0"/>
                <a:cs typeface="Arial" pitchFamily="34" charset="0"/>
              </a:rPr>
              <a:t>Обилич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, идя на верную смерть, пробрался в турецкий лагерь и поразил султана </a:t>
            </a:r>
            <a:r>
              <a:rPr lang="ru-RU" sz="2600" dirty="0" err="1" smtClean="0">
                <a:latin typeface="Arial" pitchFamily="34" charset="0"/>
                <a:cs typeface="Arial" pitchFamily="34" charset="0"/>
              </a:rPr>
              <a:t>Мурада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 мечом. </a:t>
            </a:r>
          </a:p>
          <a:p>
            <a:r>
              <a:rPr lang="ru-RU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    Сын султана </a:t>
            </a:r>
            <a:r>
              <a:rPr lang="ru-RU" sz="2600" dirty="0" err="1" smtClean="0">
                <a:latin typeface="Arial" pitchFamily="34" charset="0"/>
                <a:cs typeface="Arial" pitchFamily="34" charset="0"/>
              </a:rPr>
              <a:t>Баязет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 ввел в бой свежие отборные войска. Турки разгромили сербов, захватили в плен и убили их 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правителя. </a:t>
            </a:r>
            <a:endParaRPr lang="ru-RU" sz="26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600" dirty="0" smtClean="0">
                <a:latin typeface="Arial" pitchFamily="34" charset="0"/>
                <a:cs typeface="Arial" pitchFamily="34" charset="0"/>
              </a:rPr>
              <a:t>      Борьба против завоевателей продолжалась и лишь через 70 лет султану удалось полностью подчинить Сербию.</a:t>
            </a:r>
            <a:endParaRPr lang="ru-RU" sz="2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2"/>
          <a:stretch/>
        </p:blipFill>
        <p:spPr bwMode="auto">
          <a:xfrm>
            <a:off x="7736499" y="891302"/>
            <a:ext cx="4442320" cy="2718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499" y="3688799"/>
            <a:ext cx="4336165" cy="2879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82471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-13181" y="0"/>
            <a:ext cx="12192000" cy="764704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БАЯЗЕТ МОЛНИЕНОСНЫЙ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35360" y="980728"/>
            <a:ext cx="8064896" cy="53285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3352" y="908720"/>
            <a:ext cx="7560840" cy="569386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Баязет</a:t>
            </a:r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был известен 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своими военными успехами и получил прозвище Молниеносный за быстроту перемещения </a:t>
            </a:r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войск. Он 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наводил ужас на Европу.</a:t>
            </a:r>
          </a:p>
          <a:p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Баязет</a:t>
            </a:r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продолжил завоевательную политику отца. </a:t>
            </a:r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В Европе он 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закончил покорение Болгарии и дважды держал Константинополь в осаде. Византийский император был вынужден стать вассалом </a:t>
            </a:r>
            <a:r>
              <a:rPr lang="ru-RU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Баязета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    Султан 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раздвинул границы Османской империи до Дуная на северо-западе и Евфрата </a:t>
            </a:r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востоке. </a:t>
            </a:r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Над странами Центральной Европы нависла угроза нашествия турок-османов. </a:t>
            </a:r>
            <a:endParaRPr lang="ru-RU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1384" y="1052736"/>
            <a:ext cx="770485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6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304" y="764704"/>
            <a:ext cx="2113687" cy="2653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224" y="3645024"/>
            <a:ext cx="3333750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824192" y="5492874"/>
            <a:ext cx="4367808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УВЕЛИЧЕНИЕ ТЕРРИТОРИИ ОСМАНСКОЙ ИМПЕРИИ ПРИ БАЯЗИДЕ (ДО БИТВЫ ПРИ АНКАРЕ)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7863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-13181" y="0"/>
            <a:ext cx="12192000" cy="764704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СПАСЕНИЕ ЕВРОПЫ АМИРОМ ТЕМУРОМ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35360" y="980728"/>
            <a:ext cx="8064896" cy="53285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07368" y="1124744"/>
            <a:ext cx="66967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7368" y="1052736"/>
            <a:ext cx="6696744" cy="569386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6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Азии интересы </a:t>
            </a:r>
            <a:r>
              <a:rPr lang="ru-RU" sz="2800" dirty="0" err="1" smtClean="0">
                <a:latin typeface="Arial" pitchFamily="34" charset="0"/>
                <a:cs typeface="Arial" pitchFamily="34" charset="0"/>
              </a:rPr>
              <a:t>Баязета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столкнулись с интересами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Амира </a:t>
            </a:r>
            <a:r>
              <a:rPr lang="ru-RU" sz="2800" dirty="0" err="1" smtClean="0">
                <a:latin typeface="Arial" pitchFamily="34" charset="0"/>
                <a:cs typeface="Arial" pitchFamily="34" charset="0"/>
              </a:rPr>
              <a:t>Темура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Конфликт двух завоевателей привёл к битве при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Анкаре в 1402 году,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где султан был разбит и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взят в плен.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Через год в плену </a:t>
            </a:r>
            <a:r>
              <a:rPr lang="ru-RU" sz="2800" dirty="0" err="1" smtClean="0">
                <a:latin typeface="Arial" pitchFamily="34" charset="0"/>
                <a:cs typeface="Arial" pitchFamily="34" charset="0"/>
              </a:rPr>
              <a:t>Баязет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умер. </a:t>
            </a:r>
            <a:endParaRPr lang="ru-RU" sz="28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800" dirty="0" smtClean="0">
                <a:latin typeface="Arial" pitchFamily="34" charset="0"/>
                <a:cs typeface="Arial" pitchFamily="34" charset="0"/>
              </a:rPr>
              <a:t>     Итогом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правления </a:t>
            </a:r>
            <a:r>
              <a:rPr lang="ru-RU" sz="2800" dirty="0" err="1" smtClean="0">
                <a:latin typeface="Arial" pitchFamily="34" charset="0"/>
                <a:cs typeface="Arial" pitchFamily="34" charset="0"/>
              </a:rPr>
              <a:t>Баязета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стал крах его империи,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разделённой Амиром </a:t>
            </a:r>
            <a:r>
              <a:rPr lang="ru-RU" sz="2800" dirty="0" err="1" smtClean="0">
                <a:latin typeface="Arial" pitchFamily="34" charset="0"/>
                <a:cs typeface="Arial" pitchFamily="34" charset="0"/>
              </a:rPr>
              <a:t>Темуром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. Победа Амира </a:t>
            </a:r>
            <a:r>
              <a:rPr lang="ru-RU" sz="2800" dirty="0" err="1" smtClean="0">
                <a:latin typeface="Arial" pitchFamily="34" charset="0"/>
                <a:cs typeface="Arial" pitchFamily="34" charset="0"/>
              </a:rPr>
              <a:t>Темура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 под Анкарой помешала туркам взять  Константинополь и продлила существование Византии еще на 50 лет.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4" t="5338" r="3647" b="4832"/>
          <a:stretch/>
        </p:blipFill>
        <p:spPr bwMode="auto">
          <a:xfrm>
            <a:off x="7608168" y="1052736"/>
            <a:ext cx="4404330" cy="2652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039" y="3933056"/>
            <a:ext cx="4404330" cy="2364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06161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-13181" y="0"/>
            <a:ext cx="12192000" cy="764704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ПАДЕНИЕ ВИЗАНТИИ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35360" y="1052736"/>
            <a:ext cx="7704856" cy="525658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  К середине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XV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Византия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потеряла все свои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владения.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Императору принадлежал Константинополь и небольшие территории в Греции.</a:t>
            </a:r>
          </a:p>
          <a:p>
            <a:pPr marL="0" indent="0">
              <a:buNone/>
            </a:pP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   Турки-османы давно мечтали овладеть Константинополем. Султан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Мехмед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II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собрал огромное войско и осадил византийскую столицу с суши в 1453 году. В Мраморное море турки ввели свои корабли.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07368" y="1124744"/>
            <a:ext cx="66967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1384" y="1052736"/>
            <a:ext cx="770485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6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264" y="798637"/>
            <a:ext cx="3444461" cy="2438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481" y="3236851"/>
            <a:ext cx="2054025" cy="2706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28248" y="5969309"/>
            <a:ext cx="385057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ПОСЛЕДНИЙ ВИЗАНТИЙСКИЙ ИМПЕРАТОР КОНСТАНТИН </a:t>
            </a:r>
            <a:r>
              <a:rPr lang="en-US" dirty="0" smtClean="0"/>
              <a:t>XI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34644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-13181" y="0"/>
            <a:ext cx="12192000" cy="764704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ОСАДА КОНСТАНТИНОПОЛЯ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35360" y="980728"/>
            <a:ext cx="8064896" cy="53285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74676" y="1124744"/>
            <a:ext cx="66967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1344" y="1052736"/>
            <a:ext cx="7848872" cy="526297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Собрав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огромное войско более 100 тыс.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Мехмед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II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осадил византийскую столицу с суши. Византия смогла выставить на защиту города не более 7 тыс. человек (большинство наемники). Окружив город со всех сторон, турецкие войска приступили к решительному штурму. </a:t>
            </a:r>
          </a:p>
          <a:p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кровопролитной схватке погиб последний византийский император. На 53-й день осады турки овладели Константинополем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uz-Cyrl-UZ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uz-Cyrl-UZ" sz="2400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1453 году Византийская империя прекратила свое существование. Султан отдал город на три дня на разграбление своим войскам. Большая часть защитников была истреблена, около 60 тыс. жителей продано в рабство.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1052736"/>
            <a:ext cx="3489419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781" y="3429000"/>
            <a:ext cx="3550785" cy="2673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09862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-13181" y="0"/>
            <a:ext cx="12192000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ЗАХВАТ КОНСТАНТИНОПОЛЯ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35360" y="980728"/>
            <a:ext cx="8064896" cy="53285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07368" y="1124744"/>
            <a:ext cx="66967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1384" y="1052736"/>
            <a:ext cx="10729192" cy="12926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600" dirty="0" smtClean="0">
                <a:latin typeface="Arial" pitchFamily="34" charset="0"/>
                <a:cs typeface="Arial" pitchFamily="34" charset="0"/>
              </a:rPr>
              <a:t>Турки-османы под командованием султана </a:t>
            </a:r>
            <a:r>
              <a:rPr lang="ru-RU" sz="2600" dirty="0" err="1" smtClean="0">
                <a:latin typeface="Arial" pitchFamily="34" charset="0"/>
                <a:cs typeface="Arial" pitchFamily="34" charset="0"/>
              </a:rPr>
              <a:t>Мехмета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II 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Завоевателя захватили Константинополь, который стал столицей Османской империи под именем Стамбул. Город был отстроен заново.</a:t>
            </a:r>
            <a:endParaRPr lang="ru-RU" sz="2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2521446"/>
            <a:ext cx="5592351" cy="3931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12" y="2448855"/>
            <a:ext cx="3691546" cy="4077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43765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119336" y="908720"/>
            <a:ext cx="11900326" cy="57177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object 2"/>
          <p:cNvSpPr>
            <a:spLocks/>
          </p:cNvSpPr>
          <p:nvPr/>
        </p:nvSpPr>
        <p:spPr bwMode="auto">
          <a:xfrm>
            <a:off x="-13181" y="0"/>
            <a:ext cx="12192000" cy="764704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ПРИЧИНЫ ПОБЕД ТУРОК-ОСМАНОВ</a:t>
            </a:r>
          </a:p>
        </p:txBody>
      </p:sp>
      <p:sp>
        <p:nvSpPr>
          <p:cNvPr id="3" name="Прямоугольник 2"/>
          <p:cNvSpPr/>
          <p:nvPr/>
        </p:nvSpPr>
        <p:spPr>
          <a:xfrm flipV="1">
            <a:off x="479376" y="2037622"/>
            <a:ext cx="1499667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6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117128" y="3820371"/>
            <a:ext cx="5300216" cy="1080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40665" y="2560986"/>
            <a:ext cx="3914771" cy="2808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239" y="2178507"/>
            <a:ext cx="3763423" cy="3482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Прямая соединительная линия 10"/>
          <p:cNvCxnSpPr/>
          <p:nvPr/>
        </p:nvCxnSpPr>
        <p:spPr>
          <a:xfrm flipV="1">
            <a:off x="3951392" y="2439479"/>
            <a:ext cx="1512168" cy="143898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5735960" y="2407412"/>
            <a:ext cx="1521696" cy="1412959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7063568" y="2637445"/>
            <a:ext cx="1601005" cy="121163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4141335" y="3931876"/>
            <a:ext cx="1018561" cy="1596886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5663952" y="3953733"/>
            <a:ext cx="1279454" cy="1520946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7064410" y="3858186"/>
            <a:ext cx="1674670" cy="148138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271464" y="3158969"/>
            <a:ext cx="16561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ПРИЧИНЫ ПОБЕД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ТУРОК-ОСМАН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192344" y="2530065"/>
            <a:ext cx="22322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ТУРКАМ ОСМАНАМ УДАЛОСЬ ЗАВОЕВАТЬ ГОСУДАРСТВА БАЛКАНСКОГО ПОЛУОСТРОВА И СОЗДАТЬ СИЛЬНУЮ ИМПЕРИЮ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18930986">
            <a:off x="3361111" y="2838822"/>
            <a:ext cx="2583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РАЗДРОБЛЕННОСТЬ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 rot="18872724">
            <a:off x="5404438" y="2962298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ЯНЫЧАРЫ</a:t>
            </a:r>
            <a:endParaRPr lang="ru-RU" b="1" dirty="0"/>
          </a:p>
        </p:txBody>
      </p:sp>
      <p:sp>
        <p:nvSpPr>
          <p:cNvPr id="20" name="TextBox 19"/>
          <p:cNvSpPr txBox="1"/>
          <p:nvPr/>
        </p:nvSpPr>
        <p:spPr>
          <a:xfrm rot="19374548">
            <a:off x="6384261" y="2372494"/>
            <a:ext cx="2907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ТАКТИКА И НОВЫЕ ВОЕННЫЕ ТЕХНОЛОГИИ</a:t>
            </a:r>
            <a:endParaRPr lang="ru-RU" b="1" dirty="0"/>
          </a:p>
        </p:txBody>
      </p:sp>
      <p:sp>
        <p:nvSpPr>
          <p:cNvPr id="21" name="TextBox 20"/>
          <p:cNvSpPr txBox="1"/>
          <p:nvPr/>
        </p:nvSpPr>
        <p:spPr>
          <a:xfrm rot="3447961">
            <a:off x="3153729" y="4762672"/>
            <a:ext cx="26881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БОЛГАРИЯ, СЕРБИЯ И ВИЗАНТИЯ БЫЛИ  </a:t>
            </a:r>
          </a:p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ОСЛАБЛЕНЫ МЕЖДОУСОБИЦАМИ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 rot="3058780">
            <a:off x="4661739" y="4753864"/>
            <a:ext cx="29080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ПРОФЕССИОНАЛЬНОЕ ВОЙСКО, ПРЕДАННОЕ СУЛТАНУ</a:t>
            </a:r>
            <a:endParaRPr lang="ru-RU" b="1" dirty="0"/>
          </a:p>
        </p:txBody>
      </p:sp>
      <p:sp>
        <p:nvSpPr>
          <p:cNvPr id="23" name="TextBox 22"/>
          <p:cNvSpPr txBox="1"/>
          <p:nvPr/>
        </p:nvSpPr>
        <p:spPr>
          <a:xfrm rot="2415921">
            <a:off x="6135529" y="4792954"/>
            <a:ext cx="34570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ТУРКИ СТАЛИ ИСПОЛЬЗОВАТЬ ПОРОХ, РУЖЬЯ И АРТИЛЛЕРИЮ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0017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-13181" y="0"/>
            <a:ext cx="12192000" cy="764704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ЯНЫЧАРЫ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35360" y="980728"/>
            <a:ext cx="8064896" cy="53285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07368" y="1124744"/>
            <a:ext cx="66967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7727" y="1114872"/>
            <a:ext cx="7272808" cy="569386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Большое внимание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султаны Османской империи  уделяли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совершенствованию и укреплению армии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. В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1336 г. правитель сформировал корпус янычар, позднее превратившийся в личную охрану султана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vi-VN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     Янычары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– регулярная пехота, сформированная из христианских детей. Мальчиков забирали у семьи, обращали в ислам и давали суровое военное воспитание. Янычары были оплотом султанов, занимали важные должности.</a:t>
            </a:r>
          </a:p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4"/>
          <a:stretch/>
        </p:blipFill>
        <p:spPr bwMode="auto">
          <a:xfrm>
            <a:off x="7824192" y="908720"/>
            <a:ext cx="4159140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469" y="4120395"/>
            <a:ext cx="4162987" cy="21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70284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-13181" y="0"/>
            <a:ext cx="12192000" cy="764704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ПЛАН УРОКА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07368" y="980728"/>
            <a:ext cx="7992888" cy="554461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dirty="0" smtClean="0">
                <a:latin typeface="Arial" pitchFamily="34" charset="0"/>
                <a:cs typeface="Arial" pitchFamily="34" charset="0"/>
              </a:rPr>
              <a:t>1.  Образование Османского государства. </a:t>
            </a:r>
          </a:p>
          <a:p>
            <a:pPr marL="0" indent="0">
              <a:buNone/>
            </a:pPr>
            <a:r>
              <a:rPr lang="ru-RU" sz="4400" dirty="0" smtClean="0">
                <a:latin typeface="Arial" pitchFamily="34" charset="0"/>
                <a:cs typeface="Arial" pitchFamily="34" charset="0"/>
              </a:rPr>
              <a:t>2.  Завоевания на Балканах.</a:t>
            </a:r>
          </a:p>
          <a:p>
            <a:pPr marL="0" indent="0">
              <a:buNone/>
            </a:pPr>
            <a:r>
              <a:rPr lang="ru-RU" sz="4400" dirty="0" smtClean="0">
                <a:latin typeface="Arial" pitchFamily="34" charset="0"/>
                <a:cs typeface="Arial" pitchFamily="34" charset="0"/>
              </a:rPr>
              <a:t>3.  Падение Константинополя.</a:t>
            </a:r>
          </a:p>
          <a:p>
            <a:pPr marL="0" indent="0">
              <a:buNone/>
            </a:pPr>
            <a:r>
              <a:rPr lang="ru-RU" sz="4400" dirty="0" smtClean="0">
                <a:latin typeface="Arial" pitchFamily="34" charset="0"/>
                <a:cs typeface="Arial" pitchFamily="34" charset="0"/>
              </a:rPr>
              <a:t>4. Причины побед турок-османов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07368" y="908720"/>
            <a:ext cx="71287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272" y="1268759"/>
            <a:ext cx="3293606" cy="4339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81360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-13181" y="0"/>
            <a:ext cx="12192000" cy="764704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ФУНКЦИИ ЯНЫЧАР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35360" y="980728"/>
            <a:ext cx="8064896" cy="53285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79376" y="1124744"/>
            <a:ext cx="66247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3352" y="908721"/>
            <a:ext cx="7848872" cy="563231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600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ru-RU" sz="4000" dirty="0" smtClean="0">
                <a:latin typeface="Arial" pitchFamily="34" charset="0"/>
                <a:cs typeface="Arial" pitchFamily="34" charset="0"/>
              </a:rPr>
              <a:t>Янычарские </a:t>
            </a:r>
            <a:r>
              <a:rPr lang="ru-RU" sz="4000" dirty="0">
                <a:latin typeface="Arial" pitchFamily="34" charset="0"/>
                <a:cs typeface="Arial" pitchFamily="34" charset="0"/>
              </a:rPr>
              <a:t>полки выполняли в османском государстве также полицейские, охранные, пожарные и, при необходимости, карательные </a:t>
            </a:r>
            <a:r>
              <a:rPr lang="ru-RU" sz="4000" dirty="0" smtClean="0">
                <a:latin typeface="Arial" pitchFamily="34" charset="0"/>
                <a:cs typeface="Arial" pitchFamily="34" charset="0"/>
              </a:rPr>
              <a:t>функции. Основной </a:t>
            </a:r>
            <a:r>
              <a:rPr lang="ru-RU" sz="4000" dirty="0">
                <a:latin typeface="Arial" pitchFamily="34" charset="0"/>
                <a:cs typeface="Arial" pitchFamily="34" charset="0"/>
              </a:rPr>
              <a:t>боевой единицей корпуса янычар был полк </a:t>
            </a:r>
            <a:r>
              <a:rPr lang="ru-RU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4000" dirty="0">
                <a:latin typeface="Arial" pitchFamily="34" charset="0"/>
                <a:cs typeface="Arial" pitchFamily="34" charset="0"/>
              </a:rPr>
              <a:t>численностью около 1000 солдат</a:t>
            </a:r>
            <a:r>
              <a:rPr lang="ru-RU" sz="4000" dirty="0" smtClean="0">
                <a:latin typeface="Arial" pitchFamily="34" charset="0"/>
                <a:cs typeface="Arial" pitchFamily="34" charset="0"/>
              </a:rPr>
              <a:t>. </a:t>
            </a:r>
            <a:endParaRPr lang="ru-RU" sz="4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377" y="1268760"/>
            <a:ext cx="3668965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27255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-13181" y="0"/>
            <a:ext cx="12192000" cy="764704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КОМАНДОВАНИЕ У ЯНЫЧАР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35360" y="980728"/>
            <a:ext cx="8064896" cy="53285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07368" y="1124744"/>
            <a:ext cx="66967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1344" y="922650"/>
            <a:ext cx="7560840" cy="574003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Верховным </a:t>
            </a:r>
            <a:r>
              <a:rPr lang="ru-RU" sz="2300" dirty="0">
                <a:latin typeface="Arial" panose="020B0604020202020204" pitchFamily="34" charset="0"/>
                <a:cs typeface="Arial" panose="020B0604020202020204" pitchFamily="34" charset="0"/>
              </a:rPr>
              <a:t>главнокомандующим считался султан, но тактическое руководство осуществлял </a:t>
            </a:r>
            <a:r>
              <a:rPr lang="ru-RU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ага. Им по выбору самих янычар становился человек, прошедший все янычарские должности начиная от низшей. </a:t>
            </a:r>
            <a:endParaRPr lang="ru-RU" sz="2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z-Cyrl-UZ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Cyrl-UZ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остальных военнослужащих янычар отличал головной убор белый войлочный колпак  с висящим куском материи, напоминающим рукав халата их покровителя дервиша </a:t>
            </a:r>
            <a:r>
              <a:rPr lang="ru-RU" sz="2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Бекташа</a:t>
            </a:r>
            <a:r>
              <a:rPr lang="ru-RU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uz-Cyrl-UZ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Cyrl-UZ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Вооружение </a:t>
            </a:r>
            <a:r>
              <a:rPr lang="ru-RU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янычар составляли копья, сабли и кинжалы, а роль знамени исполнял котел для приготовления пищи</a:t>
            </a:r>
            <a:r>
              <a:rPr lang="ru-RU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uz-Cyrl-UZ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Cyrl-UZ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Наказ </a:t>
            </a:r>
            <a:r>
              <a:rPr lang="ru-RU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шейха </a:t>
            </a:r>
            <a:r>
              <a:rPr lang="ru-RU" sz="2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Бекташа</a:t>
            </a:r>
            <a:r>
              <a:rPr lang="ru-RU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первой дружине янычар «Прославлять мужество в сражениях и не знать поражений</a:t>
            </a:r>
            <a:r>
              <a:rPr lang="ru-RU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». </a:t>
            </a:r>
            <a:endParaRPr lang="ru-RU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84" y="1121134"/>
            <a:ext cx="4316493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53793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-13181" y="0"/>
            <a:ext cx="12192000" cy="764704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ПОСЛЕДСТВИЯ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35360" y="980728"/>
            <a:ext cx="8064896" cy="53285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07368" y="1124744"/>
            <a:ext cx="66967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5360" y="1118349"/>
            <a:ext cx="7488832" cy="526297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dirty="0" smtClean="0">
                <a:latin typeface="Arial" pitchFamily="34" charset="0"/>
                <a:cs typeface="Arial" pitchFamily="34" charset="0"/>
              </a:rPr>
              <a:t>     В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результате завоеваний турок-османов было создано Османское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государство, в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которое входили Малая Азия, Восточная Европа, Ближний Восток, Северная Африка, часть Кавказа и Крыма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ru-RU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Турки-османы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стали контролировать торговые пути, соединяющие Европу с Азией, что стало ударом по экономике итальянских и других европейских городов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ru-RU" sz="2800" dirty="0" smtClean="0">
                <a:latin typeface="Arial" pitchFamily="34" charset="0"/>
                <a:cs typeface="Arial" pitchFamily="34" charset="0"/>
              </a:rPr>
              <a:t>     Над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странами Европы нависла угроза вторжения турок-османов.</a:t>
            </a:r>
          </a:p>
          <a:p>
            <a:pPr marL="457200" indent="-457200">
              <a:buFont typeface="Arial" pitchFamily="34" charset="0"/>
              <a:buChar char="•"/>
            </a:pP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852" y="847031"/>
            <a:ext cx="4006429" cy="315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311" y="4046644"/>
            <a:ext cx="2467779" cy="2629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09243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-13181" y="0"/>
            <a:ext cx="12192000" cy="764704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САМОСТОЯТЕЛЬНАЯ РАБОТА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35360" y="980728"/>
            <a:ext cx="8064896" cy="53285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07368" y="1124744"/>
            <a:ext cx="66967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1384" y="1052736"/>
            <a:ext cx="7704856" cy="563231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600" dirty="0">
                <a:latin typeface="Arial" pitchFamily="34" charset="0"/>
                <a:cs typeface="Arial" pitchFamily="34" charset="0"/>
              </a:rPr>
              <a:t>1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.  Прочитать </a:t>
            </a:r>
            <a:r>
              <a:rPr lang="ru-RU" sz="3600" dirty="0">
                <a:latin typeface="Arial" pitchFamily="34" charset="0"/>
                <a:cs typeface="Arial" pitchFamily="34" charset="0"/>
              </a:rPr>
              <a:t>§ 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35 стр. 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122-124.</a:t>
            </a:r>
            <a:endParaRPr lang="ru-RU" sz="36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3600" dirty="0" smtClean="0">
                <a:latin typeface="Arial" pitchFamily="34" charset="0"/>
                <a:cs typeface="Arial" pitchFamily="34" charset="0"/>
              </a:rPr>
              <a:t>2.  Устно ответить на вопросы параграфа.</a:t>
            </a:r>
          </a:p>
          <a:p>
            <a:r>
              <a:rPr lang="ru-RU" sz="3600" dirty="0" smtClean="0">
                <a:latin typeface="Arial" pitchFamily="34" charset="0"/>
                <a:cs typeface="Arial" pitchFamily="34" charset="0"/>
              </a:rPr>
              <a:t>3.  Письменно ответить на вопрос как изменилось положение Византийской империи в мире в эпоху Средневековья.</a:t>
            </a:r>
          </a:p>
          <a:p>
            <a:r>
              <a:rPr lang="ru-RU" sz="3600" dirty="0" smtClean="0">
                <a:latin typeface="Arial" pitchFamily="34" charset="0"/>
                <a:cs typeface="Arial" pitchFamily="34" charset="0"/>
              </a:rPr>
              <a:t>4.  Выписать факторы могущества турок-османов.</a:t>
            </a:r>
          </a:p>
          <a:p>
            <a:r>
              <a:rPr lang="vi-VN" sz="36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2777" y="1128564"/>
            <a:ext cx="3528392" cy="322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690" y="4354376"/>
            <a:ext cx="3613684" cy="195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25593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-13181" y="0"/>
            <a:ext cx="12192000" cy="764704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ОСМАНСКОЕ БЕЙСТВО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07368" y="908720"/>
            <a:ext cx="6120680" cy="568863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В конце 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XIII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 века на территории распавшегося государства турок-сельджуков на северо-западе Малой Азии образовалось воинственное государство во главе с князем Османом.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07368" y="908720"/>
            <a:ext cx="71287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064" y="1556792"/>
            <a:ext cx="5361079" cy="3576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29587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-13181" y="0"/>
            <a:ext cx="12192000" cy="764704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ОСМАН - </a:t>
            </a:r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РОДОНАЧАЛЬНИК ДИНАСТИИ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35360" y="980728"/>
            <a:ext cx="8064896" cy="53285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07368" y="1124744"/>
            <a:ext cx="66967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8408" y="892487"/>
            <a:ext cx="2353592" cy="2825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51384" y="1052736"/>
            <a:ext cx="7704856" cy="569386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 smtClean="0"/>
              <a:t>     </a:t>
            </a:r>
            <a:r>
              <a:rPr lang="vi-VN" sz="2600" dirty="0" smtClean="0">
                <a:latin typeface="Arial" pitchFamily="34" charset="0"/>
                <a:cs typeface="Arial" pitchFamily="34" charset="0"/>
              </a:rPr>
              <a:t>Осм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а</a:t>
            </a:r>
            <a:r>
              <a:rPr lang="vi-VN" sz="2600" dirty="0" smtClean="0">
                <a:latin typeface="Arial" pitchFamily="34" charset="0"/>
                <a:cs typeface="Arial" pitchFamily="34" charset="0"/>
              </a:rPr>
              <a:t>н 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I </a:t>
            </a:r>
            <a:r>
              <a:rPr lang="vi-VN" sz="2600" dirty="0" smtClean="0">
                <a:latin typeface="Arial" pitchFamily="34" charset="0"/>
                <a:cs typeface="Arial" pitchFamily="34" charset="0"/>
              </a:rPr>
              <a:t>Г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а</a:t>
            </a:r>
            <a:r>
              <a:rPr lang="vi-VN" sz="2600" dirty="0" smtClean="0">
                <a:latin typeface="Arial" pitchFamily="34" charset="0"/>
                <a:cs typeface="Arial" pitchFamily="34" charset="0"/>
              </a:rPr>
              <a:t>зи</a:t>
            </a:r>
            <a:r>
              <a:rPr lang="uz-Cyrl-UZ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2600" dirty="0" smtClean="0">
                <a:latin typeface="Arial" pitchFamily="34" charset="0"/>
                <a:cs typeface="Arial" pitchFamily="34" charset="0"/>
              </a:rPr>
              <a:t>— </a:t>
            </a:r>
            <a:r>
              <a:rPr lang="vi-VN" sz="2600" dirty="0">
                <a:latin typeface="Arial" pitchFamily="34" charset="0"/>
                <a:cs typeface="Arial" pitchFamily="34" charset="0"/>
              </a:rPr>
              <a:t>первый правитель Османского </a:t>
            </a:r>
            <a:r>
              <a:rPr lang="vi-VN" sz="2600" dirty="0" smtClean="0">
                <a:latin typeface="Arial" pitchFamily="34" charset="0"/>
                <a:cs typeface="Arial" pitchFamily="34" charset="0"/>
              </a:rPr>
              <a:t>бей</a:t>
            </a:r>
            <a:r>
              <a:rPr lang="ru-RU" sz="2600" dirty="0" err="1" smtClean="0">
                <a:latin typeface="Arial" pitchFamily="34" charset="0"/>
                <a:cs typeface="Arial" pitchFamily="34" charset="0"/>
              </a:rPr>
              <a:t>ства</a:t>
            </a:r>
            <a:r>
              <a:rPr lang="vi-VN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2600" dirty="0">
                <a:latin typeface="Arial" pitchFamily="34" charset="0"/>
                <a:cs typeface="Arial" pitchFamily="34" charset="0"/>
              </a:rPr>
              <a:t>в Малой Азии </a:t>
            </a:r>
            <a:endParaRPr lang="ru-RU" sz="2600" dirty="0" smtClean="0">
              <a:latin typeface="Arial" pitchFamily="34" charset="0"/>
              <a:cs typeface="Arial" pitchFamily="34" charset="0"/>
            </a:endParaRPr>
          </a:p>
          <a:p>
            <a:r>
              <a:rPr lang="vi-VN" sz="26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vi-VN" sz="2600" dirty="0" smtClean="0">
                <a:latin typeface="Arial" pitchFamily="34" charset="0"/>
                <a:cs typeface="Arial" pitchFamily="34" charset="0"/>
              </a:rPr>
              <a:t>1299—1324</a:t>
            </a:r>
            <a:r>
              <a:rPr lang="uz-Cyrl-UZ" sz="2600" dirty="0" smtClean="0">
                <a:latin typeface="Arial" pitchFamily="34" charset="0"/>
                <a:cs typeface="Arial" pitchFamily="34" charset="0"/>
              </a:rPr>
              <a:t> гг.</a:t>
            </a:r>
            <a:r>
              <a:rPr lang="vi-VN" sz="2600" dirty="0" smtClean="0">
                <a:latin typeface="Arial" pitchFamily="34" charset="0"/>
                <a:cs typeface="Arial" pitchFamily="34" charset="0"/>
              </a:rPr>
              <a:t>).</a:t>
            </a:r>
            <a:r>
              <a:rPr lang="uz-Cyrl-UZ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2600" dirty="0" smtClean="0">
                <a:latin typeface="Arial" pitchFamily="34" charset="0"/>
                <a:cs typeface="Arial" pitchFamily="34" charset="0"/>
              </a:rPr>
              <a:t>Осман </a:t>
            </a:r>
            <a:r>
              <a:rPr lang="vi-VN" sz="2600" dirty="0">
                <a:latin typeface="Arial" pitchFamily="34" charset="0"/>
                <a:cs typeface="Arial" pitchFamily="34" charset="0"/>
              </a:rPr>
              <a:t>считается основателем Османской империи, просуществовавшей до начала 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XX </a:t>
            </a:r>
            <a:r>
              <a:rPr lang="vi-VN" sz="2600" dirty="0">
                <a:latin typeface="Arial" pitchFamily="34" charset="0"/>
                <a:cs typeface="Arial" pitchFamily="34" charset="0"/>
              </a:rPr>
              <a:t>века. </a:t>
            </a:r>
            <a:endParaRPr lang="ru-RU" sz="26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6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vi-VN" sz="2600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vi-VN" sz="2600" dirty="0">
                <a:latin typeface="Arial" pitchFamily="34" charset="0"/>
                <a:cs typeface="Arial" pitchFamily="34" charset="0"/>
              </a:rPr>
              <a:t>правление Османа </a:t>
            </a:r>
            <a:r>
              <a:rPr lang="vi-VN" sz="2600" dirty="0" smtClean="0">
                <a:latin typeface="Arial" pitchFamily="34" charset="0"/>
                <a:cs typeface="Arial" pitchFamily="34" charset="0"/>
              </a:rPr>
              <a:t>бей</a:t>
            </a:r>
            <a:r>
              <a:rPr lang="ru-RU" sz="2600" dirty="0" err="1" smtClean="0">
                <a:latin typeface="Arial" pitchFamily="34" charset="0"/>
                <a:cs typeface="Arial" pitchFamily="34" charset="0"/>
              </a:rPr>
              <a:t>ство</a:t>
            </a:r>
            <a:r>
              <a:rPr lang="vi-VN" sz="2600" dirty="0" smtClean="0">
                <a:latin typeface="Arial" pitchFamily="34" charset="0"/>
                <a:cs typeface="Arial" pitchFamily="34" charset="0"/>
              </a:rPr>
              <a:t> стал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о</a:t>
            </a:r>
            <a:r>
              <a:rPr lang="vi-VN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2600" dirty="0">
                <a:latin typeface="Arial" pitchFamily="34" charset="0"/>
                <a:cs typeface="Arial" pitchFamily="34" charset="0"/>
              </a:rPr>
              <a:t>независимым, его границы были существенно расширены за счёт территорий, захваченных у Византии в Малой Азии. 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Осман захватил город Бурсу и окружавшие его земли.</a:t>
            </a:r>
          </a:p>
          <a:p>
            <a:r>
              <a:rPr lang="ru-RU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     Его наследник </a:t>
            </a:r>
            <a:r>
              <a:rPr lang="ru-RU" sz="2600" dirty="0" err="1" smtClean="0">
                <a:latin typeface="Arial" pitchFamily="34" charset="0"/>
                <a:cs typeface="Arial" pitchFamily="34" charset="0"/>
              </a:rPr>
              <a:t>Орхан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 захватил византийские города </a:t>
            </a:r>
            <a:r>
              <a:rPr lang="ru-RU" sz="2600" dirty="0" err="1" smtClean="0">
                <a:latin typeface="Arial" pitchFamily="34" charset="0"/>
                <a:cs typeface="Arial" pitchFamily="34" charset="0"/>
              </a:rPr>
              <a:t>Никею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 и </a:t>
            </a:r>
            <a:r>
              <a:rPr lang="ru-RU" sz="2600" dirty="0" err="1" smtClean="0">
                <a:latin typeface="Arial" pitchFamily="34" charset="0"/>
                <a:cs typeface="Arial" pitchFamily="34" charset="0"/>
              </a:rPr>
              <a:t>Никомедию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ru-RU" sz="26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vi-VN" sz="2600" dirty="0" smtClean="0">
                <a:latin typeface="Arial" pitchFamily="34" charset="0"/>
                <a:cs typeface="Arial" pitchFamily="34" charset="0"/>
              </a:rPr>
              <a:t>При </a:t>
            </a:r>
            <a:r>
              <a:rPr lang="vi-VN" sz="2600" dirty="0">
                <a:latin typeface="Arial" pitchFamily="34" charset="0"/>
                <a:cs typeface="Arial" pitchFamily="34" charset="0"/>
              </a:rPr>
              <a:t>Османе сложились основные органы управления, были введены налоги. </a:t>
            </a:r>
            <a:endParaRPr lang="ru-RU" sz="2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3645024"/>
            <a:ext cx="238125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780769" y="3348546"/>
            <a:ext cx="2232248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Осман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I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28248" y="6323692"/>
            <a:ext cx="238125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err="1" smtClean="0"/>
              <a:t>Орхан</a:t>
            </a:r>
            <a:r>
              <a:rPr lang="ru-RU" dirty="0" smtClean="0"/>
              <a:t> Гази </a:t>
            </a:r>
            <a:r>
              <a:rPr lang="en-US" dirty="0" smtClean="0"/>
              <a:t>I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59878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-13181" y="0"/>
            <a:ext cx="12192000" cy="764704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РЕФОРМЫ ОРХАНА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767408" y="1196752"/>
            <a:ext cx="8064896" cy="53285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07368" y="1124744"/>
            <a:ext cx="66967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3352" y="1087571"/>
            <a:ext cx="8064896" cy="529375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600" dirty="0" smtClean="0">
                <a:latin typeface="Arial" pitchFamily="34" charset="0"/>
                <a:cs typeface="Arial" pitchFamily="34" charset="0"/>
              </a:rPr>
              <a:t>     В период </a:t>
            </a:r>
            <a:r>
              <a:rPr lang="ru-RU" sz="2600" dirty="0" err="1" smtClean="0">
                <a:latin typeface="Arial" pitchFamily="34" charset="0"/>
                <a:cs typeface="Arial" pitchFamily="34" charset="0"/>
              </a:rPr>
              <a:t>Орхана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 впервые была введена должность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визиря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. Начали чеканить </a:t>
            </a:r>
            <a:r>
              <a:rPr lang="ru-RU" sz="2600" dirty="0">
                <a:latin typeface="Arial" pitchFamily="34" charset="0"/>
                <a:cs typeface="Arial" pitchFamily="34" charset="0"/>
              </a:rPr>
              <a:t>свою 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монету. Государство поделили на административные единицы.</a:t>
            </a:r>
          </a:p>
          <a:p>
            <a:r>
              <a:rPr lang="ru-RU" sz="26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ru-RU" sz="2600" dirty="0" err="1" smtClean="0">
                <a:latin typeface="Arial" pitchFamily="34" charset="0"/>
                <a:cs typeface="Arial" pitchFamily="34" charset="0"/>
              </a:rPr>
              <a:t>Орхан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dirty="0">
                <a:latin typeface="Arial" pitchFamily="34" charset="0"/>
                <a:cs typeface="Arial" pitchFamily="34" charset="0"/>
              </a:rPr>
              <a:t>начал реформировать 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армию. В </a:t>
            </a:r>
            <a:r>
              <a:rPr lang="ru-RU" sz="2600" dirty="0">
                <a:latin typeface="Arial" pitchFamily="34" charset="0"/>
                <a:cs typeface="Arial" pitchFamily="34" charset="0"/>
              </a:rPr>
              <a:t>армии 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при </a:t>
            </a:r>
            <a:r>
              <a:rPr lang="ru-RU" sz="2600" dirty="0" err="1">
                <a:latin typeface="Arial" pitchFamily="34" charset="0"/>
                <a:cs typeface="Arial" pitchFamily="34" charset="0"/>
              </a:rPr>
              <a:t>Орхане</a:t>
            </a:r>
            <a:r>
              <a:rPr lang="ru-RU" sz="2600" dirty="0">
                <a:latin typeface="Arial" pitchFamily="34" charset="0"/>
                <a:cs typeface="Arial" pitchFamily="34" charset="0"/>
              </a:rPr>
              <a:t> были сформированы отряды 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пехоты </a:t>
            </a:r>
            <a:r>
              <a:rPr lang="ru-RU" sz="2600" dirty="0">
                <a:latin typeface="Arial" pitchFamily="34" charset="0"/>
                <a:cs typeface="Arial" pitchFamily="34" charset="0"/>
              </a:rPr>
              <a:t>и конницы 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sz="2600" dirty="0" err="1" smtClean="0">
                <a:latin typeface="Arial" pitchFamily="34" charset="0"/>
                <a:cs typeface="Arial" pitchFamily="34" charset="0"/>
              </a:rPr>
              <a:t>мусаллам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), </a:t>
            </a:r>
            <a:r>
              <a:rPr lang="ru-RU" sz="2600" dirty="0">
                <a:latin typeface="Arial" pitchFamily="34" charset="0"/>
                <a:cs typeface="Arial" pitchFamily="34" charset="0"/>
              </a:rPr>
              <a:t>набиравшиеся из 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крестьян. </a:t>
            </a:r>
          </a:p>
          <a:p>
            <a:r>
              <a:rPr lang="ru-RU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   Крестьяне 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2600" dirty="0">
                <a:latin typeface="Arial" pitchFamily="34" charset="0"/>
                <a:cs typeface="Arial" pitchFamily="34" charset="0"/>
              </a:rPr>
              <a:t>мирное время занимались земледелием и освобождались от налогов, а в военное — 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призывались в армию </a:t>
            </a:r>
            <a:r>
              <a:rPr lang="ru-RU" sz="2600" dirty="0">
                <a:latin typeface="Arial" pitchFamily="34" charset="0"/>
                <a:cs typeface="Arial" pitchFamily="34" charset="0"/>
              </a:rPr>
              <a:t>и во время походов получали жалование. </a:t>
            </a:r>
            <a:endParaRPr lang="ru-RU" sz="26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2600" dirty="0" err="1" smtClean="0">
                <a:latin typeface="Arial" pitchFamily="34" charset="0"/>
                <a:cs typeface="Arial" pitchFamily="34" charset="0"/>
              </a:rPr>
              <a:t>Орхан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dirty="0">
                <a:latin typeface="Arial" pitchFamily="34" charset="0"/>
                <a:cs typeface="Arial" pitchFamily="34" charset="0"/>
              </a:rPr>
              <a:t>построил первый османский 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флот.</a:t>
            </a:r>
          </a:p>
          <a:p>
            <a:endParaRPr lang="ru-RU" sz="2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296" y="872034"/>
            <a:ext cx="142875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472" y="889699"/>
            <a:ext cx="142875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248706" y="2420888"/>
            <a:ext cx="27519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/>
              <a:t>Акче́ </a:t>
            </a:r>
            <a:r>
              <a:rPr lang="vi-VN" dirty="0" smtClean="0"/>
              <a:t>(</a:t>
            </a:r>
            <a:r>
              <a:rPr lang="en-US" dirty="0" smtClean="0"/>
              <a:t>«</a:t>
            </a:r>
            <a:r>
              <a:rPr lang="vi-VN" dirty="0"/>
              <a:t>беловатый») — мелкая серебряная монета</a:t>
            </a:r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000" y="3034356"/>
            <a:ext cx="2942656" cy="3691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4565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7328" y="1355576"/>
            <a:ext cx="12030036" cy="50977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object 2"/>
          <p:cNvSpPr>
            <a:spLocks/>
          </p:cNvSpPr>
          <p:nvPr/>
        </p:nvSpPr>
        <p:spPr bwMode="auto">
          <a:xfrm>
            <a:off x="0" y="-1"/>
            <a:ext cx="12192000" cy="1298957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АДМИНИСТРАТИВНАЯ СИСТЕМА БЕЙСТВА 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35360" y="980728"/>
            <a:ext cx="11593288" cy="53285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07368" y="1124744"/>
            <a:ext cx="66967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1384" y="1052736"/>
            <a:ext cx="770485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6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Выноска со стрелкой вниз 5"/>
          <p:cNvSpPr/>
          <p:nvPr/>
        </p:nvSpPr>
        <p:spPr>
          <a:xfrm>
            <a:off x="2613115" y="1700808"/>
            <a:ext cx="7299309" cy="1418456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СОБРАНИЕ ВОЖДЕЙ ПЛЕМЕН 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Выноска со стрелкой вниз 9"/>
          <p:cNvSpPr/>
          <p:nvPr/>
        </p:nvSpPr>
        <p:spPr>
          <a:xfrm>
            <a:off x="2613115" y="3137416"/>
            <a:ext cx="7344816" cy="1130424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ИЗБИРАЕТ БЕЕВ (КНЯЗЕЙ)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67608" y="4298783"/>
            <a:ext cx="7488832" cy="14437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БЕЙ – УПРАВЛЯЕТ ОТРЯДАМИ ПЛЕМЕН КОЧЕВНИКОВ ВО ВРЕМЯ ВОЕННОГО ПОХОДА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1978201"/>
            <a:ext cx="2429430" cy="3611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7" t="4915" r="12449" b="9590"/>
          <a:stretch/>
        </p:blipFill>
        <p:spPr bwMode="auto">
          <a:xfrm>
            <a:off x="9918334" y="1700809"/>
            <a:ext cx="2159030" cy="4041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60041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6796" y="0"/>
            <a:ext cx="12192000" cy="90872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ГОСУДАРСТВА БАЛКАН В </a:t>
            </a:r>
            <a:r>
              <a:rPr lang="en-US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XIV </a:t>
            </a:r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ВЕКЕ</a:t>
            </a:r>
            <a:endParaRPr lang="ru-RU" sz="4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35360" y="908720"/>
            <a:ext cx="11737304" cy="5400601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07368" y="1124744"/>
            <a:ext cx="66967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1384" y="1052736"/>
            <a:ext cx="770485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6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Блок-схема: процесс 5"/>
          <p:cNvSpPr/>
          <p:nvPr/>
        </p:nvSpPr>
        <p:spPr>
          <a:xfrm>
            <a:off x="601939" y="2924787"/>
            <a:ext cx="6768752" cy="612648"/>
          </a:xfrm>
          <a:prstGeom prst="flowChartProcess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БОЛГАРИЯ К СЕРЕДИНЕ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XIV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В. РАСПАЛАСЬ НА ТРИ КНЯЖЕСТВА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Блок-схема: перфолента 7"/>
          <p:cNvSpPr/>
          <p:nvPr/>
        </p:nvSpPr>
        <p:spPr>
          <a:xfrm>
            <a:off x="475552" y="1158677"/>
            <a:ext cx="6628560" cy="1080121"/>
          </a:xfrm>
          <a:prstGeom prst="flowChartPunchedTap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ПОЛОЖЕНИЕ В ГОСУДАРСТВАХ БАЛКАНСКОГО ПОЛУОСТРОВА</a:t>
            </a:r>
            <a:endParaRPr lang="ru-RU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1939" y="3789040"/>
            <a:ext cx="6768752" cy="72008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СЕРБИЯ СОСТОЯЛА ИЗ ВРАЖДОВАВШИХ ВЛАДЕНИЙ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48669" y="4869160"/>
            <a:ext cx="6549159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ВИЗАНТИЯ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– УТРАТИЛА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СВОЕ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МОГУЩЕСТВО,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НО НЕ ПЕРЕСТАВАЛА ВЕСТИ ВОЙНЫ СО СВОИМИ СОСЕДЯМИ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Выноска со стрелкой влево 10"/>
          <p:cNvSpPr/>
          <p:nvPr/>
        </p:nvSpPr>
        <p:spPr>
          <a:xfrm>
            <a:off x="8400256" y="1233178"/>
            <a:ext cx="3549845" cy="4608513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XIV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В. ГОСУДАРСТВА БАЛКАНСКОГО ПОЛУОСТРОВА БЫЛИ ОСЛАБЛЕНЫ МЕЖДОУСОБНЫМИ ВОЙНАМИ,</a:t>
            </a:r>
          </a:p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ВЗАИМНОЙ БОРЬБОЙ</a:t>
            </a:r>
            <a:r>
              <a:rPr lang="ru-RU" dirty="0" smtClean="0"/>
              <a:t>.</a:t>
            </a:r>
          </a:p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ВНУТРЕННИЕ ПРОТИВОРЕЧИЯ НЕ ДАЛИ ПРОТИВОСТОЯТЬ НАТИСКУ ЗАВОЕВАТЕЛЕЙ ТУРОК-ОСМАНОВ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989" y="4782488"/>
            <a:ext cx="2259027" cy="1270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570" y="1052736"/>
            <a:ext cx="2365372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94252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1" y="0"/>
            <a:ext cx="12192000" cy="90872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ЗАВОЕВАНИЕ ЗЕМЕЛЬ ВИЗАНТИИ ТУРКАМИ-ОСМАНАМИ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35360" y="980728"/>
            <a:ext cx="7128792" cy="53285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07368" y="1124744"/>
            <a:ext cx="66967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3352" y="1124743"/>
            <a:ext cx="7704856" cy="5509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>Турки-османы устремили свой взгляд на богатые владения Византии. Лишь узкий пролив их отделял от  берега Балканского полуострова. </a:t>
            </a:r>
          </a:p>
          <a:p>
            <a:r>
              <a:rPr lang="ru-RU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>    В 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XIV 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> в. им удалось захватить владения Византии на западе Малой Азии. </a:t>
            </a:r>
          </a:p>
          <a:p>
            <a:r>
              <a:rPr lang="ru-RU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>    Турки-османы стали совершать набеги на Балканский полуостров, грабя и опустошая целые области. </a:t>
            </a:r>
          </a:p>
          <a:p>
            <a:r>
              <a:rPr lang="ru-RU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>    </a:t>
            </a:r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107" y="908720"/>
            <a:ext cx="1868526" cy="2311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224" y="3220704"/>
            <a:ext cx="4003259" cy="3416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29020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1344" y="764704"/>
            <a:ext cx="11814188" cy="56886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object 2"/>
          <p:cNvSpPr>
            <a:spLocks/>
          </p:cNvSpPr>
          <p:nvPr/>
        </p:nvSpPr>
        <p:spPr bwMode="auto">
          <a:xfrm>
            <a:off x="-13181" y="0"/>
            <a:ext cx="12192000" cy="764704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СОСЕДСТВО С ВИЗАНТИЙСКОЙ ИМПЕРИЕЙ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07368" y="908720"/>
            <a:ext cx="10369152" cy="54006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 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07368" y="908720"/>
            <a:ext cx="71287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885483954"/>
              </p:ext>
            </p:extLst>
          </p:nvPr>
        </p:nvGraphicFramePr>
        <p:xfrm>
          <a:off x="263352" y="764704"/>
          <a:ext cx="11521280" cy="53736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344" y="908720"/>
            <a:ext cx="2813188" cy="23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908720"/>
            <a:ext cx="2088232" cy="23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66584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6971</TotalTime>
  <Words>1385</Words>
  <Application>Microsoft Office PowerPoint</Application>
  <PresentationFormat>Широкоэкранный</PresentationFormat>
  <Paragraphs>159</Paragraphs>
  <Slides>23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6" baseType="lpstr">
      <vt:lpstr>Arial</vt:lpstr>
      <vt:lpstr>Calibri</vt:lpstr>
      <vt:lpstr>Тема Office</vt:lpstr>
      <vt:lpstr>ВСЕМИРНАЯ ИСТОРИЯ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африка</dc:title>
  <dc:creator>Acer</dc:creator>
  <cp:lastModifiedBy>Lenova 330 pro A6</cp:lastModifiedBy>
  <cp:revision>767</cp:revision>
  <dcterms:created xsi:type="dcterms:W3CDTF">2020-04-27T10:05:42Z</dcterms:created>
  <dcterms:modified xsi:type="dcterms:W3CDTF">2020-12-17T08:53:04Z</dcterms:modified>
</cp:coreProperties>
</file>