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85" r:id="rId2"/>
    <p:sldId id="546" r:id="rId3"/>
    <p:sldId id="697" r:id="rId4"/>
    <p:sldId id="698" r:id="rId5"/>
    <p:sldId id="699" r:id="rId6"/>
    <p:sldId id="653" r:id="rId7"/>
    <p:sldId id="687" r:id="rId8"/>
    <p:sldId id="677" r:id="rId9"/>
    <p:sldId id="679" r:id="rId10"/>
    <p:sldId id="694" r:id="rId11"/>
    <p:sldId id="678" r:id="rId12"/>
    <p:sldId id="692" r:id="rId13"/>
    <p:sldId id="693" r:id="rId14"/>
    <p:sldId id="680" r:id="rId15"/>
    <p:sldId id="686" r:id="rId16"/>
    <p:sldId id="681" r:id="rId17"/>
    <p:sldId id="688" r:id="rId18"/>
    <p:sldId id="690" r:id="rId19"/>
    <p:sldId id="682" r:id="rId20"/>
    <p:sldId id="68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>
      <p:cViewPr varScale="1">
        <p:scale>
          <a:sx n="73" d="100"/>
          <a:sy n="73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98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60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12.12.2020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127448" y="2214850"/>
            <a:ext cx="8208913" cy="5390614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endParaRPr lang="ru-RU" sz="48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Государство </a:t>
            </a:r>
            <a:r>
              <a:rPr lang="ru-RU" sz="6000" b="1" dirty="0" err="1" smtClean="0">
                <a:solidFill>
                  <a:srgbClr val="002060"/>
                </a:solidFill>
                <a:latin typeface="Arial"/>
                <a:cs typeface="Arial"/>
              </a:rPr>
              <a:t>сельджукидов</a:t>
            </a:r>
            <a:endParaRPr lang="ru-RU" sz="6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spcBef>
                <a:spcPts val="196"/>
              </a:spcBef>
              <a:defRPr/>
            </a:pPr>
            <a:endParaRPr lang="ru-RU" sz="6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just" defTabSz="1023886">
              <a:spcBef>
                <a:spcPts val="196"/>
              </a:spcBef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32505" y="328282"/>
            <a:ext cx="957261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39" y="357622"/>
            <a:ext cx="34333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8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67408" y="661086"/>
            <a:ext cx="720080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767408" y="3356992"/>
            <a:ext cx="576064" cy="20548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6" y="3408507"/>
            <a:ext cx="1714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АЛП АРСЛАН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7344816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Алп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Арслан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второй султан государства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Сельджукидов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правил страной с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1063 по 1072 годы, основатель Сельджукского могущества,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унаследовал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территории сельджукского Хорасана и западного Ирана, завоевал Грузию, Армению и большую часть Малой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Азии.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196752"/>
            <a:ext cx="4032448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110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МАНЦИКЕРТ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1" y="1052736"/>
            <a:ext cx="7089129" cy="57332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Цитадель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Манцикерт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была расположена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к северу от озера Ван.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Манцикерт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был одним из городов, прикрывавших границу империи, однако за несколько лет до этого он был захвачен турками, которые с его помощью контролировали обширную территорию к северу от озера.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Взятие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Манцикерта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позволило бы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византийцам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изменить в этих землях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расстановку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сил 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закрыть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внутренние области Малой Азии от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вторжения турок-сельджуков.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481" y="1129342"/>
            <a:ext cx="4632176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045394"/>
            <a:ext cx="447635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067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АРМИЯ АЛП-АРСЛАНА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9336" y="1196752"/>
            <a:ext cx="8568952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Армия </a:t>
            </a:r>
            <a:r>
              <a:rPr lang="ru-RU" sz="3000" dirty="0" err="1">
                <a:latin typeface="Arial" pitchFamily="34" charset="0"/>
                <a:cs typeface="Arial" pitchFamily="34" charset="0"/>
              </a:rPr>
              <a:t>Алп-Арслана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 состояла как из полукочевых отрядов туркменов, 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возглавляемых 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местными вождями, так и из регулярных элитных полков </a:t>
            </a:r>
            <a:r>
              <a:rPr lang="ru-RU" sz="3000" dirty="0" err="1">
                <a:latin typeface="Arial" pitchFamily="34" charset="0"/>
                <a:cs typeface="Arial" pitchFamily="34" charset="0"/>
              </a:rPr>
              <a:t>гулямов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, набиравшихся из рабов. </a:t>
            </a:r>
            <a:endParaRPr lang="ru-RU" sz="3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Гулямы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были основной ударной мощью сельджукского султана — эти тяжелые кавалеристы, воспитанные в сельджукской среде и всем обязанные султану, гарантировали повиновение подчиненных князей турецкому властителю.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435993"/>
            <a:ext cx="3319214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683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БИТВА ПОД МАНЦИКЕРТОМ 1071 Г.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980728"/>
            <a:ext cx="7488832" cy="56166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Турки-сельджуки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под предводительством султана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Алп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Арслана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нанесли поражение византийцам, и взяли в плен византийского императора Романа IV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Диогена, который был отпущен на условии выплаты дани.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Битва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под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Манцикертом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1071 г. одна из великих битв истории средних веков, закончилась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сокрушительным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поражением византийской армии, что существенно повлияло на дальнейшую боеспособность Византийской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империи. Тюркские племена устремились в Малую Азию.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980728"/>
            <a:ext cx="3981425" cy="25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798493"/>
            <a:ext cx="3981425" cy="275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783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ПРАВЛЕНИЕ МЕЛИК-ШАХА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7384740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правление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Мелик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-шаха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1072—1092 гг.),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сельджукское государство пришло к точке своего наивысшего могущества.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Мелик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- шах завоевал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Конью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Анкару, Иерусалим Перенес столицу в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Исфаган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В результате военных походов сельджуков образовалось огромное государство, простиравшееся от Амударьи и границ Индии до Средиземноморья.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12" y="1196752"/>
            <a:ext cx="419100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08912" y="5293151"/>
            <a:ext cx="424847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ПАМЯТНИК СЕЛЬДЖУКСКИМ СУЛТАНАМ АЛП-АРСЛАНУ И МЕЛИК-ШАХУ В АШХАБАДЕ, ТУРКМЕНИСТАН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666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РАСПАД ДЕРЖАВЫ СЕЛЬДЖУКИДОВ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7920880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Между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отдельными эмирами начались междоусобные войны. Длительные междоусобные войны 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мятежи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ослабляли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государство. Султан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Санджар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1118-1153 гг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.) стал последним из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«Великих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Сельджукидов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 Ряд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правителей восстал против него, что привело к расколу Великой Сельджукской империи.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После  его смерти 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владения Сельджуков были официально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разделены на государства 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Конийский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 Иракский, Сирийский,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Кирманский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султанаты и государство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Атабеков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052736"/>
            <a:ext cx="3563181" cy="563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498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ПЕРЕХОД К ОСЕДЛОМУ ОБРАЗУ  ЖИЗНИ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7416824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С конца 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XI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века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тюркские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племена перешли к оседлому образу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жизни.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Вместе с коренными жителями – греками и армянами –они начали заниматься земледелием и ремеслами.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marL="0" indent="0">
              <a:buNone/>
            </a:pPr>
            <a:r>
              <a:rPr lang="ru-RU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XII-XIII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вв. эти процессы приведут к образованию землевладельческого общества.</a:t>
            </a:r>
            <a:endParaRPr lang="ru-RU" sz="3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007" y="1268760"/>
            <a:ext cx="4126858" cy="232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56" y="3789040"/>
            <a:ext cx="3944359" cy="29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983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80807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ОБЩЕСТВЕННЫЙ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980728"/>
            <a:ext cx="7632848" cy="56918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Сельджукские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султаны раздавали захваченные земли в виде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крупных земельных владений – икта,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сельджукским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эмирам.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Со временем икта стала передаваться по наследству и владельцы икта стали независимы.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Владельцам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наделов, размеры которых были разными, разрешалось собирать и оставлять себе налоги с местного населения.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Взамен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обладатель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надела был обязан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вооружить,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посадить на коней и обучить воинов-кавалеристов, точное количество которых определялось размерами доходов, которые приносил надел. Если земли было мало, то в поход по приказу султана должен был идти сам землевладелец. 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1049957"/>
            <a:ext cx="2001763" cy="258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877453"/>
            <a:ext cx="4062579" cy="238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94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НОВЫЙ ЭТНОС -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ТУРЕЦКИЙ НАРОД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908720"/>
            <a:ext cx="7920880" cy="57036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Тюркские кочевые племена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огузы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постепенно смешиваются с коренным населением Сельджукского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государства в Малой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Азии, составив основу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тюркского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населения. Начал формироваться новый этнос- турецкий народ. В 20-30-х гг.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XIII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в. этот процесс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усиливается.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Принесенный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туркменами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огузский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язык стал средством межнационального общения. С течением времени население некоторых областей султаната, особенно принявшие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ислам,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полностью переходило на язык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туркмен-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огузов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начав использовать его и в собственной среде. В этих языках за пришлыми из Средней Азии народами и местным населением, перешедшим на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огузский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язык, закрепилось общее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тюрк». Так было начато постепенное формирование турецкого этноса.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844824"/>
            <a:ext cx="312704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484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ОКОНЧАТЕЛЬНЫЙ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РАСПАД ГОСУДАРСТВА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049560"/>
            <a:ext cx="7632848" cy="56918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dirty="0">
                <a:latin typeface="Arial" pitchFamily="34" charset="0"/>
                <a:cs typeface="Arial" pitchFamily="34" charset="0"/>
              </a:rPr>
              <a:t>В 70-80-х годах XII в. большинство областей Сирии и Месопотамии перешло под власть усилившегося Египетского султаната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Монгольское нашествие и разгром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сельджукидской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армии в 1243 г. отрицательно повлиял на дальнейшее развитие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сулатната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Государство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Сельджукидов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начале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XIV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в. распалось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34" y="1700808"/>
            <a:ext cx="405385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641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76152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196752"/>
            <a:ext cx="11377264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Повторение изученного.</a:t>
            </a:r>
          </a:p>
          <a:p>
            <a:pPr marL="742950" indent="-742950">
              <a:buAutoNum type="arabicPeriod"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Государство </a:t>
            </a:r>
            <a:r>
              <a:rPr lang="ru-RU" sz="4400" dirty="0" err="1" smtClean="0">
                <a:latin typeface="Arial" pitchFamily="34" charset="0"/>
                <a:cs typeface="Arial" pitchFamily="34" charset="0"/>
              </a:rPr>
              <a:t>сельджукидов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Общественный строй.</a:t>
            </a:r>
          </a:p>
          <a:p>
            <a:pPr marL="0" indent="0">
              <a:buNone/>
            </a:pP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pPr marL="742950" indent="-742950">
              <a:buAutoNum type="arabicPeriod"/>
            </a:pP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429000"/>
            <a:ext cx="3312368" cy="2435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73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69269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РАБОТА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11449272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Прочитать § 34 стр.121-122.</a:t>
            </a:r>
          </a:p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2. Устно ответить на вопросы параграфа.</a:t>
            </a:r>
          </a:p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После прочтения текста заполнить таблицу по методу ИНСЕРТ</a:t>
            </a:r>
          </a:p>
          <a:p>
            <a:pPr marL="0" indent="0"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815795"/>
              </p:ext>
            </p:extLst>
          </p:nvPr>
        </p:nvGraphicFramePr>
        <p:xfrm>
          <a:off x="1127448" y="3036146"/>
          <a:ext cx="10081120" cy="3417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4298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4400" dirty="0" smtClean="0"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endParaRPr lang="ru-RU" sz="4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4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4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ru-RU" sz="4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89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Записать факты, термины, понятия, которые уже известны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Записать все новое, что стало известно после прочтения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«У меня было другое представление об этом «Я думал </a:t>
                      </a:r>
                    </a:p>
                    <a:p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по-другому»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Непонятные</a:t>
                      </a:r>
                    </a:p>
                    <a:p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RU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ермины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факты, требующие разъяснения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340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ПОВТОРИМ ИЗУЧЕННОЕ</a:t>
            </a:r>
            <a:endParaRPr lang="ru-RU" sz="4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5720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У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9776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83832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7888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В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91944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Е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96000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Р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00056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С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04112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08937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Т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79776" y="265175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079776" y="2147701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79776" y="164364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Е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79776" y="113958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Д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96000" y="567609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Р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96000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О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96000" y="4667981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Т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96000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96000" y="365986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Е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087888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Ф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91944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А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0056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У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04112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608168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112224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Т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616280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Е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120336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Т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600056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104112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08168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Е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112224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Г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616280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120336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591944" y="516839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112993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Е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617049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Т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75720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079776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583832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087888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591944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096000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600056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104112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608937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079776" y="265175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079776" y="2147701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079776" y="164364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079776" y="113958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096000" y="567609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096000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096000" y="4667981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096000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096000" y="365986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087888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591944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600056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104112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608168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8112224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8616280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9120336" y="416392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600056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104112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608168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8112224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616280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9120336" y="517203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591944" y="516839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8112968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8617793" y="315581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7283" y="4193080"/>
            <a:ext cx="432048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Высшее учебное заведение, в котором готовят специалистов в разных областях</a:t>
            </a:r>
            <a:endParaRPr lang="ru-RU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32706" y="4190303"/>
            <a:ext cx="432048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Места проживания средневековых студентов</a:t>
            </a:r>
            <a:endParaRPr lang="ru-RU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240135" y="4163925"/>
            <a:ext cx="432048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Глава факультета</a:t>
            </a:r>
            <a:endParaRPr lang="ru-RU" sz="3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237283" y="4183333"/>
            <a:ext cx="432048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Юридический, философский ….</a:t>
            </a:r>
            <a:endParaRPr lang="ru-RU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232706" y="4183333"/>
            <a:ext cx="432048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Глава университета</a:t>
            </a:r>
            <a:endParaRPr lang="ru-RU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8-конечная звезда 87"/>
          <p:cNvSpPr/>
          <p:nvPr/>
        </p:nvSpPr>
        <p:spPr>
          <a:xfrm>
            <a:off x="3043265" y="3199239"/>
            <a:ext cx="432048" cy="417203"/>
          </a:xfrm>
          <a:prstGeom prst="star8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9" name="8-конечная звезда 88"/>
          <p:cNvSpPr/>
          <p:nvPr/>
        </p:nvSpPr>
        <p:spPr>
          <a:xfrm>
            <a:off x="5033609" y="5192372"/>
            <a:ext cx="432048" cy="417203"/>
          </a:xfrm>
          <a:prstGeom prst="star8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0" name="8-конечная звезда 89"/>
          <p:cNvSpPr/>
          <p:nvPr/>
        </p:nvSpPr>
        <p:spPr>
          <a:xfrm>
            <a:off x="4619836" y="4207351"/>
            <a:ext cx="432048" cy="417203"/>
          </a:xfrm>
          <a:prstGeom prst="star8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1" name="8-конечная звезда 90"/>
          <p:cNvSpPr/>
          <p:nvPr/>
        </p:nvSpPr>
        <p:spPr>
          <a:xfrm>
            <a:off x="3475313" y="1183015"/>
            <a:ext cx="432048" cy="417203"/>
          </a:xfrm>
          <a:prstGeom prst="star8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2" name="8-конечная звезда 91"/>
          <p:cNvSpPr/>
          <p:nvPr/>
        </p:nvSpPr>
        <p:spPr>
          <a:xfrm>
            <a:off x="6132004" y="2651757"/>
            <a:ext cx="432048" cy="417203"/>
          </a:xfrm>
          <a:prstGeom prst="star8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4197273"/>
            <a:ext cx="21399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732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6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ПОВТОРИМ ИЗУЧЕННОЕ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4232176" y="454789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4232176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4232176" y="353978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232176" y="303572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4232176" y="2531671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3728120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Б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4232176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4736232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Л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240288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5744344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6248400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Ь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6752456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Я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4232176" y="204715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4736232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5240288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5744344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6248400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6752456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7256512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1207840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1711896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2215952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2720008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3224064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3728120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1711896" y="353978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1711896" y="55600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Ж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1711896" y="505596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1711896" y="455190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4232176" y="454789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4232176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4232176" y="353978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>
            <a:off x="4232176" y="303572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4232176" y="2531671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3728120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4232176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4736232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5240288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5744344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6248400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6752456" y="15431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4232176" y="204715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4736232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5240288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5744344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6" name="Прямоугольник 155"/>
          <p:cNvSpPr/>
          <p:nvPr/>
        </p:nvSpPr>
        <p:spPr>
          <a:xfrm>
            <a:off x="6248400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6752456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7256512" y="25512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1207840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1711896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2215952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2720008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3224064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3728120" y="404383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1711896" y="353978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711896" y="55600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1711896" y="505596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1711896" y="455190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5996372" y="3539783"/>
            <a:ext cx="5788260" cy="2272263"/>
          </a:xfrm>
          <a:prstGeom prst="wedgeRoundRectCallout">
            <a:avLst>
              <a:gd name="adj1" fmla="val -44811"/>
              <a:gd name="adj2" fmla="val 847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 в Италии, где возник старейший в Европе университет</a:t>
            </a:r>
            <a:endParaRPr lang="ru-RU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" name="Скругленная прямоугольная выноска 168"/>
          <p:cNvSpPr/>
          <p:nvPr/>
        </p:nvSpPr>
        <p:spPr>
          <a:xfrm>
            <a:off x="5996372" y="3539783"/>
            <a:ext cx="5788260" cy="2272263"/>
          </a:xfrm>
          <a:prstGeom prst="wedgeRoundRectCallout">
            <a:avLst>
              <a:gd name="adj1" fmla="val -44811"/>
              <a:gd name="adj2" fmla="val 847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Где расположен университет </a:t>
            </a:r>
            <a:r>
              <a:rPr lang="ru-RU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Сарбонна</a:t>
            </a:r>
            <a:endParaRPr lang="ru-RU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" name="Скругленная прямоугольная выноска 170"/>
          <p:cNvSpPr/>
          <p:nvPr/>
        </p:nvSpPr>
        <p:spPr>
          <a:xfrm>
            <a:off x="5996372" y="3503968"/>
            <a:ext cx="5788260" cy="2272263"/>
          </a:xfrm>
          <a:prstGeom prst="wedgeRoundRectCallout">
            <a:avLst>
              <a:gd name="adj1" fmla="val -44811"/>
              <a:gd name="adj2" fmla="val 847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 средневековье школяр, а в наше время …</a:t>
            </a:r>
            <a:endParaRPr lang="ru-RU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" name="Скругленная прямоугольная выноска 171"/>
          <p:cNvSpPr/>
          <p:nvPr/>
        </p:nvSpPr>
        <p:spPr>
          <a:xfrm>
            <a:off x="5977325" y="3538747"/>
            <a:ext cx="5788260" cy="2272263"/>
          </a:xfrm>
          <a:prstGeom prst="wedgeRoundRectCallout">
            <a:avLst>
              <a:gd name="adj1" fmla="val -44811"/>
              <a:gd name="adj2" fmla="val 847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Университет в Англии, основанный в </a:t>
            </a:r>
            <a:r>
              <a:rPr lang="en-US" sz="2800" dirty="0">
                <a:solidFill>
                  <a:prstClr val="white"/>
                </a:solidFill>
              </a:rPr>
              <a:t>XII </a:t>
            </a:r>
            <a:r>
              <a:rPr lang="ru-RU" sz="2800" dirty="0">
                <a:solidFill>
                  <a:prstClr val="white"/>
                </a:solidFill>
              </a:rPr>
              <a:t>веке</a:t>
            </a:r>
            <a:endParaRPr lang="ru-RU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" name="Скругленная прямоугольная выноска 172"/>
          <p:cNvSpPr/>
          <p:nvPr/>
        </p:nvSpPr>
        <p:spPr>
          <a:xfrm>
            <a:off x="6003311" y="3539783"/>
            <a:ext cx="5788260" cy="2272263"/>
          </a:xfrm>
          <a:prstGeom prst="wedgeRoundRectCallout">
            <a:avLst>
              <a:gd name="adj1" fmla="val -44811"/>
              <a:gd name="adj2" fmla="val 847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Степень, которую получал студент</a:t>
            </a:r>
            <a:endParaRPr lang="ru-RU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10-конечная звезда 2"/>
          <p:cNvSpPr/>
          <p:nvPr/>
        </p:nvSpPr>
        <p:spPr>
          <a:xfrm>
            <a:off x="2855640" y="1543100"/>
            <a:ext cx="504056" cy="504056"/>
          </a:xfrm>
          <a:prstGeom prst="star10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5" name="10-конечная звезда 174"/>
          <p:cNvSpPr/>
          <p:nvPr/>
        </p:nvSpPr>
        <p:spPr>
          <a:xfrm>
            <a:off x="1694399" y="2924944"/>
            <a:ext cx="504056" cy="504056"/>
          </a:xfrm>
          <a:prstGeom prst="star10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6" name="10-конечная звезда 175"/>
          <p:cNvSpPr/>
          <p:nvPr/>
        </p:nvSpPr>
        <p:spPr>
          <a:xfrm>
            <a:off x="3647728" y="2551212"/>
            <a:ext cx="504056" cy="504056"/>
          </a:xfrm>
          <a:prstGeom prst="star10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7" name="10-конечная звезда 176"/>
          <p:cNvSpPr/>
          <p:nvPr/>
        </p:nvSpPr>
        <p:spPr>
          <a:xfrm>
            <a:off x="4232176" y="974378"/>
            <a:ext cx="504056" cy="504056"/>
          </a:xfrm>
          <a:prstGeom prst="star10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8" name="10-конечная звезда 177"/>
          <p:cNvSpPr/>
          <p:nvPr/>
        </p:nvSpPr>
        <p:spPr>
          <a:xfrm>
            <a:off x="623392" y="4043839"/>
            <a:ext cx="504056" cy="504056"/>
          </a:xfrm>
          <a:prstGeom prst="star10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334328"/>
            <a:ext cx="2199023" cy="192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235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2" grpId="0" animBg="1"/>
      <p:bldP spid="169" grpId="0" animBg="1"/>
      <p:bldP spid="171" grpId="0" animBg="1"/>
      <p:bldP spid="172" grpId="0" animBg="1"/>
      <p:bldP spid="1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ПОВТОРИМ ИЗУЧЕННОЕ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4255236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3755563" y="419826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4759292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3755563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3755563" y="520638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3755563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263348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767404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Й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755563" y="216546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755563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755563" y="317357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755563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743715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247771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751827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3255883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Ч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244042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276978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7781034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Й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777305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765457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5269513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5773569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6277625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4265784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4255236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3247124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Ю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2747451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735603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1239659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743715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2247771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35930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2747451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3251507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2247778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4759292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5263348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5767404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6271460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Ы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4259619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 flipH="1">
            <a:off x="7896200" y="1229398"/>
            <a:ext cx="4030843" cy="501774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Стиль архитектуры, зародившийся в </a:t>
            </a:r>
            <a:r>
              <a:rPr lang="en-US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X-</a:t>
            </a:r>
            <a:r>
              <a:rPr lang="en-US" sz="32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Xlll</a:t>
            </a:r>
            <a:r>
              <a:rPr lang="en-US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в.</a:t>
            </a:r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255236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755563" y="419826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759292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755563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755563" y="520638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755563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263348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767404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755563" y="216546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755563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755563" y="317357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755563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43715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247771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751827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255883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244042" y="266951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276978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781034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777305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765457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269513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773569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277625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265784" y="367763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255236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3247124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747451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735603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1239659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1743715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2247771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235930" y="470232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2747451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3251507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2247778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4759292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5263348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5767404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6277625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4259619" y="571043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Вертикальный свиток 120"/>
          <p:cNvSpPr/>
          <p:nvPr/>
        </p:nvSpPr>
        <p:spPr>
          <a:xfrm flipH="1">
            <a:off x="7896200" y="1239024"/>
            <a:ext cx="4030843" cy="501774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Главенствующий стиль в архитектуре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Xll-Xlll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в.</a:t>
            </a:r>
            <a:endParaRPr lang="ru-RU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Вертикальный свиток 122"/>
          <p:cNvSpPr/>
          <p:nvPr/>
        </p:nvSpPr>
        <p:spPr>
          <a:xfrm flipH="1">
            <a:off x="7896200" y="1239024"/>
            <a:ext cx="4030843" cy="501774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Живописное произведение небольшого размера</a:t>
            </a:r>
            <a:endParaRPr lang="ru-RU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Вертикальный свиток 124"/>
          <p:cNvSpPr/>
          <p:nvPr/>
        </p:nvSpPr>
        <p:spPr>
          <a:xfrm flipH="1">
            <a:off x="7896200" y="1193137"/>
            <a:ext cx="4030843" cy="501774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Деятели культуры возрождения, ставившие человека в центр мироздания</a:t>
            </a:r>
            <a:endParaRPr lang="ru-RU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Вертикальный свиток 125"/>
          <p:cNvSpPr/>
          <p:nvPr/>
        </p:nvSpPr>
        <p:spPr>
          <a:xfrm flipH="1">
            <a:off x="7880970" y="1234756"/>
            <a:ext cx="4030843" cy="501774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Итальянский </a:t>
            </a:r>
            <a:r>
              <a:rPr lang="ru-RU" sz="3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поэт, </a:t>
            </a:r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представитель раннего</a:t>
            </a:r>
          </a:p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возрождения</a:t>
            </a:r>
            <a:endParaRPr lang="ru-RU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32-конечная звезда 1"/>
          <p:cNvSpPr/>
          <p:nvPr/>
        </p:nvSpPr>
        <p:spPr>
          <a:xfrm>
            <a:off x="2999479" y="3661048"/>
            <a:ext cx="627878" cy="520638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7" name="32-конечная звезда 126"/>
          <p:cNvSpPr/>
          <p:nvPr/>
        </p:nvSpPr>
        <p:spPr>
          <a:xfrm>
            <a:off x="487958" y="2633735"/>
            <a:ext cx="627885" cy="575622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8" name="32-конечная звезда 127"/>
          <p:cNvSpPr/>
          <p:nvPr/>
        </p:nvSpPr>
        <p:spPr>
          <a:xfrm>
            <a:off x="107725" y="4123742"/>
            <a:ext cx="627878" cy="541319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9" name="32-конечная звезда 128"/>
          <p:cNvSpPr/>
          <p:nvPr/>
        </p:nvSpPr>
        <p:spPr>
          <a:xfrm>
            <a:off x="1496070" y="5673173"/>
            <a:ext cx="627878" cy="541319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0" name="32-конечная звезда 129"/>
          <p:cNvSpPr/>
          <p:nvPr/>
        </p:nvSpPr>
        <p:spPr>
          <a:xfrm>
            <a:off x="3694917" y="1544889"/>
            <a:ext cx="570867" cy="492168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25" y="4271701"/>
            <a:ext cx="1316108" cy="131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41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1" grpId="0" animBg="1"/>
      <p:bldP spid="123" grpId="0" animBg="1"/>
      <p:bldP spid="125" grpId="0" animBg="1"/>
      <p:bldP spid="1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78390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ДИНАСТИИ СЕЛЬДЖУКИДОВ</a:t>
            </a:r>
            <a:endParaRPr lang="ru-RU" sz="4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052736"/>
            <a:ext cx="7632848" cy="543463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Сельджуки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принадлежали к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огузо-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уркменско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му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dirty="0">
                <a:latin typeface="Arial" pitchFamily="34" charset="0"/>
                <a:cs typeface="Arial" pitchFamily="34" charset="0"/>
              </a:rPr>
              <a:t>племени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кынык,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которое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относилось к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dirty="0">
                <a:latin typeface="Arial" pitchFamily="34" charset="0"/>
                <a:cs typeface="Arial" pitchFamily="34" charset="0"/>
              </a:rPr>
              <a:t>центральноазиатским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тюркам.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Свое имя  народ получил </a:t>
            </a:r>
            <a:r>
              <a:rPr lang="ru-RU" dirty="0">
                <a:latin typeface="Arial" pitchFamily="34" charset="0"/>
                <a:cs typeface="Arial" pitchFamily="34" charset="0"/>
              </a:rPr>
              <a:t>от главного вождя своего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племени </a:t>
            </a:r>
            <a:r>
              <a:rPr lang="ru-RU" dirty="0">
                <a:latin typeface="Arial" pitchFamily="34" charset="0"/>
                <a:cs typeface="Arial" pitchFamily="34" charset="0"/>
              </a:rPr>
              <a:t>Сельджука, поселившегося, по преданию, 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 в. в городе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Дженте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Сырдарье. Сельджуки вели кочевой и полуоседлый образ жизни.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177974"/>
            <a:ext cx="172819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396" y="1207218"/>
            <a:ext cx="1737505" cy="200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36" y="3717032"/>
            <a:ext cx="4189559" cy="28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9499251" y="4365104"/>
            <a:ext cx="383332" cy="618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15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8367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УСИЛЕНИЕ СЕЛЬДЖУКОВ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980728"/>
            <a:ext cx="7488832" cy="5760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X веке 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сельджуки 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приняли ислам. 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С принятием новой религии Сельджук приобретает  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авторитет среди мусульман. </a:t>
            </a:r>
            <a:endParaRPr lang="ru-RU" sz="3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это же время он встает на путь гази – борца за веру. </a:t>
            </a:r>
            <a:endParaRPr lang="ru-RU" sz="3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 Объединение 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племен Сельджука представляло силу, с которой приходилось считаться. Усиление сельджуков проходило в постоянных столкновениях с эмирами Хорезма, Бухары и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Газны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    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951" y="1628800"/>
            <a:ext cx="417671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277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8367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ПРАВЛЕНИЕ ТОГРУЛБЕКА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4" y="1049560"/>
            <a:ext cx="8006740" cy="56918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Своей славой государство обязано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Тогрулбеку</a:t>
            </a:r>
            <a:r>
              <a:rPr lang="ru-RU" dirty="0">
                <a:latin typeface="Arial" pitchFamily="34" charset="0"/>
                <a:cs typeface="Arial" pitchFamily="34" charset="0"/>
              </a:rPr>
              <a:t> (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1038—1063 гг.),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внуку </a:t>
            </a:r>
            <a:r>
              <a:rPr lang="ru-RU" dirty="0">
                <a:latin typeface="Arial" pitchFamily="34" charset="0"/>
                <a:cs typeface="Arial" pitchFamily="34" charset="0"/>
              </a:rPr>
              <a:t>Сельджука.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Тогрулбек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являлся искусным воином и правителем. В 1040 г.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Тогрулбек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наголову разгромил армию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газневидского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султана и </a:t>
            </a:r>
            <a:r>
              <a:rPr lang="ru-RU" dirty="0">
                <a:latin typeface="Arial" pitchFamily="34" charset="0"/>
                <a:cs typeface="Arial" pitchFamily="34" charset="0"/>
              </a:rPr>
              <a:t>стал хозяином Хорасана.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После </a:t>
            </a:r>
            <a:r>
              <a:rPr lang="ru-RU" dirty="0">
                <a:latin typeface="Arial" pitchFamily="34" charset="0"/>
                <a:cs typeface="Arial" pitchFamily="34" charset="0"/>
              </a:rPr>
              <a:t>разгрома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Газневидов</a:t>
            </a:r>
            <a:r>
              <a:rPr lang="ru-RU" dirty="0">
                <a:latin typeface="Arial" pitchFamily="34" charset="0"/>
                <a:cs typeface="Arial" pitchFamily="34" charset="0"/>
              </a:rPr>
              <a:t> часть сельджуков осталась в Средней Азии, а другие отправились на Ближний Восток.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041176"/>
            <a:ext cx="309634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4437112"/>
            <a:ext cx="2017713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08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8367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ГОСУДАРСТВА СЕЛЬДЖУКИДОВ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052736"/>
            <a:ext cx="6768752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С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1038 по 1055 год сельджуки овладели Хорасаном, Хорезмом, Западным Ираном, Азербайджаном и Ираком.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Аббасидский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халиф вынужден был признать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Тогрулбека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султаном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 «царем Востока и Запада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». Государство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сельджукидов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за четверть века превратилось в одно из самых могущественных государств, представлявших угрозу самой Византии.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080789"/>
            <a:ext cx="1935574" cy="227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773" y="3284984"/>
            <a:ext cx="4901259" cy="275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609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6276</TotalTime>
  <Words>1203</Words>
  <Application>Microsoft Office PowerPoint</Application>
  <PresentationFormat>Широкоэкранный</PresentationFormat>
  <Paragraphs>214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Lenova 330 pro A6</cp:lastModifiedBy>
  <cp:revision>696</cp:revision>
  <dcterms:created xsi:type="dcterms:W3CDTF">2020-04-27T10:05:42Z</dcterms:created>
  <dcterms:modified xsi:type="dcterms:W3CDTF">2020-12-12T09:24:22Z</dcterms:modified>
</cp:coreProperties>
</file>