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85" r:id="rId2"/>
    <p:sldId id="546" r:id="rId3"/>
    <p:sldId id="653" r:id="rId4"/>
    <p:sldId id="677" r:id="rId5"/>
    <p:sldId id="678" r:id="rId6"/>
    <p:sldId id="679" r:id="rId7"/>
    <p:sldId id="680" r:id="rId8"/>
    <p:sldId id="681" r:id="rId9"/>
    <p:sldId id="682" r:id="rId10"/>
    <p:sldId id="703" r:id="rId11"/>
    <p:sldId id="684" r:id="rId12"/>
    <p:sldId id="700" r:id="rId13"/>
    <p:sldId id="701" r:id="rId14"/>
    <p:sldId id="702" r:id="rId15"/>
    <p:sldId id="683" r:id="rId16"/>
    <p:sldId id="706" r:id="rId17"/>
    <p:sldId id="707" r:id="rId18"/>
    <p:sldId id="708" r:id="rId19"/>
    <p:sldId id="711" r:id="rId20"/>
    <p:sldId id="712" r:id="rId21"/>
    <p:sldId id="709" r:id="rId22"/>
    <p:sldId id="713" r:id="rId23"/>
    <p:sldId id="6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>
      <p:cViewPr varScale="1">
        <p:scale>
          <a:sx n="73" d="100"/>
          <a:sy n="73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3354AB-C4EB-4312-A2D3-44ED4DC824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86E0E52-5408-489A-8524-9FDD47F75257}">
      <dgm:prSet phldrT="[Текст]" custT="1"/>
      <dgm:spPr/>
      <dgm:t>
        <a:bodyPr/>
        <a:lstStyle/>
        <a:p>
          <a:r>
            <a:rPr lang="ru-RU" sz="2400" dirty="0" smtClean="0"/>
            <a:t>АСТРОЛОГИ ИЗУЧАЛИ ЗВЕЗДЫ, ПЛАНЕТЫ И</a:t>
          </a:r>
        </a:p>
        <a:p>
          <a:r>
            <a:rPr lang="ru-RU" sz="2400" dirty="0" smtClean="0"/>
            <a:t>ИХ ДВИЖЕНИЕ</a:t>
          </a:r>
          <a:endParaRPr lang="ru-RU" sz="2400" dirty="0"/>
        </a:p>
      </dgm:t>
    </dgm:pt>
    <dgm:pt modelId="{54F26AE2-1B29-48F4-89A2-EAC94678CC8A}" type="parTrans" cxnId="{6FA50CF3-CFAC-4E42-8EC7-7CD8150F347D}">
      <dgm:prSet/>
      <dgm:spPr/>
      <dgm:t>
        <a:bodyPr/>
        <a:lstStyle/>
        <a:p>
          <a:endParaRPr lang="ru-RU"/>
        </a:p>
      </dgm:t>
    </dgm:pt>
    <dgm:pt modelId="{6C7216E7-2B81-46CC-AE6D-0DF2ADB0FEC0}" type="sibTrans" cxnId="{6FA50CF3-CFAC-4E42-8EC7-7CD8150F347D}">
      <dgm:prSet/>
      <dgm:spPr/>
      <dgm:t>
        <a:bodyPr/>
        <a:lstStyle/>
        <a:p>
          <a:endParaRPr lang="ru-RU"/>
        </a:p>
      </dgm:t>
    </dgm:pt>
    <dgm:pt modelId="{03B8AEE4-E993-4958-BC9D-B0E86006155D}">
      <dgm:prSet phldrT="[Текст]"/>
      <dgm:spPr/>
      <dgm:t>
        <a:bodyPr/>
        <a:lstStyle/>
        <a:p>
          <a:r>
            <a:rPr lang="ru-RU" dirty="0" smtClean="0"/>
            <a:t>АСТРОЛОГИ СОСТАВЛЯЛИ ГОРОСКОПЫ, ДАВАЛИ СОВЕТЫ ПРАВИТЕЛЯМ И ПУТЕШЕСТВЕННИКАМ</a:t>
          </a:r>
          <a:endParaRPr lang="ru-RU" dirty="0"/>
        </a:p>
      </dgm:t>
    </dgm:pt>
    <dgm:pt modelId="{87D24DCB-7B9A-4B54-B1BB-3DA12AB2B6B2}" type="parTrans" cxnId="{8B0ABABB-1472-4BDE-A866-12955CA40386}">
      <dgm:prSet/>
      <dgm:spPr/>
      <dgm:t>
        <a:bodyPr/>
        <a:lstStyle/>
        <a:p>
          <a:endParaRPr lang="ru-RU"/>
        </a:p>
      </dgm:t>
    </dgm:pt>
    <dgm:pt modelId="{77A6E33E-1652-4D7F-AA1A-46D592540689}" type="sibTrans" cxnId="{8B0ABABB-1472-4BDE-A866-12955CA40386}">
      <dgm:prSet/>
      <dgm:spPr/>
      <dgm:t>
        <a:bodyPr/>
        <a:lstStyle/>
        <a:p>
          <a:endParaRPr lang="ru-RU"/>
        </a:p>
      </dgm:t>
    </dgm:pt>
    <dgm:pt modelId="{67DA4C7D-2C51-49AC-B506-929DAE90E36D}">
      <dgm:prSet phldrT="[Текст]"/>
      <dgm:spPr/>
      <dgm:t>
        <a:bodyPr/>
        <a:lstStyle/>
        <a:p>
          <a:r>
            <a:rPr lang="ru-RU" dirty="0" smtClean="0"/>
            <a:t>ЗНАНИЯ АСТРОЛОГИИ ИСПОЛЬЗОВАЛИСЬ В АСТРОНОМИИ. ДЛЯ СОСТАВЛЕНИЯ КАЛЕНДАРЕЙ, ОБЪЯСНЕНИЯ ПРИРОДНЫХ </a:t>
          </a:r>
          <a:r>
            <a:rPr lang="ru-RU" dirty="0" smtClean="0"/>
            <a:t>ЯВЛЕНИЙ</a:t>
          </a:r>
          <a:endParaRPr lang="ru-RU" dirty="0"/>
        </a:p>
      </dgm:t>
    </dgm:pt>
    <dgm:pt modelId="{8028A7A7-D3D0-48C7-996B-AE27F279FA4F}" type="parTrans" cxnId="{67477F70-9056-4854-9CA5-D1B02EF7F2D7}">
      <dgm:prSet/>
      <dgm:spPr/>
      <dgm:t>
        <a:bodyPr/>
        <a:lstStyle/>
        <a:p>
          <a:endParaRPr lang="ru-RU"/>
        </a:p>
      </dgm:t>
    </dgm:pt>
    <dgm:pt modelId="{02D18E68-2E3A-4A6D-ACF3-397CEA65F7FF}" type="sibTrans" cxnId="{67477F70-9056-4854-9CA5-D1B02EF7F2D7}">
      <dgm:prSet/>
      <dgm:spPr/>
      <dgm:t>
        <a:bodyPr/>
        <a:lstStyle/>
        <a:p>
          <a:endParaRPr lang="ru-RU"/>
        </a:p>
      </dgm:t>
    </dgm:pt>
    <dgm:pt modelId="{C6106885-27FE-4AE2-9D22-BBF9A7696EA3}" type="pres">
      <dgm:prSet presAssocID="{703354AB-C4EB-4312-A2D3-44ED4DC82425}" presName="linearFlow" presStyleCnt="0">
        <dgm:presLayoutVars>
          <dgm:dir/>
          <dgm:resizeHandles val="exact"/>
        </dgm:presLayoutVars>
      </dgm:prSet>
      <dgm:spPr/>
    </dgm:pt>
    <dgm:pt modelId="{66F66942-36A6-4532-8414-5551F213C58A}" type="pres">
      <dgm:prSet presAssocID="{386E0E52-5408-489A-8524-9FDD47F75257}" presName="composite" presStyleCnt="0"/>
      <dgm:spPr/>
    </dgm:pt>
    <dgm:pt modelId="{F1A2FF46-771E-4D21-8069-16B0DA62E8D6}" type="pres">
      <dgm:prSet presAssocID="{386E0E52-5408-489A-8524-9FDD47F75257}" presName="imgShp" presStyleLbl="fgImgPlace1" presStyleIdx="0" presStyleCnt="3" custLinFactNeighborX="-69166" custLinFactNeighborY="1928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CE5691F-3AE4-4BE3-861A-FDD78BE5AE3E}" type="pres">
      <dgm:prSet presAssocID="{386E0E52-5408-489A-8524-9FDD47F75257}" presName="txShp" presStyleLbl="node1" presStyleIdx="0" presStyleCnt="3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D0BA8-981D-453F-B919-E0963AD2D0E2}" type="pres">
      <dgm:prSet presAssocID="{6C7216E7-2B81-46CC-AE6D-0DF2ADB0FEC0}" presName="spacing" presStyleCnt="0"/>
      <dgm:spPr/>
    </dgm:pt>
    <dgm:pt modelId="{6E7870A6-FB6F-4B14-B688-2A47F6F2EA6A}" type="pres">
      <dgm:prSet presAssocID="{03B8AEE4-E993-4958-BC9D-B0E86006155D}" presName="composite" presStyleCnt="0"/>
      <dgm:spPr/>
    </dgm:pt>
    <dgm:pt modelId="{A2090E39-D270-40C4-ABA8-288FA7086D35}" type="pres">
      <dgm:prSet presAssocID="{03B8AEE4-E993-4958-BC9D-B0E86006155D}" presName="imgShp" presStyleLbl="fgImgPlace1" presStyleIdx="1" presStyleCnt="3" custLinFactNeighborX="-75637" custLinFactNeighborY="367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00B06E-B6A2-4F6E-B539-1DF3FD77C92D}" type="pres">
      <dgm:prSet presAssocID="{03B8AEE4-E993-4958-BC9D-B0E86006155D}" presName="txShp" presStyleLbl="node1" presStyleIdx="1" presStyleCnt="3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12D1A6-5EDA-4BFE-A320-3EDB3572438D}" type="pres">
      <dgm:prSet presAssocID="{77A6E33E-1652-4D7F-AA1A-46D592540689}" presName="spacing" presStyleCnt="0"/>
      <dgm:spPr/>
    </dgm:pt>
    <dgm:pt modelId="{38A454F0-1FD1-4B02-83D5-968CF5AD0D78}" type="pres">
      <dgm:prSet presAssocID="{67DA4C7D-2C51-49AC-B506-929DAE90E36D}" presName="composite" presStyleCnt="0"/>
      <dgm:spPr/>
    </dgm:pt>
    <dgm:pt modelId="{91CC22FA-2C1E-421D-8375-98647D008761}" type="pres">
      <dgm:prSet presAssocID="{67DA4C7D-2C51-49AC-B506-929DAE90E36D}" presName="imgShp" presStyleLbl="fgImgPlace1" presStyleIdx="2" presStyleCnt="3" custLinFactNeighborX="-62695" custLinFactNeighborY="-98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88F01CF-4952-48B1-AD89-E0216D7EBE52}" type="pres">
      <dgm:prSet presAssocID="{67DA4C7D-2C51-49AC-B506-929DAE90E36D}" presName="txShp" presStyleLbl="node1" presStyleIdx="2" presStyleCnt="3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771372-21B7-45D1-9CA9-21AC70C2938D}" type="presOf" srcId="{386E0E52-5408-489A-8524-9FDD47F75257}" destId="{1CE5691F-3AE4-4BE3-861A-FDD78BE5AE3E}" srcOrd="0" destOrd="0" presId="urn:microsoft.com/office/officeart/2005/8/layout/vList3"/>
    <dgm:cxn modelId="{67477F70-9056-4854-9CA5-D1B02EF7F2D7}" srcId="{703354AB-C4EB-4312-A2D3-44ED4DC82425}" destId="{67DA4C7D-2C51-49AC-B506-929DAE90E36D}" srcOrd="2" destOrd="0" parTransId="{8028A7A7-D3D0-48C7-996B-AE27F279FA4F}" sibTransId="{02D18E68-2E3A-4A6D-ACF3-397CEA65F7FF}"/>
    <dgm:cxn modelId="{462F95DD-A8F6-415C-9D92-AA4B437F4EB7}" type="presOf" srcId="{03B8AEE4-E993-4958-BC9D-B0E86006155D}" destId="{0500B06E-B6A2-4F6E-B539-1DF3FD77C92D}" srcOrd="0" destOrd="0" presId="urn:microsoft.com/office/officeart/2005/8/layout/vList3"/>
    <dgm:cxn modelId="{CBA7AC4D-E071-4E21-A182-66F2E71964A3}" type="presOf" srcId="{703354AB-C4EB-4312-A2D3-44ED4DC82425}" destId="{C6106885-27FE-4AE2-9D22-BBF9A7696EA3}" srcOrd="0" destOrd="0" presId="urn:microsoft.com/office/officeart/2005/8/layout/vList3"/>
    <dgm:cxn modelId="{F3B54054-0001-491D-B876-72005C3BDC64}" type="presOf" srcId="{67DA4C7D-2C51-49AC-B506-929DAE90E36D}" destId="{788F01CF-4952-48B1-AD89-E0216D7EBE52}" srcOrd="0" destOrd="0" presId="urn:microsoft.com/office/officeart/2005/8/layout/vList3"/>
    <dgm:cxn modelId="{8B0ABABB-1472-4BDE-A866-12955CA40386}" srcId="{703354AB-C4EB-4312-A2D3-44ED4DC82425}" destId="{03B8AEE4-E993-4958-BC9D-B0E86006155D}" srcOrd="1" destOrd="0" parTransId="{87D24DCB-7B9A-4B54-B1BB-3DA12AB2B6B2}" sibTransId="{77A6E33E-1652-4D7F-AA1A-46D592540689}"/>
    <dgm:cxn modelId="{6FA50CF3-CFAC-4E42-8EC7-7CD8150F347D}" srcId="{703354AB-C4EB-4312-A2D3-44ED4DC82425}" destId="{386E0E52-5408-489A-8524-9FDD47F75257}" srcOrd="0" destOrd="0" parTransId="{54F26AE2-1B29-48F4-89A2-EAC94678CC8A}" sibTransId="{6C7216E7-2B81-46CC-AE6D-0DF2ADB0FEC0}"/>
    <dgm:cxn modelId="{E7DDD930-607F-48FE-827D-6D712F4119A1}" type="presParOf" srcId="{C6106885-27FE-4AE2-9D22-BBF9A7696EA3}" destId="{66F66942-36A6-4532-8414-5551F213C58A}" srcOrd="0" destOrd="0" presId="urn:microsoft.com/office/officeart/2005/8/layout/vList3"/>
    <dgm:cxn modelId="{2288A60F-CEC8-4CD8-9C6B-9AE9E425CF21}" type="presParOf" srcId="{66F66942-36A6-4532-8414-5551F213C58A}" destId="{F1A2FF46-771E-4D21-8069-16B0DA62E8D6}" srcOrd="0" destOrd="0" presId="urn:microsoft.com/office/officeart/2005/8/layout/vList3"/>
    <dgm:cxn modelId="{CF80BA5B-6339-4363-9AAD-ECE89811F3CD}" type="presParOf" srcId="{66F66942-36A6-4532-8414-5551F213C58A}" destId="{1CE5691F-3AE4-4BE3-861A-FDD78BE5AE3E}" srcOrd="1" destOrd="0" presId="urn:microsoft.com/office/officeart/2005/8/layout/vList3"/>
    <dgm:cxn modelId="{2799FCA4-B764-4021-AB47-D448B1293564}" type="presParOf" srcId="{C6106885-27FE-4AE2-9D22-BBF9A7696EA3}" destId="{B19D0BA8-981D-453F-B919-E0963AD2D0E2}" srcOrd="1" destOrd="0" presId="urn:microsoft.com/office/officeart/2005/8/layout/vList3"/>
    <dgm:cxn modelId="{BCB6B317-8BF1-4F6C-B7F1-24D1772C50B5}" type="presParOf" srcId="{C6106885-27FE-4AE2-9D22-BBF9A7696EA3}" destId="{6E7870A6-FB6F-4B14-B688-2A47F6F2EA6A}" srcOrd="2" destOrd="0" presId="urn:microsoft.com/office/officeart/2005/8/layout/vList3"/>
    <dgm:cxn modelId="{D674217B-61C4-4EDF-BD8D-2B1EDED6D719}" type="presParOf" srcId="{6E7870A6-FB6F-4B14-B688-2A47F6F2EA6A}" destId="{A2090E39-D270-40C4-ABA8-288FA7086D35}" srcOrd="0" destOrd="0" presId="urn:microsoft.com/office/officeart/2005/8/layout/vList3"/>
    <dgm:cxn modelId="{0814D8CD-2DB1-41AF-9414-8445555C26FC}" type="presParOf" srcId="{6E7870A6-FB6F-4B14-B688-2A47F6F2EA6A}" destId="{0500B06E-B6A2-4F6E-B539-1DF3FD77C92D}" srcOrd="1" destOrd="0" presId="urn:microsoft.com/office/officeart/2005/8/layout/vList3"/>
    <dgm:cxn modelId="{75789A2F-105B-44B8-9993-29CBEA1929F3}" type="presParOf" srcId="{C6106885-27FE-4AE2-9D22-BBF9A7696EA3}" destId="{ED12D1A6-5EDA-4BFE-A320-3EDB3572438D}" srcOrd="3" destOrd="0" presId="urn:microsoft.com/office/officeart/2005/8/layout/vList3"/>
    <dgm:cxn modelId="{43174DD2-1AC2-4380-8958-523CAEDF8221}" type="presParOf" srcId="{C6106885-27FE-4AE2-9D22-BBF9A7696EA3}" destId="{38A454F0-1FD1-4B02-83D5-968CF5AD0D78}" srcOrd="4" destOrd="0" presId="urn:microsoft.com/office/officeart/2005/8/layout/vList3"/>
    <dgm:cxn modelId="{3F810DB6-0814-473A-82D9-612DD11BA938}" type="presParOf" srcId="{38A454F0-1FD1-4B02-83D5-968CF5AD0D78}" destId="{91CC22FA-2C1E-421D-8375-98647D008761}" srcOrd="0" destOrd="0" presId="urn:microsoft.com/office/officeart/2005/8/layout/vList3"/>
    <dgm:cxn modelId="{19E90D1B-34BC-4494-8C00-6AAE88623EC1}" type="presParOf" srcId="{38A454F0-1FD1-4B02-83D5-968CF5AD0D78}" destId="{788F01CF-4952-48B1-AD89-E0216D7EBE5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5691F-3AE4-4BE3-861A-FDD78BE5AE3E}">
      <dsp:nvSpPr>
        <dsp:cNvPr id="0" name=""/>
        <dsp:cNvSpPr/>
      </dsp:nvSpPr>
      <dsp:spPr>
        <a:xfrm rot="10800000">
          <a:off x="-1" y="1994"/>
          <a:ext cx="7632851" cy="11124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55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АСТРОЛОГИ ИЗУЧАЛИ ЗВЕЗДЫ, ПЛАНЕТЫ 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ИХ ДВИЖЕНИЕ</a:t>
          </a:r>
          <a:endParaRPr lang="ru-RU" sz="2400" kern="1200" dirty="0"/>
        </a:p>
      </dsp:txBody>
      <dsp:txXfrm rot="10800000">
        <a:off x="278110" y="1994"/>
        <a:ext cx="7354740" cy="1112446"/>
      </dsp:txXfrm>
    </dsp:sp>
    <dsp:sp modelId="{F1A2FF46-771E-4D21-8069-16B0DA62E8D6}">
      <dsp:nvSpPr>
        <dsp:cNvPr id="0" name=""/>
        <dsp:cNvSpPr/>
      </dsp:nvSpPr>
      <dsp:spPr>
        <a:xfrm>
          <a:off x="0" y="216519"/>
          <a:ext cx="1112446" cy="111244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0B06E-B6A2-4F6E-B539-1DF3FD77C92D}">
      <dsp:nvSpPr>
        <dsp:cNvPr id="0" name=""/>
        <dsp:cNvSpPr/>
      </dsp:nvSpPr>
      <dsp:spPr>
        <a:xfrm rot="10800000">
          <a:off x="-1" y="1446515"/>
          <a:ext cx="7632851" cy="11124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558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АСТРОЛОГИ СОСТАВЛЯЛИ ГОРОСКОПЫ, ДАВАЛИ СОВЕТЫ ПРАВИТЕЛЯМ И ПУТЕШЕСТВЕННИКАМ</a:t>
          </a:r>
          <a:endParaRPr lang="ru-RU" sz="2200" kern="1200" dirty="0"/>
        </a:p>
      </dsp:txBody>
      <dsp:txXfrm rot="10800000">
        <a:off x="278110" y="1446515"/>
        <a:ext cx="7354740" cy="1112446"/>
      </dsp:txXfrm>
    </dsp:sp>
    <dsp:sp modelId="{A2090E39-D270-40C4-ABA8-288FA7086D35}">
      <dsp:nvSpPr>
        <dsp:cNvPr id="0" name=""/>
        <dsp:cNvSpPr/>
      </dsp:nvSpPr>
      <dsp:spPr>
        <a:xfrm>
          <a:off x="0" y="1487408"/>
          <a:ext cx="1112446" cy="111244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F01CF-4952-48B1-AD89-E0216D7EBE52}">
      <dsp:nvSpPr>
        <dsp:cNvPr id="0" name=""/>
        <dsp:cNvSpPr/>
      </dsp:nvSpPr>
      <dsp:spPr>
        <a:xfrm rot="10800000">
          <a:off x="-1" y="2891035"/>
          <a:ext cx="7632851" cy="11124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55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ЗНАНИЯ АСТРОЛОГИИ ИСПОЛЬЗОВАЛИСЬ В АСТРОНОМИИ. ДЛЯ СОСТАВЛЕНИЯ КАЛЕНДАРЕЙ, ОБЪЯСНЕНИЯ ПРИРОДНЫХ </a:t>
          </a:r>
          <a:r>
            <a:rPr lang="ru-RU" sz="2100" kern="1200" dirty="0" smtClean="0"/>
            <a:t>ЯВЛЕНИЙ</a:t>
          </a:r>
          <a:endParaRPr lang="ru-RU" sz="2100" kern="1200" dirty="0"/>
        </a:p>
      </dsp:txBody>
      <dsp:txXfrm rot="10800000">
        <a:off x="278110" y="2891035"/>
        <a:ext cx="7354740" cy="1112446"/>
      </dsp:txXfrm>
    </dsp:sp>
    <dsp:sp modelId="{91CC22FA-2C1E-421D-8375-98647D008761}">
      <dsp:nvSpPr>
        <dsp:cNvPr id="0" name=""/>
        <dsp:cNvSpPr/>
      </dsp:nvSpPr>
      <dsp:spPr>
        <a:xfrm>
          <a:off x="24830" y="2880077"/>
          <a:ext cx="1112446" cy="111244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754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0.png"/><Relationship Id="rId4" Type="http://schemas.openxmlformats.org/officeDocument/2006/relationships/diagramData" Target="../diagrams/data1.xml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3089276" y="73960"/>
            <a:ext cx="5140325" cy="1919006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600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271464" y="2157412"/>
            <a:ext cx="10225135" cy="4282618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endParaRPr lang="ru-RU" sz="48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Культура Европы.</a:t>
            </a:r>
          </a:p>
          <a:p>
            <a:pPr marL="32690" algn="ctr" defTabSz="1023886">
              <a:spcBef>
                <a:spcPts val="196"/>
              </a:spcBef>
              <a:defRPr/>
            </a:pPr>
            <a:endParaRPr lang="ru-RU" sz="5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just" defTabSz="1023886">
              <a:spcBef>
                <a:spcPts val="196"/>
              </a:spcBef>
              <a:defRPr/>
            </a:pP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632505" y="328282"/>
            <a:ext cx="957261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32504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39" y="357622"/>
            <a:ext cx="34333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>
              <a:spcBef>
                <a:spcPts val="222"/>
              </a:spcBef>
              <a:defRPr/>
            </a:pPr>
            <a:r>
              <a:rPr lang="ru-RU" sz="48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11358" y="1146175"/>
            <a:ext cx="857250" cy="390961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defTabSz="1023886">
              <a:spcBef>
                <a:spcPts val="169"/>
              </a:spcBef>
              <a:defRPr/>
            </a:pPr>
            <a:r>
              <a:rPr lang="ru-RU" sz="24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767408" y="661086"/>
            <a:ext cx="720080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843271" y="3351557"/>
            <a:ext cx="576064" cy="20548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71464" y="4547768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29739" r="11784"/>
          <a:stretch/>
        </p:blipFill>
        <p:spPr bwMode="auto">
          <a:xfrm>
            <a:off x="5231904" y="4795918"/>
            <a:ext cx="2428327" cy="164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873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РОСТ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УНИВЕРСИТЕТОВ  В  ЕВРОПЕ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5360" y="980728"/>
            <a:ext cx="5688632" cy="56886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В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XIII веке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возникают университеты Оксфорда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и Кембриджа в Англии,</a:t>
            </a:r>
          </a:p>
          <a:p>
            <a:pPr marL="0" indent="0">
              <a:buNone/>
            </a:pP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Монпелье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и Тулузы во Франции,</a:t>
            </a:r>
          </a:p>
          <a:p>
            <a:pPr marL="0" indent="0"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Неаполя в Италии, Саламанки в</a:t>
            </a:r>
          </a:p>
          <a:p>
            <a:pPr marL="0" indent="0"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Испании.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В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XIV веке появились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первые университеты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в Чехии,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Германии, Польше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 К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концу XV века в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Европе было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около ста университетов. </a:t>
            </a:r>
          </a:p>
          <a:p>
            <a:pPr marL="0" indent="0"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357330"/>
            <a:ext cx="2952328" cy="27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66" y="1344623"/>
            <a:ext cx="2806359" cy="271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01322" y="3753907"/>
            <a:ext cx="209672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ОКСФОРД - АНГЛИЯ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264352" y="3735438"/>
            <a:ext cx="23762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КЕМБРИДЖ -АНГЛИЯ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28" y="4221089"/>
            <a:ext cx="2976608" cy="222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50470" y="6077742"/>
            <a:ext cx="253947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САЛАМАНКА -ИСПАНИЯ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86" y="4381769"/>
            <a:ext cx="2875710" cy="2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92343" y="6229483"/>
            <a:ext cx="295037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Неаполь - Италия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002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90272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УСТРОЙСТВО УНИВЕРСИТЕТА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3" y="980728"/>
            <a:ext cx="6840759" cy="56918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Во главе университета обычно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стоял ректор.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Его должность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была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выборной. Средневековые университеты делились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на факультеты.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Возглавлял каждый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из них декан.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Прослушав определенное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количество курсов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студенты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становились бакалаврами,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а затем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магистрами и получали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право на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преподавание. Магистр - преподаватель университета.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3074"/>
          <a:stretch/>
        </p:blipFill>
        <p:spPr bwMode="auto">
          <a:xfrm>
            <a:off x="7062976" y="1049560"/>
            <a:ext cx="4793663" cy="275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599371"/>
            <a:ext cx="4824536" cy="305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85338" y="3299764"/>
            <a:ext cx="206652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РЕКТОР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7789" y="4079304"/>
            <a:ext cx="1274440" cy="472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ДЕКАН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01964" y="4050989"/>
            <a:ext cx="172819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ДЕКАН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12492" y="4086878"/>
            <a:ext cx="1334393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ДЕКАН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149650" y="4669718"/>
            <a:ext cx="298884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77" y="4594184"/>
            <a:ext cx="32385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44" y="4649080"/>
            <a:ext cx="32385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Блок-схема: объединение 7"/>
          <p:cNvSpPr/>
          <p:nvPr/>
        </p:nvSpPr>
        <p:spPr>
          <a:xfrm>
            <a:off x="1212220" y="4954829"/>
            <a:ext cx="226876" cy="397768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91" y="4898318"/>
            <a:ext cx="249238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50" y="4943369"/>
            <a:ext cx="249238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7368" y="5397239"/>
            <a:ext cx="182535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БОГОСЛОВСКИЙ ФАКУЛЬТЕТ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446525" y="5397238"/>
            <a:ext cx="1777267" cy="51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ЮРИДИЧЕСКИЙ ФАКУЛЬТЕТ</a:t>
            </a:r>
            <a:r>
              <a:rPr lang="ru-RU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68422" y="5409220"/>
            <a:ext cx="194455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МЕДИЦИНСКИЙ ФАКУЛЬТЕТ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2073" y="6169670"/>
            <a:ext cx="460851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СТУДЕНТЫ</a:t>
            </a:r>
            <a:endParaRPr lang="ru-RU" dirty="0"/>
          </a:p>
        </p:txBody>
      </p:sp>
      <p:sp>
        <p:nvSpPr>
          <p:cNvPr id="13" name="Улыбающееся лицо 12"/>
          <p:cNvSpPr/>
          <p:nvPr/>
        </p:nvSpPr>
        <p:spPr>
          <a:xfrm>
            <a:off x="3983268" y="6141286"/>
            <a:ext cx="481048" cy="506374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лыбающееся лицо 28"/>
          <p:cNvSpPr/>
          <p:nvPr/>
        </p:nvSpPr>
        <p:spPr>
          <a:xfrm>
            <a:off x="4566132" y="6169670"/>
            <a:ext cx="512114" cy="506374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90" y="6159993"/>
            <a:ext cx="50641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34" y="6145819"/>
            <a:ext cx="50641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трелка вверх 13"/>
          <p:cNvSpPr/>
          <p:nvPr/>
        </p:nvSpPr>
        <p:spPr>
          <a:xfrm rot="3310849">
            <a:off x="1317225" y="3325769"/>
            <a:ext cx="484632" cy="7079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1427">
            <a:off x="4314924" y="3452163"/>
            <a:ext cx="688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2064">
            <a:off x="2913285" y="3765595"/>
            <a:ext cx="410631" cy="36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0"/>
          <a:stretch/>
        </p:blipFill>
        <p:spPr bwMode="auto">
          <a:xfrm>
            <a:off x="1887867" y="3278702"/>
            <a:ext cx="689705" cy="55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465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0"/>
            <a:ext cx="12192000" cy="83251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ПРОГРАММА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ОБУЧЕНИЯ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9336" y="908720"/>
            <a:ext cx="6516724" cy="58326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университетах существовали сообщества профессоров и студентов. Обучение проводилось в виде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лекций.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После занятий устраивались диспуты – споры по поводу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изученного. Это были состязания в знаниях.</a:t>
            </a:r>
          </a:p>
          <a:p>
            <a:pPr marL="0" indent="0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   В начале студенты проходили обучение на подготовительном факультете. Студенты изучали «семь свободных искусств». Затем могли выбрать один из трех факультетов: богословский, юридический и медицинский. 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8256240" y="2204864"/>
            <a:ext cx="2304256" cy="914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 СВОБОДНЫХ ИСКУССТВ</a:t>
            </a:r>
            <a:endParaRPr lang="ru-RU" dirty="0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636060" y="2924944"/>
            <a:ext cx="1728192" cy="914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ТРИВИУМ</a:t>
            </a:r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10268642" y="2924944"/>
            <a:ext cx="1728192" cy="914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КВАДРИУМ</a:t>
            </a:r>
            <a:endParaRPr lang="ru-RU" dirty="0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6528048" y="4019933"/>
            <a:ext cx="2088232" cy="194421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ГРАММАТИКА</a:t>
            </a:r>
          </a:p>
          <a:p>
            <a:pPr algn="ctr"/>
            <a:r>
              <a:rPr lang="ru-RU" dirty="0" smtClean="0"/>
              <a:t>РИТОРИКА</a:t>
            </a:r>
          </a:p>
          <a:p>
            <a:pPr algn="ctr"/>
            <a:r>
              <a:rPr lang="ru-RU" dirty="0" smtClean="0"/>
              <a:t>ДИАЛЕКТИКА</a:t>
            </a:r>
            <a:endParaRPr lang="ru-RU" dirty="0"/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10265970" y="4024497"/>
            <a:ext cx="1944216" cy="193965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Арифметика</a:t>
            </a:r>
          </a:p>
          <a:p>
            <a:pPr algn="ctr"/>
            <a:r>
              <a:rPr lang="ru-RU" dirty="0" smtClean="0"/>
              <a:t>Геометрия</a:t>
            </a:r>
          </a:p>
          <a:p>
            <a:pPr algn="ctr"/>
            <a:r>
              <a:rPr lang="ru-RU" dirty="0" smtClean="0"/>
              <a:t>Астрономия</a:t>
            </a:r>
          </a:p>
          <a:p>
            <a:pPr algn="ctr"/>
            <a:r>
              <a:rPr lang="ru-RU" dirty="0" smtClean="0"/>
              <a:t>музыка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4038467"/>
            <a:ext cx="1678641" cy="220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58" y="1225493"/>
            <a:ext cx="1559926" cy="150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278" y="1107909"/>
            <a:ext cx="1300028" cy="174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946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0"/>
            <a:ext cx="12192000" cy="9087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КОЛЛЕГИИ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КОЛЛЕДЖИ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4" y="1049560"/>
            <a:ext cx="6840760" cy="56918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500" dirty="0" smtClean="0">
                <a:latin typeface="Arial" pitchFamily="34" charset="0"/>
                <a:cs typeface="Arial" pitchFamily="34" charset="0"/>
              </a:rPr>
              <a:t>Когда </a:t>
            </a:r>
            <a:r>
              <a:rPr lang="ru-RU" sz="2500" dirty="0" smtClean="0">
                <a:latin typeface="Arial" pitchFamily="34" charset="0"/>
                <a:cs typeface="Arial" pitchFamily="34" charset="0"/>
              </a:rPr>
              <a:t>студент пребывал в Университет он останавливался жить в общежитии – коллегии. Коллегия, основанная </a:t>
            </a:r>
            <a:r>
              <a:rPr lang="ru-RU" sz="2500" dirty="0" err="1" smtClean="0">
                <a:latin typeface="Arial" pitchFamily="34" charset="0"/>
                <a:cs typeface="Arial" pitchFamily="34" charset="0"/>
              </a:rPr>
              <a:t>Робером</a:t>
            </a:r>
            <a:r>
              <a:rPr lang="ru-RU" sz="2500" dirty="0" smtClean="0">
                <a:latin typeface="Arial" pitchFamily="34" charset="0"/>
                <a:cs typeface="Arial" pitchFamily="34" charset="0"/>
              </a:rPr>
              <a:t> де </a:t>
            </a:r>
            <a:r>
              <a:rPr lang="ru-RU" sz="2500" dirty="0" err="1" smtClean="0">
                <a:latin typeface="Arial" pitchFamily="34" charset="0"/>
                <a:cs typeface="Arial" pitchFamily="34" charset="0"/>
              </a:rPr>
              <a:t>Сорбоном</a:t>
            </a:r>
            <a:r>
              <a:rPr lang="ru-RU" sz="25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XIII</a:t>
            </a:r>
            <a:r>
              <a:rPr lang="ru-RU" sz="2500" dirty="0" smtClean="0">
                <a:latin typeface="Arial" pitchFamily="34" charset="0"/>
                <a:cs typeface="Arial" pitchFamily="34" charset="0"/>
              </a:rPr>
              <a:t> в.), предоставляла возможность  пользоваться библиотекой, одной из самых крупных в Париже. Первыми обитателями Сорбонны стали бедные студенты, бакалавры и даже доктора богословия. Изначально университеты не имели собственных корпусов и иногда проводили занятия в коллегиях. В Англии и Франции коллегии стали основой новых учебных заведений колледжей.</a:t>
            </a:r>
            <a:endParaRPr lang="ru-RU" sz="25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196752"/>
            <a:ext cx="4717887" cy="294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4221088"/>
            <a:ext cx="3542568" cy="239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672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9087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ИНТЕРЕС К КНИГАМ И ЛИТЕРАТУРЕ 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052736"/>
            <a:ext cx="6048672" cy="56886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С развитием ремесла и торговли продолжала расти грамотность в городах. Требовалось все больше учебников для школ и университетов. Горожане проявляли интерес к литературе. Рукописный способ размножения книг не мог удовлетворить возросший спрос на них. </a:t>
            </a:r>
          </a:p>
          <a:p>
            <a:pPr marL="0" indent="0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XIV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веке в Европе распространилось изготовление бумаги, но книг по-прежнему не хватало. 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1628800"/>
            <a:ext cx="3224677" cy="353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345" y="1628800"/>
            <a:ext cx="2306951" cy="353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173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8367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КНИГОПЕЧАТАНИЯ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052736"/>
            <a:ext cx="6984776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середине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XV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В.Немецкий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инженер Иоганн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Гутенберг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изобрел книгопечатание. Он стал отливать из металла отдельные буквы (литеры), из них составлял строки и страницы набора, с которого делал оттиск на бумагу. С помощью разборного шрифта можно было набрать любое количество страниц.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185" y="1306377"/>
            <a:ext cx="3981450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293096"/>
            <a:ext cx="3951288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682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ПЕЧАТНОГО СТАНКА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9336" y="1124744"/>
            <a:ext cx="5904656" cy="56166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700" dirty="0" err="1" smtClean="0">
                <a:latin typeface="Arial" pitchFamily="34" charset="0"/>
                <a:cs typeface="Arial" pitchFamily="34" charset="0"/>
              </a:rPr>
              <a:t>Гутенберг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изобрел и печатный станок, а в 1445 г. выпустил первую печатную книгу-Библию. Через полвека после его изобретения в городах Европы работало более тысячи типографий. Полки библиотек наполнились книгами по разным отраслям знаний на всех Европейских языках.</a:t>
            </a:r>
          </a:p>
          <a:p>
            <a:pPr marL="0" indent="0">
              <a:buNone/>
            </a:pPr>
            <a:r>
              <a:rPr lang="ru-RU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  В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2000 г. ЮНЕСКО провозгласило годом Иоганна </a:t>
            </a:r>
            <a:r>
              <a:rPr lang="ru-RU" sz="2700" dirty="0" err="1" smtClean="0">
                <a:latin typeface="Arial" pitchFamily="34" charset="0"/>
                <a:cs typeface="Arial" pitchFamily="34" charset="0"/>
              </a:rPr>
              <a:t>Гутенберга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, а сам он назван человеком тысячелетия.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553" y="1124744"/>
            <a:ext cx="3890872" cy="339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4616673"/>
            <a:ext cx="3368467" cy="208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4549786"/>
            <a:ext cx="2685720" cy="222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97" y="1700808"/>
            <a:ext cx="204787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964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РОДЖЕР БЭКОН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7272808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Профессор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Оксфордского университета Роджер Бэкон (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XIII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в.) преподавал в университетах Оксфорда и Парижа. Он доказал, что достижений в науке можно добиться путем наблюдений и практических опытов. Многие годы ученый занимался алхимией и астрологией. Проводил опыты с различными веществами, магнитной стрелкой и увеличительными стеклами. Бэкона считали волшебником и прозвали «удивительным доктором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574" y="1711688"/>
            <a:ext cx="376905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594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НАУЧНАЯ ДЕЯТЕЛЬНОСТЬ РОДЖЕРА БЭКОНА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5575" y="1194023"/>
            <a:ext cx="7265136" cy="554734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Бэкон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выступает против слепого преклонения перед авторитетами,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критикует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нравы духовенства и монахов. Свыше двадцати лет просидел он в тюрьмах, выйдя после вторичного заключения на свободу уже 74-летним стариком. 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  Бэкон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открыл состав пороха, нашёл способы получения фосфора, магния,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изучал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действия пара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Он объяснил возникновение радуги преломлением в дождевых каплях, советовал людям со слабым зрением прикладывать к глазу выпуклую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линзу.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575302"/>
            <a:ext cx="1379244" cy="238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Роджер Бэкон - Roger Bacon - qaz.w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4437112"/>
            <a:ext cx="20955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8"/>
          <a:stretch/>
        </p:blipFill>
        <p:spPr bwMode="auto">
          <a:xfrm>
            <a:off x="7420711" y="4326376"/>
            <a:ext cx="1699191" cy="229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1"/>
          <a:stretch/>
        </p:blipFill>
        <p:spPr bwMode="auto">
          <a:xfrm>
            <a:off x="9192344" y="1268760"/>
            <a:ext cx="2678925" cy="285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040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10282"/>
            <a:ext cx="12214718" cy="92331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ИДЕИ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БЭКОНА, ОПРЕДИВШИЕ ВРЕМЯ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4" y="1059842"/>
            <a:ext cx="7272176" cy="568152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Ученый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утверждал, что можно построить самодвижущиеся корабли, подводные лодки и воздушные летательные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аппараты. Он пишет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r>
              <a:rPr lang="uz-Cyrl-UZ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uz-Cyrl-UZ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Расскажу о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… делах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природы и искусства, в которых нет ничего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магического. Можно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сделать орудия плавания, идущие без гребцов, суда речные и морские, плывущие при управлении одним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человеком…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можно сделать летательные аппараты: человек, сидящий в середине аппарата,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с помощью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некоторой машины двигает крыльями наподобие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птичьих …»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01" y="1059842"/>
            <a:ext cx="4048024" cy="320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698" y="4292219"/>
            <a:ext cx="1475454" cy="223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948" y="4292220"/>
            <a:ext cx="1452913" cy="223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59" y="4261892"/>
            <a:ext cx="1606300" cy="235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614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1412776"/>
            <a:ext cx="11377264" cy="504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Представления о мире.</a:t>
            </a:r>
          </a:p>
          <a:p>
            <a:pPr marL="742950" indent="-742950">
              <a:buAutoNum type="arabicPeriod"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Развитие образования.</a:t>
            </a:r>
          </a:p>
          <a:p>
            <a:pPr marL="742950" indent="-742950">
              <a:buAutoNum type="arabicPeriod"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Сообщество школяров и магистров.</a:t>
            </a:r>
          </a:p>
          <a:p>
            <a:pPr marL="742950" indent="-742950">
              <a:buAutoNum type="arabicPeriod"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науки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pPr marL="742950" indent="-742950">
              <a:buAutoNum type="arabicPeriod"/>
            </a:pP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3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АЛХИМИЯ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4" y="908720"/>
            <a:ext cx="6120680" cy="58326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Жажда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наживы, желание иметь много золота, привела к появлению науки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алхимии.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Представители этой науки пытались найти способ, с помощью которого можно было бы любой металл сделать золотом. Производя различные опыты, алхимики совершили множество открытий, придумали новые приборы для химических опытов. Ища золото, они развивали познания в области химии.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484784"/>
            <a:ext cx="527177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611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ФОРМИРОВАНИЕ ПЕРВЫХ ЗНАНИЙ О ХИМИИ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7344816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700" dirty="0" smtClean="0">
                <a:latin typeface="Arial" pitchFamily="34" charset="0"/>
                <a:cs typeface="Arial" pitchFamily="34" charset="0"/>
              </a:rPr>
              <a:t>     Алхимики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смогли получить химические соединения, кислоты, щелочи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, минеральные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краски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uz-Cyrl-UZ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uz-Cyrl-UZ" sz="27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Алхимики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использовали разные инструменты: колбы, бани, печи, 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горелки. </a:t>
            </a:r>
            <a:endParaRPr lang="ru-RU" sz="27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700" dirty="0">
                <a:latin typeface="Arial" pitchFamily="34" charset="0"/>
                <a:cs typeface="Arial" pitchFamily="34" charset="0"/>
              </a:rPr>
              <a:t>Параллельно с поиском «камня вечной жизни» шел процесс накопления алхимиками знаний о реальных лечебных свойствах различных веществ – от минеральных солей до вытяжек из целебных растений и тканей животных. Накопителями этих полезнейших знаний были аптекари и фармацевты.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66" y="1268760"/>
            <a:ext cx="3922450" cy="249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65" y="3933056"/>
            <a:ext cx="3922451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866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АСТРОЛОГИЯ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4" y="908720"/>
            <a:ext cx="7920880" cy="58326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средние века была развита и такая наука как астрология.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113" y="1124744"/>
            <a:ext cx="3735109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64781664"/>
              </p:ext>
            </p:extLst>
          </p:nvPr>
        </p:nvGraphicFramePr>
        <p:xfrm>
          <a:off x="551384" y="2132856"/>
          <a:ext cx="7632848" cy="4005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262" y="3984133"/>
            <a:ext cx="1745750" cy="243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113" y="4005064"/>
            <a:ext cx="1989359" cy="239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643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3392" y="1502782"/>
            <a:ext cx="110172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1. Прочитать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§32,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стр.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113-116. </a:t>
            </a:r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2. Ответить устно на вопросы параграфа.</a:t>
            </a: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Собрать информацию о том, какие традиции средневековых университетов,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названия, с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ним связанные, сохранились до наших дней.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Запишите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в тетрадях два сходства и два различия современного и средневекового университета.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5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ПРЕДСТАВЛЕНИЯ 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МИРЕ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24744"/>
            <a:ext cx="7056784" cy="56886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Представления человека о мире в средние века были очень ограничены и связаны с религией. На картах мира того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периода очертания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материков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и расположение городов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были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условны: такие карты создавались не для практических целей. Рассматривая их, человек ставил себя над миром, наблюдал весь ход человеческой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истории.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Он смотрел на мир, населенный фантастическими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существами и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дикими народами, и размышлял о всемогуществе Творца. </a:t>
            </a: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628800"/>
            <a:ext cx="4570003" cy="439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815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СИСТЕМА ОТСЧЕТА ВРЕМЕНИ В СРЕДНИЕ ВЕКА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7704856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 средние века не было единой системы отсчета времени. Средневековый час составлял примерно три современных часа. Ночь разделялась на «три свечи». Короткие промежутки времени измерялись временем, которое необходимо для прочтения какой-либо молитвы. </a:t>
            </a:r>
          </a:p>
          <a:p>
            <a:pPr marL="0" indent="0"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Сутки делились на день и ночь. Месяцы почти не играли никакой роли. Жизнь измерялась временами года. Большое значение придавалось строгому соблюдению традиций, обычаев и обрядов.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187684"/>
            <a:ext cx="388843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958" y="3985206"/>
            <a:ext cx="3888432" cy="262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347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ПРЕДСТАВЛЕНИЯ О МИРЕ РАСШИРЯЮТСЯ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48966"/>
            <a:ext cx="7704856" cy="55524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С развитием городов и торговли, деловых и дипломатических связей, в ходе завоевания новых территорий  люди стали чаще покидать родные места.</a:t>
            </a:r>
          </a:p>
          <a:p>
            <a:pPr marL="0" indent="0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  Во время крестовых походов европейцы увидели как широк и разнообразен мир, у них появился интерес к культуре других стран.</a:t>
            </a:r>
          </a:p>
          <a:p>
            <a:pPr marL="0" indent="0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  Яркий рассказ о странах Дальнего Востока в 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XIII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веке оставил купец и путешественник Марко Поло. Около четверти века он провел в странствиях, много лет жил в Китае. Пережитые им события в 1271-1295 гг. он описал в своей книге. 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196752"/>
            <a:ext cx="3600400" cy="190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783" y="3108332"/>
            <a:ext cx="3600400" cy="169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784" y="4725144"/>
            <a:ext cx="3600400" cy="197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041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5839" y="4053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РОСТ ПОТРЕБНОСТИ В ЗНАНИЯХ В СРЕДНЕВЕКОВОЙ ЕВРОПЕ.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6984776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Растущим городам и королевской власти требовались образованные люди. Нужно было подсчитывать доходы от торговли, вести дела в городских советах. </a:t>
            </a:r>
          </a:p>
          <a:p>
            <a:pPr marL="0" indent="0"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 Короли нуждались в подготовленных чиновниках и судьях. В городах возникали нецерковные школы- они были частными и содержались на средства городских советов. В этих школах ученики получали более широкие и глубокие знания.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152512"/>
            <a:ext cx="4032448" cy="278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933056"/>
            <a:ext cx="4176464" cy="274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702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ПЕРВЫЕ ЕВРОПЕЙСКИЕ УНИВЕРСИТЕТЫ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3" y="1052736"/>
            <a:ext cx="8074845" cy="58052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XIII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веке в  Европе появились первые высшие школы – университеты. Они возникали в тех городах, где были прославленные учителя. Занятия всюду велись на латинском языке, поэтому жители разных стран могли учиться в любом университете.</a:t>
            </a:r>
          </a:p>
          <a:p>
            <a:pPr marL="0" indent="0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 Слово «университет» в переводе с латинского означает «Совокупность» или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«объединение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». Средневековые университеты и школы представляли собой сообщество преподавателей и учеников. Они были организованы с целью давать и получать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образование. В роли основателей выступали, как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правило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короли, императоры, римские папы.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89" y="1196752"/>
            <a:ext cx="385958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89" y="4117694"/>
            <a:ext cx="3859582" cy="247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270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8367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УНИВЕРСИТЕТ В БОЛОНЬИ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4" y="908720"/>
            <a:ext cx="6048672" cy="58326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Болонский университет считается одним из старейших. Он был основан в 1088 г. в Италии. 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Изучение римского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права положило 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начало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университету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. Медицина и свободные искусства преподавались в нём в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течение всего 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XIII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столетия.</a:t>
            </a:r>
            <a:endParaRPr lang="ru-RU" sz="27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196752"/>
            <a:ext cx="4102133" cy="205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97" y="3501008"/>
            <a:ext cx="3186385" cy="294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329" y="3501008"/>
            <a:ext cx="279332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365104"/>
            <a:ext cx="2963828" cy="221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175" y="4415234"/>
            <a:ext cx="2541588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272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752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ПАРИЖСКИЙ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УНИВЕРСИТЕТ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4" y="1084118"/>
            <a:ext cx="8064896" cy="53692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Парижский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университет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вырос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из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Сорбоны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-богословской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школы при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Нотр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-Даме. Сорбонна - это один из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самых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старейших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университетов в Средние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века. Он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быстро приобрёл большую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известность, особенно в области философского и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богословского образования.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С  XIII века за Парижским университетом закрепилось имя одного из основателей этого учебного учреждения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Робера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де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Сорбонна.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Сорбонский дом, коллеж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Париже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Робера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де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Сорбона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стал одним из центров, вокруг которых сложился Парижский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университет.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3931750"/>
            <a:ext cx="2193032" cy="291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196752"/>
            <a:ext cx="3513673" cy="262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692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5881</TotalTime>
  <Words>1461</Words>
  <Application>Microsoft Office PowerPoint</Application>
  <PresentationFormat>Широкоэкранный</PresentationFormat>
  <Paragraphs>110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ВСЕМИРНАЯИСТОРИЯ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Lenova 330 pro A6</cp:lastModifiedBy>
  <cp:revision>659</cp:revision>
  <dcterms:created xsi:type="dcterms:W3CDTF">2020-04-27T10:05:42Z</dcterms:created>
  <dcterms:modified xsi:type="dcterms:W3CDTF">2020-12-10T07:02:08Z</dcterms:modified>
</cp:coreProperties>
</file>