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485" r:id="rId2"/>
    <p:sldId id="546" r:id="rId3"/>
    <p:sldId id="684" r:id="rId4"/>
    <p:sldId id="679" r:id="rId5"/>
    <p:sldId id="680" r:id="rId6"/>
    <p:sldId id="689" r:id="rId7"/>
    <p:sldId id="688" r:id="rId8"/>
    <p:sldId id="707" r:id="rId9"/>
    <p:sldId id="708" r:id="rId10"/>
    <p:sldId id="714" r:id="rId11"/>
    <p:sldId id="715" r:id="rId12"/>
    <p:sldId id="709" r:id="rId13"/>
    <p:sldId id="711" r:id="rId14"/>
    <p:sldId id="712" r:id="rId15"/>
    <p:sldId id="713" r:id="rId16"/>
    <p:sldId id="682" r:id="rId17"/>
    <p:sldId id="653" r:id="rId18"/>
    <p:sldId id="716" r:id="rId19"/>
    <p:sldId id="677" r:id="rId20"/>
    <p:sldId id="691" r:id="rId21"/>
    <p:sldId id="719" r:id="rId22"/>
    <p:sldId id="718" r:id="rId23"/>
    <p:sldId id="676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364" autoAdjust="0"/>
  </p:normalViewPr>
  <p:slideViewPr>
    <p:cSldViewPr>
      <p:cViewPr varScale="1">
        <p:scale>
          <a:sx n="73" d="100"/>
          <a:sy n="73" d="100"/>
        </p:scale>
        <p:origin x="59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904BC9-6431-4541-A989-7DFF14D9ACA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E8C0141-6416-462A-B625-1044BDA9E576}">
      <dgm:prSet phldrT="[Текст]"/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НАБЛЮДАЕТСЯ РОСТ НАСЕЛЕНИЯ В МЕЖДУРЕЧЬЕ ОКИ И ВОЛГИ. ЭТИ ТЕРРИТОРИИ НАХОДИЛИСЬ ДАЛЕКО ОТ ОЧАГОВ МОНГОЛЬСКОЙ АГРЕССИИ. </a:t>
          </a:r>
        </a:p>
        <a:p>
          <a:r>
            <a:rPr lang="ru-RU" b="1" dirty="0" smtClean="0">
              <a:latin typeface="Arial" pitchFamily="34" charset="0"/>
              <a:cs typeface="Arial" pitchFamily="34" charset="0"/>
            </a:rPr>
            <a:t>ШЕЛ ПРИТОК  НАСЕЛЕНИЯ С </a:t>
          </a:r>
          <a:r>
            <a:rPr lang="ru-RU" b="1" dirty="0" smtClean="0">
              <a:latin typeface="Arial" pitchFamily="34" charset="0"/>
              <a:cs typeface="Arial" pitchFamily="34" charset="0"/>
            </a:rPr>
            <a:t>ЮГА, ГДЕ </a:t>
          </a:r>
          <a:r>
            <a:rPr lang="ru-RU" b="1" dirty="0" smtClean="0">
              <a:latin typeface="Arial" pitchFamily="34" charset="0"/>
              <a:cs typeface="Arial" pitchFamily="34" charset="0"/>
            </a:rPr>
            <a:t>БЫЛА ПОСТОЯННАЯ ОПАСНОСТЬ</a:t>
          </a:r>
          <a:r>
            <a:rPr lang="ru-RU" dirty="0" smtClean="0"/>
            <a:t>.</a:t>
          </a:r>
          <a:endParaRPr lang="ru-RU" dirty="0"/>
        </a:p>
      </dgm:t>
    </dgm:pt>
    <dgm:pt modelId="{9EB677D5-CDFB-40EA-8C84-BF2507DB3B20}" type="parTrans" cxnId="{EBDD3934-BCD6-429F-BCC6-88DA867DDD71}">
      <dgm:prSet/>
      <dgm:spPr/>
      <dgm:t>
        <a:bodyPr/>
        <a:lstStyle/>
        <a:p>
          <a:endParaRPr lang="ru-RU"/>
        </a:p>
      </dgm:t>
    </dgm:pt>
    <dgm:pt modelId="{7405ECEA-72E3-4D86-A111-8B4058C488B9}" type="sibTrans" cxnId="{EBDD3934-BCD6-429F-BCC6-88DA867DDD71}">
      <dgm:prSet/>
      <dgm:spPr/>
      <dgm:t>
        <a:bodyPr/>
        <a:lstStyle/>
        <a:p>
          <a:endParaRPr lang="ru-RU"/>
        </a:p>
      </dgm:t>
    </dgm:pt>
    <dgm:pt modelId="{7E33E392-E885-403C-8329-ED3CEC7B6A8B}">
      <dgm:prSet phldrT="[Текст]"/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В С/Х УВЕЛИЧИЛИСЬ ПАХОТНЫЕ ЗЕМЛИ, СОВЕРШЕНСТВОВАЛИСЬ ПРИЕМЫ ОБРАБОТКИ ПОЧВЫ, ШИРОКО РАСПРОСТРАНЯЛОСЬ ТРЕХПОЛЬЕ, ШИРЕ СТАЛИ ПРИМЕНЯТЬ МЕТАЛЛИЧЕСКИЕ ОРУДИЯ </a:t>
          </a:r>
          <a:r>
            <a:rPr lang="ru-RU" b="1" dirty="0" smtClean="0">
              <a:latin typeface="Arial" pitchFamily="34" charset="0"/>
              <a:cs typeface="Arial" pitchFamily="34" charset="0"/>
            </a:rPr>
            <a:t>ТРУДА – СОХА</a:t>
          </a:r>
          <a:r>
            <a:rPr lang="ru-RU" b="1" dirty="0" smtClean="0">
              <a:latin typeface="Arial" pitchFamily="34" charset="0"/>
              <a:cs typeface="Arial" pitchFamily="34" charset="0"/>
            </a:rPr>
            <a:t>, ПЛУГ.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4A08051B-85B0-4279-9C88-6F350533DF24}" type="parTrans" cxnId="{45071FE2-618E-4A94-ADE4-7A9392AD267D}">
      <dgm:prSet/>
      <dgm:spPr/>
      <dgm:t>
        <a:bodyPr/>
        <a:lstStyle/>
        <a:p>
          <a:endParaRPr lang="ru-RU"/>
        </a:p>
      </dgm:t>
    </dgm:pt>
    <dgm:pt modelId="{3240BA92-9D54-4261-9FC4-BCD356E4C85A}" type="sibTrans" cxnId="{45071FE2-618E-4A94-ADE4-7A9392AD267D}">
      <dgm:prSet/>
      <dgm:spPr/>
      <dgm:t>
        <a:bodyPr/>
        <a:lstStyle/>
        <a:p>
          <a:endParaRPr lang="ru-RU"/>
        </a:p>
      </dgm:t>
    </dgm:pt>
    <dgm:pt modelId="{C722D1D3-B71C-499E-9A46-988E01115694}">
      <dgm:prSet phldrT="[Текст]"/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ЗНАЧИТЕЛЬНОЕ РАЗВИТИЕ ПОЛУЧИЛИ НОВЫЕ ГОРОДСКИЕ ЦЕНТРЫ: ТВЕРЬ, НИЖНИЙ НОВГОРОД, МОСКВА, КОЛОМНА, КОСТРОМА. БОЛЬШИХ УСПЕХОВ ДОСТИГЛО РЕМЕСЛО. ГОРОДА СТАНОВИЛИСЬ ЦЕНТРАМИ ВНУТРЕННЕЙ И ВНЕШНЕЙ ТОРГОВЛИ. УКРЕПЛЯЮТСЯ ХОЗЯЙСТВЕННЫЕ СВЯЗИ.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AADAAA61-8545-45C4-966B-24C9E7AC43D8}" type="parTrans" cxnId="{E1BA9467-DF53-4043-8798-805EC9AD5E4F}">
      <dgm:prSet/>
      <dgm:spPr/>
      <dgm:t>
        <a:bodyPr/>
        <a:lstStyle/>
        <a:p>
          <a:endParaRPr lang="ru-RU"/>
        </a:p>
      </dgm:t>
    </dgm:pt>
    <dgm:pt modelId="{09B1841B-6032-4BD8-BD56-330576CD36C8}" type="sibTrans" cxnId="{E1BA9467-DF53-4043-8798-805EC9AD5E4F}">
      <dgm:prSet/>
      <dgm:spPr/>
      <dgm:t>
        <a:bodyPr/>
        <a:lstStyle/>
        <a:p>
          <a:endParaRPr lang="ru-RU"/>
        </a:p>
      </dgm:t>
    </dgm:pt>
    <dgm:pt modelId="{5AEED846-FABC-4218-AED2-433C564FD613}" type="pres">
      <dgm:prSet presAssocID="{DF904BC9-6431-4541-A989-7DFF14D9ACA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565112F8-F696-4084-AB84-675409A75E73}" type="pres">
      <dgm:prSet presAssocID="{DF904BC9-6431-4541-A989-7DFF14D9ACAB}" presName="Name1" presStyleCnt="0"/>
      <dgm:spPr/>
    </dgm:pt>
    <dgm:pt modelId="{095078EA-F0E0-42A2-B53F-F2D40724B7EA}" type="pres">
      <dgm:prSet presAssocID="{DF904BC9-6431-4541-A989-7DFF14D9ACAB}" presName="cycle" presStyleCnt="0"/>
      <dgm:spPr/>
    </dgm:pt>
    <dgm:pt modelId="{DF252B65-F08B-4D8D-A49A-CCF97B80673A}" type="pres">
      <dgm:prSet presAssocID="{DF904BC9-6431-4541-A989-7DFF14D9ACAB}" presName="srcNode" presStyleLbl="node1" presStyleIdx="0" presStyleCnt="3"/>
      <dgm:spPr/>
    </dgm:pt>
    <dgm:pt modelId="{0BA477C9-4625-4D8D-A24A-BB2AC2DB8AF9}" type="pres">
      <dgm:prSet presAssocID="{DF904BC9-6431-4541-A989-7DFF14D9ACAB}" presName="conn" presStyleLbl="parChTrans1D2" presStyleIdx="0" presStyleCnt="1"/>
      <dgm:spPr/>
      <dgm:t>
        <a:bodyPr/>
        <a:lstStyle/>
        <a:p>
          <a:endParaRPr lang="ru-RU"/>
        </a:p>
      </dgm:t>
    </dgm:pt>
    <dgm:pt modelId="{2C206CA4-6548-495E-9EFC-F8FD6B3D49B6}" type="pres">
      <dgm:prSet presAssocID="{DF904BC9-6431-4541-A989-7DFF14D9ACAB}" presName="extraNode" presStyleLbl="node1" presStyleIdx="0" presStyleCnt="3"/>
      <dgm:spPr/>
    </dgm:pt>
    <dgm:pt modelId="{859E78EF-D118-4A1E-9FA2-6D500022C6FC}" type="pres">
      <dgm:prSet presAssocID="{DF904BC9-6431-4541-A989-7DFF14D9ACAB}" presName="dstNode" presStyleLbl="node1" presStyleIdx="0" presStyleCnt="3"/>
      <dgm:spPr/>
    </dgm:pt>
    <dgm:pt modelId="{FB774575-4571-4C37-B719-E0EFC8EF4901}" type="pres">
      <dgm:prSet presAssocID="{DE8C0141-6416-462A-B625-1044BDA9E576}" presName="text_1" presStyleLbl="node1" presStyleIdx="0" presStyleCnt="3" custScaleX="101467" custScaleY="1674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B2A504-604E-4936-967C-E149C2C7CC6E}" type="pres">
      <dgm:prSet presAssocID="{DE8C0141-6416-462A-B625-1044BDA9E576}" presName="accent_1" presStyleCnt="0"/>
      <dgm:spPr/>
    </dgm:pt>
    <dgm:pt modelId="{6789BDB2-A29B-499F-90CE-684A3795ED61}" type="pres">
      <dgm:prSet presAssocID="{DE8C0141-6416-462A-B625-1044BDA9E576}" presName="accentRepeatNode" presStyleLbl="solidFgAcc1" presStyleIdx="0" presStyleCnt="3" custScaleX="114291" custScaleY="100702" custLinFactNeighborX="-6219" custLinFactNeighborY="593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8ABDB96-2ED2-4BEE-B8A3-F5B72FAB6717}" type="pres">
      <dgm:prSet presAssocID="{7E33E392-E885-403C-8329-ED3CEC7B6A8B}" presName="text_2" presStyleLbl="node1" presStyleIdx="1" presStyleCnt="3" custScaleX="102161" custScaleY="152273" custLinFactNeighborX="279" custLinFactNeighborY="172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86ACEF-0715-4721-953A-B7FB160C8D74}" type="pres">
      <dgm:prSet presAssocID="{7E33E392-E885-403C-8329-ED3CEC7B6A8B}" presName="accent_2" presStyleCnt="0"/>
      <dgm:spPr/>
    </dgm:pt>
    <dgm:pt modelId="{D823F0D7-1CEC-4A84-BE45-8AC74A490A0F}" type="pres">
      <dgm:prSet presAssocID="{7E33E392-E885-403C-8329-ED3CEC7B6A8B}" presName="accentRepeatNode" presStyleLbl="solidFgAcc1" presStyleIdx="1" presStyleCnt="3" custScaleX="128906" custScaleY="115372" custLinFactNeighborX="-31187" custLinFactNeighborY="1186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C643F68-A2E7-4D07-B7D8-3337BAC565E2}" type="pres">
      <dgm:prSet presAssocID="{C722D1D3-B71C-499E-9A46-988E01115694}" presName="text_3" presStyleLbl="node1" presStyleIdx="2" presStyleCnt="3" custScaleX="100340" custScaleY="148761" custLinFactNeighborX="441" custLinFactNeighborY="206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1B95D0-E054-45F0-AAB8-23661606BA58}" type="pres">
      <dgm:prSet presAssocID="{C722D1D3-B71C-499E-9A46-988E01115694}" presName="accent_3" presStyleCnt="0"/>
      <dgm:spPr/>
    </dgm:pt>
    <dgm:pt modelId="{DF833A1A-0844-4682-BD6A-188975B2A7D1}" type="pres">
      <dgm:prSet presAssocID="{C722D1D3-B71C-499E-9A46-988E01115694}" presName="accentRepeatNode" presStyleLbl="solidFgAcc1" presStyleIdx="2" presStyleCnt="3" custScaleX="119005" custScaleY="119008" custLinFactNeighborX="-12987" custLinFactNeighborY="18202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1BA11B0F-383F-4EEA-BB08-C9FE11C7233A}" type="presOf" srcId="{7E33E392-E885-403C-8329-ED3CEC7B6A8B}" destId="{28ABDB96-2ED2-4BEE-B8A3-F5B72FAB6717}" srcOrd="0" destOrd="0" presId="urn:microsoft.com/office/officeart/2008/layout/VerticalCurvedList"/>
    <dgm:cxn modelId="{F43D2A28-797A-47D4-88DC-0283A179D8E2}" type="presOf" srcId="{DF904BC9-6431-4541-A989-7DFF14D9ACAB}" destId="{5AEED846-FABC-4218-AED2-433C564FD613}" srcOrd="0" destOrd="0" presId="urn:microsoft.com/office/officeart/2008/layout/VerticalCurvedList"/>
    <dgm:cxn modelId="{A27A7BA6-EC38-4553-A44F-0ADCAB692FC9}" type="presOf" srcId="{C722D1D3-B71C-499E-9A46-988E01115694}" destId="{8C643F68-A2E7-4D07-B7D8-3337BAC565E2}" srcOrd="0" destOrd="0" presId="urn:microsoft.com/office/officeart/2008/layout/VerticalCurvedList"/>
    <dgm:cxn modelId="{139E9200-1718-42F7-9486-A76C5F8F9180}" type="presOf" srcId="{DE8C0141-6416-462A-B625-1044BDA9E576}" destId="{FB774575-4571-4C37-B719-E0EFC8EF4901}" srcOrd="0" destOrd="0" presId="urn:microsoft.com/office/officeart/2008/layout/VerticalCurvedList"/>
    <dgm:cxn modelId="{EBDD3934-BCD6-429F-BCC6-88DA867DDD71}" srcId="{DF904BC9-6431-4541-A989-7DFF14D9ACAB}" destId="{DE8C0141-6416-462A-B625-1044BDA9E576}" srcOrd="0" destOrd="0" parTransId="{9EB677D5-CDFB-40EA-8C84-BF2507DB3B20}" sibTransId="{7405ECEA-72E3-4D86-A111-8B4058C488B9}"/>
    <dgm:cxn modelId="{45071FE2-618E-4A94-ADE4-7A9392AD267D}" srcId="{DF904BC9-6431-4541-A989-7DFF14D9ACAB}" destId="{7E33E392-E885-403C-8329-ED3CEC7B6A8B}" srcOrd="1" destOrd="0" parTransId="{4A08051B-85B0-4279-9C88-6F350533DF24}" sibTransId="{3240BA92-9D54-4261-9FC4-BCD356E4C85A}"/>
    <dgm:cxn modelId="{012E414B-FF94-402A-A12F-D35C69B6CBAB}" type="presOf" srcId="{7405ECEA-72E3-4D86-A111-8B4058C488B9}" destId="{0BA477C9-4625-4D8D-A24A-BB2AC2DB8AF9}" srcOrd="0" destOrd="0" presId="urn:microsoft.com/office/officeart/2008/layout/VerticalCurvedList"/>
    <dgm:cxn modelId="{E1BA9467-DF53-4043-8798-805EC9AD5E4F}" srcId="{DF904BC9-6431-4541-A989-7DFF14D9ACAB}" destId="{C722D1D3-B71C-499E-9A46-988E01115694}" srcOrd="2" destOrd="0" parTransId="{AADAAA61-8545-45C4-966B-24C9E7AC43D8}" sibTransId="{09B1841B-6032-4BD8-BD56-330576CD36C8}"/>
    <dgm:cxn modelId="{E7F263D5-E5B9-43D9-BDCE-C78E3CB9F5AC}" type="presParOf" srcId="{5AEED846-FABC-4218-AED2-433C564FD613}" destId="{565112F8-F696-4084-AB84-675409A75E73}" srcOrd="0" destOrd="0" presId="urn:microsoft.com/office/officeart/2008/layout/VerticalCurvedList"/>
    <dgm:cxn modelId="{399A5C96-E4C2-48FD-8D61-D84563183C4D}" type="presParOf" srcId="{565112F8-F696-4084-AB84-675409A75E73}" destId="{095078EA-F0E0-42A2-B53F-F2D40724B7EA}" srcOrd="0" destOrd="0" presId="urn:microsoft.com/office/officeart/2008/layout/VerticalCurvedList"/>
    <dgm:cxn modelId="{01CA6B90-360B-4665-85AC-7F4714AFB481}" type="presParOf" srcId="{095078EA-F0E0-42A2-B53F-F2D40724B7EA}" destId="{DF252B65-F08B-4D8D-A49A-CCF97B80673A}" srcOrd="0" destOrd="0" presId="urn:microsoft.com/office/officeart/2008/layout/VerticalCurvedList"/>
    <dgm:cxn modelId="{8AE33A09-069D-4835-9319-75E443C8BCDD}" type="presParOf" srcId="{095078EA-F0E0-42A2-B53F-F2D40724B7EA}" destId="{0BA477C9-4625-4D8D-A24A-BB2AC2DB8AF9}" srcOrd="1" destOrd="0" presId="urn:microsoft.com/office/officeart/2008/layout/VerticalCurvedList"/>
    <dgm:cxn modelId="{2694850D-1B2A-4FBD-ACEC-139553C8CB25}" type="presParOf" srcId="{095078EA-F0E0-42A2-B53F-F2D40724B7EA}" destId="{2C206CA4-6548-495E-9EFC-F8FD6B3D49B6}" srcOrd="2" destOrd="0" presId="urn:microsoft.com/office/officeart/2008/layout/VerticalCurvedList"/>
    <dgm:cxn modelId="{720D4F9D-474A-4F23-9EBE-9C786F582BD7}" type="presParOf" srcId="{095078EA-F0E0-42A2-B53F-F2D40724B7EA}" destId="{859E78EF-D118-4A1E-9FA2-6D500022C6FC}" srcOrd="3" destOrd="0" presId="urn:microsoft.com/office/officeart/2008/layout/VerticalCurvedList"/>
    <dgm:cxn modelId="{DC81D67F-CBC3-442A-9136-93580BA31941}" type="presParOf" srcId="{565112F8-F696-4084-AB84-675409A75E73}" destId="{FB774575-4571-4C37-B719-E0EFC8EF4901}" srcOrd="1" destOrd="0" presId="urn:microsoft.com/office/officeart/2008/layout/VerticalCurvedList"/>
    <dgm:cxn modelId="{1B1C1E40-8D6A-4316-A536-F33D6BF2E83C}" type="presParOf" srcId="{565112F8-F696-4084-AB84-675409A75E73}" destId="{72B2A504-604E-4936-967C-E149C2C7CC6E}" srcOrd="2" destOrd="0" presId="urn:microsoft.com/office/officeart/2008/layout/VerticalCurvedList"/>
    <dgm:cxn modelId="{DA903B11-2268-4895-B6A7-E6002C3BBD18}" type="presParOf" srcId="{72B2A504-604E-4936-967C-E149C2C7CC6E}" destId="{6789BDB2-A29B-499F-90CE-684A3795ED61}" srcOrd="0" destOrd="0" presId="urn:microsoft.com/office/officeart/2008/layout/VerticalCurvedList"/>
    <dgm:cxn modelId="{EE5B0F50-B31B-4930-A9E4-78E0A6963A98}" type="presParOf" srcId="{565112F8-F696-4084-AB84-675409A75E73}" destId="{28ABDB96-2ED2-4BEE-B8A3-F5B72FAB6717}" srcOrd="3" destOrd="0" presId="urn:microsoft.com/office/officeart/2008/layout/VerticalCurvedList"/>
    <dgm:cxn modelId="{87878EA2-61FD-428A-AA27-BA1D2419B064}" type="presParOf" srcId="{565112F8-F696-4084-AB84-675409A75E73}" destId="{F986ACEF-0715-4721-953A-B7FB160C8D74}" srcOrd="4" destOrd="0" presId="urn:microsoft.com/office/officeart/2008/layout/VerticalCurvedList"/>
    <dgm:cxn modelId="{81CA8A0D-7030-469A-9CF3-C546CC0076B6}" type="presParOf" srcId="{F986ACEF-0715-4721-953A-B7FB160C8D74}" destId="{D823F0D7-1CEC-4A84-BE45-8AC74A490A0F}" srcOrd="0" destOrd="0" presId="urn:microsoft.com/office/officeart/2008/layout/VerticalCurvedList"/>
    <dgm:cxn modelId="{B8AFA2E7-089B-4050-81A4-52B9D52A53F1}" type="presParOf" srcId="{565112F8-F696-4084-AB84-675409A75E73}" destId="{8C643F68-A2E7-4D07-B7D8-3337BAC565E2}" srcOrd="5" destOrd="0" presId="urn:microsoft.com/office/officeart/2008/layout/VerticalCurvedList"/>
    <dgm:cxn modelId="{901951C2-059F-4C25-9A42-0F4962916CDF}" type="presParOf" srcId="{565112F8-F696-4084-AB84-675409A75E73}" destId="{291B95D0-E054-45F0-AAB8-23661606BA58}" srcOrd="6" destOrd="0" presId="urn:microsoft.com/office/officeart/2008/layout/VerticalCurvedList"/>
    <dgm:cxn modelId="{2666932E-659C-4183-8CE8-FA8866E621F5}" type="presParOf" srcId="{291B95D0-E054-45F0-AAB8-23661606BA58}" destId="{DF833A1A-0844-4682-BD6A-188975B2A7D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4FD937-1E27-4386-B320-27FDD49433A3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7A17B91-7055-465E-955F-643A231458DC}">
      <dgm:prSet phldrT="[Текст]"/>
      <dgm:spPr/>
      <dgm:t>
        <a:bodyPr/>
        <a:lstStyle/>
        <a:p>
          <a:r>
            <a:rPr lang="ru-RU" dirty="0" smtClean="0"/>
            <a:t>ПРИЧИНЫ ВОЗВЫШЕНИЯ</a:t>
          </a:r>
          <a:endParaRPr lang="ru-RU" dirty="0"/>
        </a:p>
      </dgm:t>
    </dgm:pt>
    <dgm:pt modelId="{F1DD47E7-C05B-41B6-AF1E-AD670886ED26}" type="parTrans" cxnId="{F5C3C934-D159-4D6A-98EF-FC4B0BF48EAF}">
      <dgm:prSet/>
      <dgm:spPr/>
      <dgm:t>
        <a:bodyPr/>
        <a:lstStyle/>
        <a:p>
          <a:endParaRPr lang="ru-RU"/>
        </a:p>
      </dgm:t>
    </dgm:pt>
    <dgm:pt modelId="{A6AD0849-72A7-4DAB-82F0-279EA80CD52C}" type="sibTrans" cxnId="{F5C3C934-D159-4D6A-98EF-FC4B0BF48EAF}">
      <dgm:prSet/>
      <dgm:spPr/>
      <dgm:t>
        <a:bodyPr/>
        <a:lstStyle/>
        <a:p>
          <a:endParaRPr lang="ru-RU"/>
        </a:p>
      </dgm:t>
    </dgm:pt>
    <dgm:pt modelId="{3A4CA18E-AF54-4D74-A692-BE0E704B43BD}">
      <dgm:prSet phldrT="[Текст]"/>
      <dgm:spPr/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ТВЕРЬ КОНТРОЛИРОВАЛА СЕВЕРНУЮ ЧАСТЬ ВОЛЖСКОГО ПУТИ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15345610-1BB2-4581-AB09-853F87414241}" type="parTrans" cxnId="{56366567-8AC9-4C49-8C6A-28E14B92FFF0}">
      <dgm:prSet/>
      <dgm:spPr/>
      <dgm:t>
        <a:bodyPr/>
        <a:lstStyle/>
        <a:p>
          <a:endParaRPr lang="ru-RU"/>
        </a:p>
      </dgm:t>
    </dgm:pt>
    <dgm:pt modelId="{25FC7214-D250-4243-94BE-7CC12834D641}" type="sibTrans" cxnId="{56366567-8AC9-4C49-8C6A-28E14B92FFF0}">
      <dgm:prSet/>
      <dgm:spPr/>
      <dgm:t>
        <a:bodyPr/>
        <a:lstStyle/>
        <a:p>
          <a:endParaRPr lang="ru-RU"/>
        </a:p>
      </dgm:t>
    </dgm:pt>
    <dgm:pt modelId="{E0E190C2-C703-4F78-857E-F925FD078EC0}">
      <dgm:prSet phldrT="[Текст]"/>
      <dgm:spPr/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ТВЕРЬ УДАЛЕНА ОТ ОРДЫ. ТВЕРЬ-ЦЕНТР ПРИТОКА БЕЖЕНЦЕВ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C89F9CC8-EC4E-410F-A60C-DA1E855DFAE9}" type="parTrans" cxnId="{BF0108C5-173C-40FB-A8B6-2AB7DF892259}">
      <dgm:prSet/>
      <dgm:spPr/>
      <dgm:t>
        <a:bodyPr/>
        <a:lstStyle/>
        <a:p>
          <a:endParaRPr lang="ru-RU"/>
        </a:p>
      </dgm:t>
    </dgm:pt>
    <dgm:pt modelId="{34EAD8AC-ECD3-442F-9D30-E019C053ED0B}" type="sibTrans" cxnId="{BF0108C5-173C-40FB-A8B6-2AB7DF892259}">
      <dgm:prSet/>
      <dgm:spPr/>
      <dgm:t>
        <a:bodyPr/>
        <a:lstStyle/>
        <a:p>
          <a:endParaRPr lang="ru-RU"/>
        </a:p>
      </dgm:t>
    </dgm:pt>
    <dgm:pt modelId="{4C9E6E71-0D76-413B-AA4F-294DA4BA14EB}">
      <dgm:prSet phldrT="[Текст]"/>
      <dgm:spPr/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В ТВЕРИ ПОЯВИЛИСЬ ХОРОШО УКРЕПЛЕННЫЕ КРЕПОСТИ 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69ACE4E4-E5FC-4DD2-8E54-EEDA62C30741}" type="parTrans" cxnId="{D285F2F8-AF8E-482C-80EA-65BFE6324D70}">
      <dgm:prSet/>
      <dgm:spPr/>
      <dgm:t>
        <a:bodyPr/>
        <a:lstStyle/>
        <a:p>
          <a:endParaRPr lang="ru-RU"/>
        </a:p>
      </dgm:t>
    </dgm:pt>
    <dgm:pt modelId="{2A75AD6C-E5C9-413E-A525-A91B9664956A}" type="sibTrans" cxnId="{D285F2F8-AF8E-482C-80EA-65BFE6324D70}">
      <dgm:prSet/>
      <dgm:spPr/>
      <dgm:t>
        <a:bodyPr/>
        <a:lstStyle/>
        <a:p>
          <a:endParaRPr lang="ru-RU"/>
        </a:p>
      </dgm:t>
    </dgm:pt>
    <dgm:pt modelId="{FA5FED96-D84F-4D8F-A6DF-039B31B28A69}" type="pres">
      <dgm:prSet presAssocID="{814FD937-1E27-4386-B320-27FDD49433A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37E039-A977-42F9-BED2-66A048F33893}" type="pres">
      <dgm:prSet presAssocID="{B7A17B91-7055-465E-955F-643A231458DC}" presName="root1" presStyleCnt="0"/>
      <dgm:spPr/>
    </dgm:pt>
    <dgm:pt modelId="{E873CA1D-80A6-4A8A-AADE-75737456CB70}" type="pres">
      <dgm:prSet presAssocID="{B7A17B91-7055-465E-955F-643A231458DC}" presName="LevelOneTextNode" presStyleLbl="node0" presStyleIdx="0" presStyleCnt="1" custScaleX="71535" custLinFactNeighborX="-48338" custLinFactNeighborY="15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BA749E0-21B7-4CC0-B988-0477F390EED8}" type="pres">
      <dgm:prSet presAssocID="{B7A17B91-7055-465E-955F-643A231458DC}" presName="level2hierChild" presStyleCnt="0"/>
      <dgm:spPr/>
    </dgm:pt>
    <dgm:pt modelId="{1B4EE355-01D3-472B-B680-3A2DEFD728D3}" type="pres">
      <dgm:prSet presAssocID="{15345610-1BB2-4581-AB09-853F87414241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4BC0E792-FB61-4659-BA5F-009692BAEA28}" type="pres">
      <dgm:prSet presAssocID="{15345610-1BB2-4581-AB09-853F87414241}" presName="connTx" presStyleLbl="parChTrans1D2" presStyleIdx="0" presStyleCnt="3"/>
      <dgm:spPr/>
      <dgm:t>
        <a:bodyPr/>
        <a:lstStyle/>
        <a:p>
          <a:endParaRPr lang="ru-RU"/>
        </a:p>
      </dgm:t>
    </dgm:pt>
    <dgm:pt modelId="{7C5A8361-7F19-4CCB-BF92-1B0FBD9F3DD1}" type="pres">
      <dgm:prSet presAssocID="{3A4CA18E-AF54-4D74-A692-BE0E704B43BD}" presName="root2" presStyleCnt="0"/>
      <dgm:spPr/>
    </dgm:pt>
    <dgm:pt modelId="{CA74F787-F1BA-42D6-818B-DB5A84D7A580}" type="pres">
      <dgm:prSet presAssocID="{3A4CA18E-AF54-4D74-A692-BE0E704B43BD}" presName="LevelTwoTextNode" presStyleLbl="node2" presStyleIdx="0" presStyleCnt="3" custScaleX="113968" custLinFactNeighborX="2102" custLinFactNeighborY="-4660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1587E1-874D-4131-ABAF-25119102570B}" type="pres">
      <dgm:prSet presAssocID="{3A4CA18E-AF54-4D74-A692-BE0E704B43BD}" presName="level3hierChild" presStyleCnt="0"/>
      <dgm:spPr/>
    </dgm:pt>
    <dgm:pt modelId="{9EDED402-23C7-4345-9F3E-2E2F3472A26C}" type="pres">
      <dgm:prSet presAssocID="{C89F9CC8-EC4E-410F-A60C-DA1E855DFAE9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B104C28E-15EC-4A79-AE2D-08BDF9D98BA8}" type="pres">
      <dgm:prSet presAssocID="{C89F9CC8-EC4E-410F-A60C-DA1E855DFAE9}" presName="connTx" presStyleLbl="parChTrans1D2" presStyleIdx="1" presStyleCnt="3"/>
      <dgm:spPr/>
      <dgm:t>
        <a:bodyPr/>
        <a:lstStyle/>
        <a:p>
          <a:endParaRPr lang="ru-RU"/>
        </a:p>
      </dgm:t>
    </dgm:pt>
    <dgm:pt modelId="{388D6744-C03D-44CB-B652-A65EDD4F0F09}" type="pres">
      <dgm:prSet presAssocID="{E0E190C2-C703-4F78-857E-F925FD078EC0}" presName="root2" presStyleCnt="0"/>
      <dgm:spPr/>
    </dgm:pt>
    <dgm:pt modelId="{FE4CC960-8AE2-4D6C-A5C2-5343F62C1B29}" type="pres">
      <dgm:prSet presAssocID="{E0E190C2-C703-4F78-857E-F925FD078EC0}" presName="LevelTwoTextNode" presStyleLbl="node2" presStyleIdx="1" presStyleCnt="3" custScaleX="106562" custScaleY="136909" custLinFactNeighborX="3128" custLinFactNeighborY="77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13E613B-151C-4321-975A-2106E7DA62C3}" type="pres">
      <dgm:prSet presAssocID="{E0E190C2-C703-4F78-857E-F925FD078EC0}" presName="level3hierChild" presStyleCnt="0"/>
      <dgm:spPr/>
    </dgm:pt>
    <dgm:pt modelId="{3B072483-0FEC-4D87-BA5E-FFFA347AD443}" type="pres">
      <dgm:prSet presAssocID="{69ACE4E4-E5FC-4DD2-8E54-EEDA62C30741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965147D2-6A4A-4225-8999-E9A1396A1343}" type="pres">
      <dgm:prSet presAssocID="{69ACE4E4-E5FC-4DD2-8E54-EEDA62C30741}" presName="connTx" presStyleLbl="parChTrans1D2" presStyleIdx="2" presStyleCnt="3"/>
      <dgm:spPr/>
      <dgm:t>
        <a:bodyPr/>
        <a:lstStyle/>
        <a:p>
          <a:endParaRPr lang="ru-RU"/>
        </a:p>
      </dgm:t>
    </dgm:pt>
    <dgm:pt modelId="{1396BE2F-E84B-48B3-98F0-3D53C1CF74C6}" type="pres">
      <dgm:prSet presAssocID="{4C9E6E71-0D76-413B-AA4F-294DA4BA14EB}" presName="root2" presStyleCnt="0"/>
      <dgm:spPr/>
    </dgm:pt>
    <dgm:pt modelId="{26F1B8C4-D9B2-4B48-AB95-96D86CE8A6AB}" type="pres">
      <dgm:prSet presAssocID="{4C9E6E71-0D76-413B-AA4F-294DA4BA14EB}" presName="LevelTwoTextNode" presStyleLbl="node2" presStyleIdx="2" presStyleCnt="3" custScaleX="110877" custLinFactNeighborX="3076" custLinFactNeighborY="321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455DC6-E4CE-4CA6-BA27-423A0EA04F87}" type="pres">
      <dgm:prSet presAssocID="{4C9E6E71-0D76-413B-AA4F-294DA4BA14EB}" presName="level3hierChild" presStyleCnt="0"/>
      <dgm:spPr/>
    </dgm:pt>
  </dgm:ptLst>
  <dgm:cxnLst>
    <dgm:cxn modelId="{D5978AB5-6B55-42BF-A7BB-9FFEFEFF5F57}" type="presOf" srcId="{814FD937-1E27-4386-B320-27FDD49433A3}" destId="{FA5FED96-D84F-4D8F-A6DF-039B31B28A69}" srcOrd="0" destOrd="0" presId="urn:microsoft.com/office/officeart/2008/layout/HorizontalMultiLevelHierarchy"/>
    <dgm:cxn modelId="{05B8DEB7-2938-4021-A9AF-FC86AAC91B78}" type="presOf" srcId="{E0E190C2-C703-4F78-857E-F925FD078EC0}" destId="{FE4CC960-8AE2-4D6C-A5C2-5343F62C1B29}" srcOrd="0" destOrd="0" presId="urn:microsoft.com/office/officeart/2008/layout/HorizontalMultiLevelHierarchy"/>
    <dgm:cxn modelId="{D285F2F8-AF8E-482C-80EA-65BFE6324D70}" srcId="{B7A17B91-7055-465E-955F-643A231458DC}" destId="{4C9E6E71-0D76-413B-AA4F-294DA4BA14EB}" srcOrd="2" destOrd="0" parTransId="{69ACE4E4-E5FC-4DD2-8E54-EEDA62C30741}" sibTransId="{2A75AD6C-E5C9-413E-A525-A91B9664956A}"/>
    <dgm:cxn modelId="{56366567-8AC9-4C49-8C6A-28E14B92FFF0}" srcId="{B7A17B91-7055-465E-955F-643A231458DC}" destId="{3A4CA18E-AF54-4D74-A692-BE0E704B43BD}" srcOrd="0" destOrd="0" parTransId="{15345610-1BB2-4581-AB09-853F87414241}" sibTransId="{25FC7214-D250-4243-94BE-7CC12834D641}"/>
    <dgm:cxn modelId="{DC0D88C8-A107-42C5-9703-D76628D26B2A}" type="presOf" srcId="{B7A17B91-7055-465E-955F-643A231458DC}" destId="{E873CA1D-80A6-4A8A-AADE-75737456CB70}" srcOrd="0" destOrd="0" presId="urn:microsoft.com/office/officeart/2008/layout/HorizontalMultiLevelHierarchy"/>
    <dgm:cxn modelId="{552D4C60-A45E-4565-9E7B-FE9D189FA693}" type="presOf" srcId="{C89F9CC8-EC4E-410F-A60C-DA1E855DFAE9}" destId="{9EDED402-23C7-4345-9F3E-2E2F3472A26C}" srcOrd="0" destOrd="0" presId="urn:microsoft.com/office/officeart/2008/layout/HorizontalMultiLevelHierarchy"/>
    <dgm:cxn modelId="{4BA80722-7ADC-4373-BE9C-993FB5F30B0F}" type="presOf" srcId="{4C9E6E71-0D76-413B-AA4F-294DA4BA14EB}" destId="{26F1B8C4-D9B2-4B48-AB95-96D86CE8A6AB}" srcOrd="0" destOrd="0" presId="urn:microsoft.com/office/officeart/2008/layout/HorizontalMultiLevelHierarchy"/>
    <dgm:cxn modelId="{81D265A9-0631-4C46-9819-1D3A066216FE}" type="presOf" srcId="{69ACE4E4-E5FC-4DD2-8E54-EEDA62C30741}" destId="{3B072483-0FEC-4D87-BA5E-FFFA347AD443}" srcOrd="0" destOrd="0" presId="urn:microsoft.com/office/officeart/2008/layout/HorizontalMultiLevelHierarchy"/>
    <dgm:cxn modelId="{5E529202-5989-40D6-9F78-C6425BC81369}" type="presOf" srcId="{15345610-1BB2-4581-AB09-853F87414241}" destId="{1B4EE355-01D3-472B-B680-3A2DEFD728D3}" srcOrd="0" destOrd="0" presId="urn:microsoft.com/office/officeart/2008/layout/HorizontalMultiLevelHierarchy"/>
    <dgm:cxn modelId="{93F06B01-6C16-4112-B055-42FBD2D922B7}" type="presOf" srcId="{69ACE4E4-E5FC-4DD2-8E54-EEDA62C30741}" destId="{965147D2-6A4A-4225-8999-E9A1396A1343}" srcOrd="1" destOrd="0" presId="urn:microsoft.com/office/officeart/2008/layout/HorizontalMultiLevelHierarchy"/>
    <dgm:cxn modelId="{BF0108C5-173C-40FB-A8B6-2AB7DF892259}" srcId="{B7A17B91-7055-465E-955F-643A231458DC}" destId="{E0E190C2-C703-4F78-857E-F925FD078EC0}" srcOrd="1" destOrd="0" parTransId="{C89F9CC8-EC4E-410F-A60C-DA1E855DFAE9}" sibTransId="{34EAD8AC-ECD3-442F-9D30-E019C053ED0B}"/>
    <dgm:cxn modelId="{59981011-9AA9-4147-8BA7-BD9EB266847A}" type="presOf" srcId="{C89F9CC8-EC4E-410F-A60C-DA1E855DFAE9}" destId="{B104C28E-15EC-4A79-AE2D-08BDF9D98BA8}" srcOrd="1" destOrd="0" presId="urn:microsoft.com/office/officeart/2008/layout/HorizontalMultiLevelHierarchy"/>
    <dgm:cxn modelId="{F40DC695-B318-46D9-AB96-F4AE13F28665}" type="presOf" srcId="{3A4CA18E-AF54-4D74-A692-BE0E704B43BD}" destId="{CA74F787-F1BA-42D6-818B-DB5A84D7A580}" srcOrd="0" destOrd="0" presId="urn:microsoft.com/office/officeart/2008/layout/HorizontalMultiLevelHierarchy"/>
    <dgm:cxn modelId="{BF4B920D-240B-4213-BA29-719CCC062AEB}" type="presOf" srcId="{15345610-1BB2-4581-AB09-853F87414241}" destId="{4BC0E792-FB61-4659-BA5F-009692BAEA28}" srcOrd="1" destOrd="0" presId="urn:microsoft.com/office/officeart/2008/layout/HorizontalMultiLevelHierarchy"/>
    <dgm:cxn modelId="{F5C3C934-D159-4D6A-98EF-FC4B0BF48EAF}" srcId="{814FD937-1E27-4386-B320-27FDD49433A3}" destId="{B7A17B91-7055-465E-955F-643A231458DC}" srcOrd="0" destOrd="0" parTransId="{F1DD47E7-C05B-41B6-AF1E-AD670886ED26}" sibTransId="{A6AD0849-72A7-4DAB-82F0-279EA80CD52C}"/>
    <dgm:cxn modelId="{A2ADCB66-E126-49BE-9143-E8B54DBE5BF2}" type="presParOf" srcId="{FA5FED96-D84F-4D8F-A6DF-039B31B28A69}" destId="{EB37E039-A977-42F9-BED2-66A048F33893}" srcOrd="0" destOrd="0" presId="urn:microsoft.com/office/officeart/2008/layout/HorizontalMultiLevelHierarchy"/>
    <dgm:cxn modelId="{54D0F809-7657-4152-B417-28CAA2939E15}" type="presParOf" srcId="{EB37E039-A977-42F9-BED2-66A048F33893}" destId="{E873CA1D-80A6-4A8A-AADE-75737456CB70}" srcOrd="0" destOrd="0" presId="urn:microsoft.com/office/officeart/2008/layout/HorizontalMultiLevelHierarchy"/>
    <dgm:cxn modelId="{16C88988-DB1D-4A10-BBD5-44D0EA3A1116}" type="presParOf" srcId="{EB37E039-A977-42F9-BED2-66A048F33893}" destId="{5BA749E0-21B7-4CC0-B988-0477F390EED8}" srcOrd="1" destOrd="0" presId="urn:microsoft.com/office/officeart/2008/layout/HorizontalMultiLevelHierarchy"/>
    <dgm:cxn modelId="{486D9828-275E-4D59-9780-9F9CC7C9B6E1}" type="presParOf" srcId="{5BA749E0-21B7-4CC0-B988-0477F390EED8}" destId="{1B4EE355-01D3-472B-B680-3A2DEFD728D3}" srcOrd="0" destOrd="0" presId="urn:microsoft.com/office/officeart/2008/layout/HorizontalMultiLevelHierarchy"/>
    <dgm:cxn modelId="{90FB2A9C-9DD3-4641-AA22-4444132DFBDF}" type="presParOf" srcId="{1B4EE355-01D3-472B-B680-3A2DEFD728D3}" destId="{4BC0E792-FB61-4659-BA5F-009692BAEA28}" srcOrd="0" destOrd="0" presId="urn:microsoft.com/office/officeart/2008/layout/HorizontalMultiLevelHierarchy"/>
    <dgm:cxn modelId="{8E97B590-CE17-4271-AE9F-2C5D2C0688D8}" type="presParOf" srcId="{5BA749E0-21B7-4CC0-B988-0477F390EED8}" destId="{7C5A8361-7F19-4CCB-BF92-1B0FBD9F3DD1}" srcOrd="1" destOrd="0" presId="urn:microsoft.com/office/officeart/2008/layout/HorizontalMultiLevelHierarchy"/>
    <dgm:cxn modelId="{6357A0DA-B97B-4240-9270-6D29824A34E1}" type="presParOf" srcId="{7C5A8361-7F19-4CCB-BF92-1B0FBD9F3DD1}" destId="{CA74F787-F1BA-42D6-818B-DB5A84D7A580}" srcOrd="0" destOrd="0" presId="urn:microsoft.com/office/officeart/2008/layout/HorizontalMultiLevelHierarchy"/>
    <dgm:cxn modelId="{8895C059-41C2-4951-829E-A91E2558D0EB}" type="presParOf" srcId="{7C5A8361-7F19-4CCB-BF92-1B0FBD9F3DD1}" destId="{F41587E1-874D-4131-ABAF-25119102570B}" srcOrd="1" destOrd="0" presId="urn:microsoft.com/office/officeart/2008/layout/HorizontalMultiLevelHierarchy"/>
    <dgm:cxn modelId="{458A71C1-242A-412C-A573-B8D1AE345D39}" type="presParOf" srcId="{5BA749E0-21B7-4CC0-B988-0477F390EED8}" destId="{9EDED402-23C7-4345-9F3E-2E2F3472A26C}" srcOrd="2" destOrd="0" presId="urn:microsoft.com/office/officeart/2008/layout/HorizontalMultiLevelHierarchy"/>
    <dgm:cxn modelId="{4A1CC32B-6FD8-451E-BA3F-A25EFF4782D8}" type="presParOf" srcId="{9EDED402-23C7-4345-9F3E-2E2F3472A26C}" destId="{B104C28E-15EC-4A79-AE2D-08BDF9D98BA8}" srcOrd="0" destOrd="0" presId="urn:microsoft.com/office/officeart/2008/layout/HorizontalMultiLevelHierarchy"/>
    <dgm:cxn modelId="{BFBA05A6-3202-40DF-A898-FA49F36E99F4}" type="presParOf" srcId="{5BA749E0-21B7-4CC0-B988-0477F390EED8}" destId="{388D6744-C03D-44CB-B652-A65EDD4F0F09}" srcOrd="3" destOrd="0" presId="urn:microsoft.com/office/officeart/2008/layout/HorizontalMultiLevelHierarchy"/>
    <dgm:cxn modelId="{B8DF5245-AE9B-4100-83D5-E1769AFFA034}" type="presParOf" srcId="{388D6744-C03D-44CB-B652-A65EDD4F0F09}" destId="{FE4CC960-8AE2-4D6C-A5C2-5343F62C1B29}" srcOrd="0" destOrd="0" presId="urn:microsoft.com/office/officeart/2008/layout/HorizontalMultiLevelHierarchy"/>
    <dgm:cxn modelId="{6BEF23C3-F2F1-4B2B-A015-23C5114DC4C8}" type="presParOf" srcId="{388D6744-C03D-44CB-B652-A65EDD4F0F09}" destId="{C13E613B-151C-4321-975A-2106E7DA62C3}" srcOrd="1" destOrd="0" presId="urn:microsoft.com/office/officeart/2008/layout/HorizontalMultiLevelHierarchy"/>
    <dgm:cxn modelId="{B7054450-B5B8-48A7-9FA1-8A0FE733604D}" type="presParOf" srcId="{5BA749E0-21B7-4CC0-B988-0477F390EED8}" destId="{3B072483-0FEC-4D87-BA5E-FFFA347AD443}" srcOrd="4" destOrd="0" presId="urn:microsoft.com/office/officeart/2008/layout/HorizontalMultiLevelHierarchy"/>
    <dgm:cxn modelId="{63D02791-7B61-4802-BF25-8C8ADB28C73D}" type="presParOf" srcId="{3B072483-0FEC-4D87-BA5E-FFFA347AD443}" destId="{965147D2-6A4A-4225-8999-E9A1396A1343}" srcOrd="0" destOrd="0" presId="urn:microsoft.com/office/officeart/2008/layout/HorizontalMultiLevelHierarchy"/>
    <dgm:cxn modelId="{3269ADF9-4CDC-467E-919A-B3B2CD8529E7}" type="presParOf" srcId="{5BA749E0-21B7-4CC0-B988-0477F390EED8}" destId="{1396BE2F-E84B-48B3-98F0-3D53C1CF74C6}" srcOrd="5" destOrd="0" presId="urn:microsoft.com/office/officeart/2008/layout/HorizontalMultiLevelHierarchy"/>
    <dgm:cxn modelId="{369A8555-9D78-4428-9054-A748BA32A4D1}" type="presParOf" srcId="{1396BE2F-E84B-48B3-98F0-3D53C1CF74C6}" destId="{26F1B8C4-D9B2-4B48-AB95-96D86CE8A6AB}" srcOrd="0" destOrd="0" presId="urn:microsoft.com/office/officeart/2008/layout/HorizontalMultiLevelHierarchy"/>
    <dgm:cxn modelId="{DC344F55-6BA7-47A6-B445-3CE801F0A175}" type="presParOf" srcId="{1396BE2F-E84B-48B3-98F0-3D53C1CF74C6}" destId="{81455DC6-E4CE-4CA6-BA27-423A0EA04F8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EFEBBA-0318-4370-9ACC-39F1CD59E1E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644984-4877-48B9-A669-B0736F7BD3C8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/>
            <a:t>                                 </a:t>
          </a:r>
          <a:r>
            <a:rPr lang="ru-RU" sz="1800" b="1" dirty="0" smtClean="0">
              <a:latin typeface="Arial" pitchFamily="34" charset="0"/>
              <a:cs typeface="Arial" pitchFamily="34" charset="0"/>
            </a:rPr>
            <a:t>МОСКВА НАХОДИЛАСЬ НА ПЕРЕСЕЧЕНИИ ВОДНЫХ </a:t>
          </a:r>
          <a:r>
            <a:rPr lang="ru-RU" sz="1800" b="1" dirty="0" smtClean="0">
              <a:latin typeface="Arial" pitchFamily="34" charset="0"/>
              <a:cs typeface="Arial" pitchFamily="34" charset="0"/>
            </a:rPr>
            <a:t>ПУТЕЙ. МОСКВА ЯВЛЯЛАСЬ</a:t>
          </a:r>
        </a:p>
        <a:p>
          <a:r>
            <a:rPr lang="ru-RU" sz="1800" b="1" dirty="0" smtClean="0">
              <a:latin typeface="Arial" pitchFamily="34" charset="0"/>
              <a:cs typeface="Arial" pitchFamily="34" charset="0"/>
            </a:rPr>
            <a:t>                    </a:t>
          </a:r>
          <a:r>
            <a:rPr lang="ru-RU" sz="1800" b="1" dirty="0" smtClean="0">
              <a:latin typeface="Arial" pitchFamily="34" charset="0"/>
              <a:cs typeface="Arial" pitchFamily="34" charset="0"/>
            </a:rPr>
            <a:t>ЦЕНТРОМ РАЗВИТОГО РЕМЕСЛА И СЕЛЬСКОХОЗЯЙСТВЕННОГО ПРОИЗВОДСТВА</a:t>
          </a:r>
        </a:p>
        <a:p>
          <a:r>
            <a:rPr lang="ru-RU" sz="900" dirty="0" smtClean="0"/>
            <a:t>  </a:t>
          </a:r>
          <a:endParaRPr lang="ru-RU" sz="900" dirty="0"/>
        </a:p>
      </dgm:t>
    </dgm:pt>
    <dgm:pt modelId="{30B94AB2-0FA7-4447-932C-76783690E276}" type="parTrans" cxnId="{4F331DD6-5A77-42C6-8285-9AC589490B8F}">
      <dgm:prSet/>
      <dgm:spPr/>
      <dgm:t>
        <a:bodyPr/>
        <a:lstStyle/>
        <a:p>
          <a:endParaRPr lang="ru-RU"/>
        </a:p>
      </dgm:t>
    </dgm:pt>
    <dgm:pt modelId="{0A3F2C11-B055-4AE0-A518-D477E3E0C4C7}" type="sibTrans" cxnId="{4F331DD6-5A77-42C6-8285-9AC589490B8F}">
      <dgm:prSet/>
      <dgm:spPr/>
      <dgm:t>
        <a:bodyPr/>
        <a:lstStyle/>
        <a:p>
          <a:endParaRPr lang="ru-RU"/>
        </a:p>
      </dgm:t>
    </dgm:pt>
    <dgm:pt modelId="{66EE0C70-9B0A-47BF-A865-39FA48F50802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latin typeface="Arial" pitchFamily="34" charset="0"/>
              <a:cs typeface="Arial" pitchFamily="34" charset="0"/>
            </a:rPr>
            <a:t>          </a:t>
          </a:r>
          <a:r>
            <a:rPr lang="ru-RU" sz="1600" b="1" dirty="0" smtClean="0">
              <a:latin typeface="Arial" pitchFamily="34" charset="0"/>
              <a:cs typeface="Arial" pitchFamily="34" charset="0"/>
            </a:rPr>
            <a:t>   </a:t>
          </a:r>
          <a:r>
            <a:rPr lang="ru-RU" sz="2000" b="1" dirty="0" smtClean="0">
              <a:latin typeface="Arial" pitchFamily="34" charset="0"/>
              <a:cs typeface="Arial" pitchFamily="34" charset="0"/>
            </a:rPr>
            <a:t>МОСКОВСКИЕ </a:t>
          </a:r>
          <a:r>
            <a:rPr lang="ru-RU" sz="2000" b="1" dirty="0" smtClean="0">
              <a:latin typeface="Arial" pitchFamily="34" charset="0"/>
              <a:cs typeface="Arial" pitchFamily="34" charset="0"/>
            </a:rPr>
            <a:t>КНЯЗЬЯ ПРИНАДЛЕЖАЛИ К ВЛАДИМИРСКОЙ КНЯЖЕСКОЙ ДИНАСТИИ, ИМЕВШЕЙ БОЛЬШУЮ ВЛАСТЬ. </a:t>
          </a:r>
        </a:p>
      </dgm:t>
    </dgm:pt>
    <dgm:pt modelId="{B4D14A40-3A8D-4EF5-88E2-18D7EFA10434}" type="sibTrans" cxnId="{21E69C6B-A291-4256-AB4C-65A56057659B}">
      <dgm:prSet/>
      <dgm:spPr/>
      <dgm:t>
        <a:bodyPr/>
        <a:lstStyle/>
        <a:p>
          <a:endParaRPr lang="ru-RU"/>
        </a:p>
      </dgm:t>
    </dgm:pt>
    <dgm:pt modelId="{747C0D1D-2FF6-44FA-9902-EA856E2EA9C2}" type="parTrans" cxnId="{21E69C6B-A291-4256-AB4C-65A56057659B}">
      <dgm:prSet/>
      <dgm:spPr/>
      <dgm:t>
        <a:bodyPr/>
        <a:lstStyle/>
        <a:p>
          <a:endParaRPr lang="ru-RU"/>
        </a:p>
      </dgm:t>
    </dgm:pt>
    <dgm:pt modelId="{DA96B342-35F9-4CC2-9063-3DE49730970F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 smtClean="0">
              <a:latin typeface="Arial" pitchFamily="34" charset="0"/>
              <a:cs typeface="Arial" pitchFamily="34" charset="0"/>
            </a:rPr>
            <a:t>  </a:t>
          </a:r>
          <a:r>
            <a:rPr lang="ru-RU" sz="1800" b="1" dirty="0" smtClean="0">
              <a:latin typeface="Arial" pitchFamily="34" charset="0"/>
              <a:cs typeface="Arial" pitchFamily="34" charset="0"/>
            </a:rPr>
            <a:t>   </a:t>
          </a:r>
          <a:r>
            <a:rPr lang="ru-RU" sz="2000" b="1" dirty="0" smtClean="0">
              <a:latin typeface="Arial" pitchFamily="34" charset="0"/>
              <a:cs typeface="Arial" pitchFamily="34" charset="0"/>
            </a:rPr>
            <a:t>В </a:t>
          </a:r>
          <a:r>
            <a:rPr lang="ru-RU" sz="2000" b="1" dirty="0" smtClean="0">
              <a:latin typeface="Arial" pitchFamily="34" charset="0"/>
              <a:cs typeface="Arial" pitchFamily="34" charset="0"/>
            </a:rPr>
            <a:t>МОСКВУ ИЗ ВЛАДИМИРА ПЕРЕЕХАЛ  ГЛАВА ПРАВОСЛАВНОЙ ЦЕРКВИ </a:t>
          </a:r>
          <a:r>
            <a:rPr lang="ru-RU" sz="2000" b="1" dirty="0" smtClean="0">
              <a:latin typeface="Arial" pitchFamily="34" charset="0"/>
              <a:cs typeface="Arial" pitchFamily="34" charset="0"/>
            </a:rPr>
            <a:t>МИТРОПОЛИТ </a:t>
          </a:r>
          <a:r>
            <a:rPr lang="ru-RU" sz="2000" b="1" dirty="0" smtClean="0">
              <a:latin typeface="Arial" pitchFamily="34" charset="0"/>
              <a:cs typeface="Arial" pitchFamily="34" charset="0"/>
            </a:rPr>
            <a:t>– МОСКВА СТАЛА ЦЕНТРОМ ПРАВОСЛАВНОЙ ЦЕРКВИ</a:t>
          </a:r>
        </a:p>
      </dgm:t>
    </dgm:pt>
    <dgm:pt modelId="{0329C615-112D-4FFF-B3F2-3ABE87918950}" type="sibTrans" cxnId="{81A51E0E-2D50-472C-85E2-40BAC6D07704}">
      <dgm:prSet/>
      <dgm:spPr/>
      <dgm:t>
        <a:bodyPr/>
        <a:lstStyle/>
        <a:p>
          <a:endParaRPr lang="ru-RU"/>
        </a:p>
      </dgm:t>
    </dgm:pt>
    <dgm:pt modelId="{1C86BA7D-9712-4351-88DA-02F66B1FE02B}" type="parTrans" cxnId="{81A51E0E-2D50-472C-85E2-40BAC6D07704}">
      <dgm:prSet/>
      <dgm:spPr/>
      <dgm:t>
        <a:bodyPr/>
        <a:lstStyle/>
        <a:p>
          <a:endParaRPr lang="ru-RU"/>
        </a:p>
      </dgm:t>
    </dgm:pt>
    <dgm:pt modelId="{CC2FE8F4-5206-41D5-99DA-F887A7020193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latin typeface="Arial" pitchFamily="34" charset="0"/>
              <a:cs typeface="Arial" pitchFamily="34" charset="0"/>
            </a:rPr>
            <a:t>           </a:t>
          </a:r>
          <a:r>
            <a:rPr lang="ru-RU" sz="1800" b="1" dirty="0" smtClean="0">
              <a:latin typeface="Arial" pitchFamily="34" charset="0"/>
              <a:cs typeface="Arial" pitchFamily="34" charset="0"/>
            </a:rPr>
            <a:t>ЗЕМЛИ МОСКВЫ ИМЕЛИ ВЫГОДНОЕ ГЕОГРАФИЧЕСКОЕ ПОЛОЖЕНИЕ И </a:t>
          </a:r>
          <a:r>
            <a:rPr lang="ru-RU" sz="1800" b="1" dirty="0" smtClean="0">
              <a:latin typeface="Arial" pitchFamily="34" charset="0"/>
              <a:cs typeface="Arial" pitchFamily="34" charset="0"/>
            </a:rPr>
            <a:t>БЫЛИ</a:t>
          </a:r>
        </a:p>
        <a:p>
          <a:r>
            <a:rPr lang="ru-RU" sz="1800" b="1" dirty="0" smtClean="0">
              <a:latin typeface="Arial" pitchFamily="34" charset="0"/>
              <a:cs typeface="Arial" pitchFamily="34" charset="0"/>
            </a:rPr>
            <a:t>               УДАЛЕНЫ ОТ ГРАНИЦ</a:t>
          </a:r>
          <a:r>
            <a:rPr lang="ru-RU" sz="1800" b="1" dirty="0" smtClean="0">
              <a:latin typeface="Arial" pitchFamily="34" charset="0"/>
              <a:cs typeface="Arial" pitchFamily="34" charset="0"/>
            </a:rPr>
            <a:t>, НА КОТОРЫХ ХОЗЯЙНИЧАЛИ ЗАХВАТЧИКИ; МОСКВА ПОЧТИ НЕ ПОДВЕРГАЛАСЬ НАБЕГАМ. ЭТО ПРИВЛЕКАЛО ПЕРЕСЕЛЕНЦЕВ</a:t>
          </a:r>
          <a:r>
            <a:rPr lang="ru-RU" sz="1600" dirty="0" smtClean="0">
              <a:latin typeface="Arial" pitchFamily="34" charset="0"/>
              <a:cs typeface="Arial" pitchFamily="34" charset="0"/>
            </a:rPr>
            <a:t>.</a:t>
          </a:r>
          <a:endParaRPr lang="ru-RU" sz="1600" dirty="0">
            <a:latin typeface="Arial" pitchFamily="34" charset="0"/>
            <a:cs typeface="Arial" pitchFamily="34" charset="0"/>
          </a:endParaRPr>
        </a:p>
      </dgm:t>
    </dgm:pt>
    <dgm:pt modelId="{897BDA2A-F943-4C3B-8B2C-C1549803D835}" type="sibTrans" cxnId="{DBD82BF7-86B6-455F-B73C-AD4E6A03BF43}">
      <dgm:prSet/>
      <dgm:spPr/>
      <dgm:t>
        <a:bodyPr/>
        <a:lstStyle/>
        <a:p>
          <a:endParaRPr lang="ru-RU"/>
        </a:p>
      </dgm:t>
    </dgm:pt>
    <dgm:pt modelId="{81358B14-C210-4AA8-8871-CF6E67A28704}" type="parTrans" cxnId="{DBD82BF7-86B6-455F-B73C-AD4E6A03BF43}">
      <dgm:prSet/>
      <dgm:spPr/>
      <dgm:t>
        <a:bodyPr/>
        <a:lstStyle/>
        <a:p>
          <a:endParaRPr lang="ru-RU"/>
        </a:p>
      </dgm:t>
    </dgm:pt>
    <dgm:pt modelId="{CBE64B4C-1820-4236-AE4C-A224E6D16B45}" type="pres">
      <dgm:prSet presAssocID="{70EFEBBA-0318-4370-9ACC-39F1CD59E1EF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BC49957-1F18-4E3A-86D2-5DC5B5A4D43E}" type="pres">
      <dgm:prSet presAssocID="{CC2FE8F4-5206-41D5-99DA-F887A7020193}" presName="composite" presStyleCnt="0"/>
      <dgm:spPr/>
    </dgm:pt>
    <dgm:pt modelId="{D591CF0E-6264-4CD7-8C6D-B69B1A7A5A73}" type="pres">
      <dgm:prSet presAssocID="{CC2FE8F4-5206-41D5-99DA-F887A7020193}" presName="imgShp" presStyleLbl="fgImgPlace1" presStyleIdx="0" presStyleCnt="4" custScaleX="200536" custScaleY="182336" custLinFactX="-70990" custLinFactNeighborX="-100000" custLinFactNeighborY="-33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E552016-CCFA-4EAB-8C6D-3EE057B94DB3}" type="pres">
      <dgm:prSet presAssocID="{CC2FE8F4-5206-41D5-99DA-F887A7020193}" presName="txShp" presStyleLbl="node1" presStyleIdx="0" presStyleCnt="4" custScaleX="150207" custScaleY="157607" custLinFactNeighborX="-3675" custLinFactNeighborY="-3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1BA2BB-9D03-4D9B-9A6E-D35489CE3882}" type="pres">
      <dgm:prSet presAssocID="{897BDA2A-F943-4C3B-8B2C-C1549803D835}" presName="spacing" presStyleCnt="0"/>
      <dgm:spPr/>
    </dgm:pt>
    <dgm:pt modelId="{55D99785-4A5A-4A12-8563-2A64045E2025}" type="pres">
      <dgm:prSet presAssocID="{63644984-4877-48B9-A669-B0736F7BD3C8}" presName="composite" presStyleCnt="0"/>
      <dgm:spPr/>
    </dgm:pt>
    <dgm:pt modelId="{B1CDCFFD-8502-4F35-9C29-254BBC18FF2C}" type="pres">
      <dgm:prSet presAssocID="{63644984-4877-48B9-A669-B0736F7BD3C8}" presName="imgShp" presStyleLbl="fgImgPlace1" presStyleIdx="1" presStyleCnt="4" custScaleX="195106" custScaleY="178303" custLinFactX="-85320" custLinFactNeighborX="-100000" custLinFactNeighborY="1314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5ECAFA3-4674-46BC-96E4-70D9FB422FD4}" type="pres">
      <dgm:prSet presAssocID="{63644984-4877-48B9-A669-B0736F7BD3C8}" presName="txShp" presStyleLbl="node1" presStyleIdx="1" presStyleCnt="4" custScaleX="150376" custScaleY="170664" custLinFactNeighborX="-1775" custLinFactNeighborY="-9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802324-6D63-48F1-9FE3-C3FE61941F82}" type="pres">
      <dgm:prSet presAssocID="{0A3F2C11-B055-4AE0-A518-D477E3E0C4C7}" presName="spacing" presStyleCnt="0"/>
      <dgm:spPr/>
    </dgm:pt>
    <dgm:pt modelId="{E53CC275-CF55-4BE8-8C3C-0DC9370C8403}" type="pres">
      <dgm:prSet presAssocID="{66EE0C70-9B0A-47BF-A865-39FA48F50802}" presName="composite" presStyleCnt="0"/>
      <dgm:spPr/>
    </dgm:pt>
    <dgm:pt modelId="{18CB0248-3237-4344-BCC6-7016AE27439C}" type="pres">
      <dgm:prSet presAssocID="{66EE0C70-9B0A-47BF-A865-39FA48F50802}" presName="imgShp" presStyleLbl="fgImgPlace1" presStyleIdx="2" presStyleCnt="4" custScaleX="195051" custScaleY="146831" custLinFactX="-83791" custLinFactNeighborX="-100000" custLinFactNeighborY="-46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1D8A340-6319-4DCD-8DA3-3AE002AB39D8}" type="pres">
      <dgm:prSet presAssocID="{66EE0C70-9B0A-47BF-A865-39FA48F50802}" presName="txShp" presStyleLbl="node1" presStyleIdx="2" presStyleCnt="4" custScaleX="150376" custScaleY="1723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3F9F5F-ECB3-4AC0-864F-4210011D1D93}" type="pres">
      <dgm:prSet presAssocID="{B4D14A40-3A8D-4EF5-88E2-18D7EFA10434}" presName="spacing" presStyleCnt="0"/>
      <dgm:spPr/>
    </dgm:pt>
    <dgm:pt modelId="{447D88C4-F49B-4F52-BE47-E043048E4B4B}" type="pres">
      <dgm:prSet presAssocID="{DA96B342-35F9-4CC2-9063-3DE49730970F}" presName="composite" presStyleCnt="0"/>
      <dgm:spPr/>
    </dgm:pt>
    <dgm:pt modelId="{6AF2F0C8-E355-4224-B3FC-37CCE8636159}" type="pres">
      <dgm:prSet presAssocID="{DA96B342-35F9-4CC2-9063-3DE49730970F}" presName="imgShp" presStyleLbl="fgImgPlace1" presStyleIdx="3" presStyleCnt="4" custScaleX="171457" custScaleY="161818" custLinFactX="-80701" custLinFactNeighborX="-100000" custLinFactNeighborY="-317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3E683169-04EE-4E45-91EB-929C2759C476}" type="pres">
      <dgm:prSet presAssocID="{DA96B342-35F9-4CC2-9063-3DE49730970F}" presName="txShp" presStyleLbl="node1" presStyleIdx="3" presStyleCnt="4" custScaleX="150376" custScaleY="127581" custLinFactNeighborX="-4667" custLinFactNeighborY="-23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BD82BF7-86B6-455F-B73C-AD4E6A03BF43}" srcId="{70EFEBBA-0318-4370-9ACC-39F1CD59E1EF}" destId="{CC2FE8F4-5206-41D5-99DA-F887A7020193}" srcOrd="0" destOrd="0" parTransId="{81358B14-C210-4AA8-8871-CF6E67A28704}" sibTransId="{897BDA2A-F943-4C3B-8B2C-C1549803D835}"/>
    <dgm:cxn modelId="{81A51E0E-2D50-472C-85E2-40BAC6D07704}" srcId="{70EFEBBA-0318-4370-9ACC-39F1CD59E1EF}" destId="{DA96B342-35F9-4CC2-9063-3DE49730970F}" srcOrd="3" destOrd="0" parTransId="{1C86BA7D-9712-4351-88DA-02F66B1FE02B}" sibTransId="{0329C615-112D-4FFF-B3F2-3ABE87918950}"/>
    <dgm:cxn modelId="{C9733643-B698-4F94-A448-A6E1BB96E31A}" type="presOf" srcId="{DA96B342-35F9-4CC2-9063-3DE49730970F}" destId="{3E683169-04EE-4E45-91EB-929C2759C476}" srcOrd="0" destOrd="0" presId="urn:microsoft.com/office/officeart/2005/8/layout/vList3"/>
    <dgm:cxn modelId="{8872AC2D-835C-4240-8A9F-E38EC4F49AFF}" type="presOf" srcId="{70EFEBBA-0318-4370-9ACC-39F1CD59E1EF}" destId="{CBE64B4C-1820-4236-AE4C-A224E6D16B45}" srcOrd="0" destOrd="0" presId="urn:microsoft.com/office/officeart/2005/8/layout/vList3"/>
    <dgm:cxn modelId="{21E69C6B-A291-4256-AB4C-65A56057659B}" srcId="{70EFEBBA-0318-4370-9ACC-39F1CD59E1EF}" destId="{66EE0C70-9B0A-47BF-A865-39FA48F50802}" srcOrd="2" destOrd="0" parTransId="{747C0D1D-2FF6-44FA-9902-EA856E2EA9C2}" sibTransId="{B4D14A40-3A8D-4EF5-88E2-18D7EFA10434}"/>
    <dgm:cxn modelId="{0916BA52-ADBF-418D-8316-087BDA7D8AD3}" type="presOf" srcId="{63644984-4877-48B9-A669-B0736F7BD3C8}" destId="{65ECAFA3-4674-46BC-96E4-70D9FB422FD4}" srcOrd="0" destOrd="0" presId="urn:microsoft.com/office/officeart/2005/8/layout/vList3"/>
    <dgm:cxn modelId="{3777E3BC-3737-45A6-B368-F955EC2FFA4B}" type="presOf" srcId="{66EE0C70-9B0A-47BF-A865-39FA48F50802}" destId="{61D8A340-6319-4DCD-8DA3-3AE002AB39D8}" srcOrd="0" destOrd="0" presId="urn:microsoft.com/office/officeart/2005/8/layout/vList3"/>
    <dgm:cxn modelId="{C793835B-05E9-4809-BE16-40579C59A89C}" type="presOf" srcId="{CC2FE8F4-5206-41D5-99DA-F887A7020193}" destId="{9E552016-CCFA-4EAB-8C6D-3EE057B94DB3}" srcOrd="0" destOrd="0" presId="urn:microsoft.com/office/officeart/2005/8/layout/vList3"/>
    <dgm:cxn modelId="{4F331DD6-5A77-42C6-8285-9AC589490B8F}" srcId="{70EFEBBA-0318-4370-9ACC-39F1CD59E1EF}" destId="{63644984-4877-48B9-A669-B0736F7BD3C8}" srcOrd="1" destOrd="0" parTransId="{30B94AB2-0FA7-4447-932C-76783690E276}" sibTransId="{0A3F2C11-B055-4AE0-A518-D477E3E0C4C7}"/>
    <dgm:cxn modelId="{24CD7658-4DBD-4844-BF79-FA39148471BD}" type="presParOf" srcId="{CBE64B4C-1820-4236-AE4C-A224E6D16B45}" destId="{ABC49957-1F18-4E3A-86D2-5DC5B5A4D43E}" srcOrd="0" destOrd="0" presId="urn:microsoft.com/office/officeart/2005/8/layout/vList3"/>
    <dgm:cxn modelId="{E85E5B2D-582D-4BA9-A8C9-78322C2306E9}" type="presParOf" srcId="{ABC49957-1F18-4E3A-86D2-5DC5B5A4D43E}" destId="{D591CF0E-6264-4CD7-8C6D-B69B1A7A5A73}" srcOrd="0" destOrd="0" presId="urn:microsoft.com/office/officeart/2005/8/layout/vList3"/>
    <dgm:cxn modelId="{B64C9A1D-945D-45D6-8487-32CB53AC4B7C}" type="presParOf" srcId="{ABC49957-1F18-4E3A-86D2-5DC5B5A4D43E}" destId="{9E552016-CCFA-4EAB-8C6D-3EE057B94DB3}" srcOrd="1" destOrd="0" presId="urn:microsoft.com/office/officeart/2005/8/layout/vList3"/>
    <dgm:cxn modelId="{DC5F088B-9BE6-412A-B44B-0396A7D3B8C5}" type="presParOf" srcId="{CBE64B4C-1820-4236-AE4C-A224E6D16B45}" destId="{261BA2BB-9D03-4D9B-9A6E-D35489CE3882}" srcOrd="1" destOrd="0" presId="urn:microsoft.com/office/officeart/2005/8/layout/vList3"/>
    <dgm:cxn modelId="{23829182-7EB4-4297-8755-543861C906B6}" type="presParOf" srcId="{CBE64B4C-1820-4236-AE4C-A224E6D16B45}" destId="{55D99785-4A5A-4A12-8563-2A64045E2025}" srcOrd="2" destOrd="0" presId="urn:microsoft.com/office/officeart/2005/8/layout/vList3"/>
    <dgm:cxn modelId="{D3C749E7-2A5D-4DAB-A7C6-577758CBE748}" type="presParOf" srcId="{55D99785-4A5A-4A12-8563-2A64045E2025}" destId="{B1CDCFFD-8502-4F35-9C29-254BBC18FF2C}" srcOrd="0" destOrd="0" presId="urn:microsoft.com/office/officeart/2005/8/layout/vList3"/>
    <dgm:cxn modelId="{D7D1A8E7-EB5D-480D-8E29-3DF90CD92C0F}" type="presParOf" srcId="{55D99785-4A5A-4A12-8563-2A64045E2025}" destId="{65ECAFA3-4674-46BC-96E4-70D9FB422FD4}" srcOrd="1" destOrd="0" presId="urn:microsoft.com/office/officeart/2005/8/layout/vList3"/>
    <dgm:cxn modelId="{24B65F88-FF4C-47E9-87D2-E6D153C2639F}" type="presParOf" srcId="{CBE64B4C-1820-4236-AE4C-A224E6D16B45}" destId="{E9802324-6D63-48F1-9FE3-C3FE61941F82}" srcOrd="3" destOrd="0" presId="urn:microsoft.com/office/officeart/2005/8/layout/vList3"/>
    <dgm:cxn modelId="{28B0A00B-AD92-40AD-ABFB-3F7CB7F80FE6}" type="presParOf" srcId="{CBE64B4C-1820-4236-AE4C-A224E6D16B45}" destId="{E53CC275-CF55-4BE8-8C3C-0DC9370C8403}" srcOrd="4" destOrd="0" presId="urn:microsoft.com/office/officeart/2005/8/layout/vList3"/>
    <dgm:cxn modelId="{3AB06D2F-94C2-441F-B83B-D96FBC6DE7A5}" type="presParOf" srcId="{E53CC275-CF55-4BE8-8C3C-0DC9370C8403}" destId="{18CB0248-3237-4344-BCC6-7016AE27439C}" srcOrd="0" destOrd="0" presId="urn:microsoft.com/office/officeart/2005/8/layout/vList3"/>
    <dgm:cxn modelId="{EAF26200-98EE-451F-92F2-89BD6A9E1F08}" type="presParOf" srcId="{E53CC275-CF55-4BE8-8C3C-0DC9370C8403}" destId="{61D8A340-6319-4DCD-8DA3-3AE002AB39D8}" srcOrd="1" destOrd="0" presId="urn:microsoft.com/office/officeart/2005/8/layout/vList3"/>
    <dgm:cxn modelId="{0ADD1E94-A635-46A1-A4D7-0272A3826371}" type="presParOf" srcId="{CBE64B4C-1820-4236-AE4C-A224E6D16B45}" destId="{063F9F5F-ECB3-4AC0-864F-4210011D1D93}" srcOrd="5" destOrd="0" presId="urn:microsoft.com/office/officeart/2005/8/layout/vList3"/>
    <dgm:cxn modelId="{4D5A6E3F-DD81-4361-9818-D120743D9D81}" type="presParOf" srcId="{CBE64B4C-1820-4236-AE4C-A224E6D16B45}" destId="{447D88C4-F49B-4F52-BE47-E043048E4B4B}" srcOrd="6" destOrd="0" presId="urn:microsoft.com/office/officeart/2005/8/layout/vList3"/>
    <dgm:cxn modelId="{2423D7A6-D969-4EE0-9606-7AC5DC14841C}" type="presParOf" srcId="{447D88C4-F49B-4F52-BE47-E043048E4B4B}" destId="{6AF2F0C8-E355-4224-B3FC-37CCE8636159}" srcOrd="0" destOrd="0" presId="urn:microsoft.com/office/officeart/2005/8/layout/vList3"/>
    <dgm:cxn modelId="{ECEE43F9-CD43-4CA5-9F4B-F2F70FD4C693}" type="presParOf" srcId="{447D88C4-F49B-4F52-BE47-E043048E4B4B}" destId="{3E683169-04EE-4E45-91EB-929C2759C47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20FCB01-EDFC-44A0-910E-58B58B617405}" type="doc">
      <dgm:prSet loTypeId="urn:microsoft.com/office/officeart/2005/8/layout/hList7" loCatId="list" qsTypeId="urn:microsoft.com/office/officeart/2005/8/quickstyle/3d1" qsCatId="3D" csTypeId="urn:microsoft.com/office/officeart/2005/8/colors/accent1_2" csCatId="accent1" phldr="1"/>
      <dgm:spPr/>
    </dgm:pt>
    <dgm:pt modelId="{4214D5BF-0642-4939-98F6-AB05ADBD9136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ru-RU" sz="2000" dirty="0" smtClean="0">
              <a:latin typeface="Arial" pitchFamily="34" charset="0"/>
              <a:cs typeface="Arial" pitchFamily="34" charset="0"/>
            </a:rPr>
            <a:t>НА КУЛИКОВОМ ПОЛЕ ЗОЛОТАЯ ОРДА ПОТЕРПЕЛА ПЕРВОЕ КРУПНОЕ ПОРАЖЕНИЕ, БЫЛА ЗНАЧИТЕЛЬНО ОСЛАБЛЕНА МОЩЬ ОРДЫ</a:t>
          </a:r>
          <a:r>
            <a:rPr lang="ru-RU" sz="2000" dirty="0" smtClean="0"/>
            <a:t>.</a:t>
          </a:r>
          <a:endParaRPr lang="ru-RU" sz="2000" dirty="0"/>
        </a:p>
      </dgm:t>
    </dgm:pt>
    <dgm:pt modelId="{8551D8E0-7467-4075-BD3C-9AC83CF87F99}" type="parTrans" cxnId="{CE936E5B-21E4-4316-9FE5-332D6BDCFBAB}">
      <dgm:prSet/>
      <dgm:spPr/>
      <dgm:t>
        <a:bodyPr/>
        <a:lstStyle/>
        <a:p>
          <a:endParaRPr lang="ru-RU"/>
        </a:p>
      </dgm:t>
    </dgm:pt>
    <dgm:pt modelId="{8BB042EE-3EF4-483E-A9F1-EFF69F46C792}" type="sibTrans" cxnId="{CE936E5B-21E4-4316-9FE5-332D6BDCFBAB}">
      <dgm:prSet/>
      <dgm:spPr/>
      <dgm:t>
        <a:bodyPr/>
        <a:lstStyle/>
        <a:p>
          <a:endParaRPr lang="ru-RU"/>
        </a:p>
      </dgm:t>
    </dgm:pt>
    <dgm:pt modelId="{69BC4204-BBB8-4FFD-B7CD-B1CB7E8AA543}">
      <dgm:prSet phldrT="[Текст]" custT="1"/>
      <dgm:spPr/>
      <dgm:t>
        <a:bodyPr/>
        <a:lstStyle/>
        <a:p>
          <a:pPr>
            <a:lnSpc>
              <a:spcPct val="90000"/>
            </a:lnSpc>
          </a:pPr>
          <a:endParaRPr lang="ru-RU" sz="2000" dirty="0" smtClean="0">
            <a:latin typeface="Arial" pitchFamily="34" charset="0"/>
            <a:cs typeface="Arial" pitchFamily="34" charset="0"/>
          </a:endParaRPr>
        </a:p>
        <a:p>
          <a:pPr>
            <a:lnSpc>
              <a:spcPct val="100000"/>
            </a:lnSpc>
          </a:pPr>
          <a:r>
            <a:rPr lang="ru-RU" sz="2000" dirty="0" smtClean="0">
              <a:latin typeface="Arial" pitchFamily="34" charset="0"/>
              <a:cs typeface="Arial" pitchFamily="34" charset="0"/>
            </a:rPr>
            <a:t>КУЛИКОВСКАЯ БИТВА ПОКАЗАЛА МОЩЬ И СИЛУ МОСКВЫ КАК ПОЛИТИЧЕСКОГО И ЭКОНОМИЧЕСКОГО ЦЕНТРА-ОРГАНИЗАТОРА БОРЬБЫ ЗА СВЕРЖЕНИЕ ЗОЛОТООРДЫНСКОГО ИГА И ОБЪЕДИНЕНИЕ РУССКИХ ЗЕМЕЛЬ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AF0D0C2B-E553-4F5D-A6A0-1E34A03D18A1}" type="parTrans" cxnId="{9417704C-9905-4E19-9FCB-2A0566753522}">
      <dgm:prSet/>
      <dgm:spPr/>
      <dgm:t>
        <a:bodyPr/>
        <a:lstStyle/>
        <a:p>
          <a:endParaRPr lang="ru-RU"/>
        </a:p>
      </dgm:t>
    </dgm:pt>
    <dgm:pt modelId="{63989053-9D4A-46E1-992E-DADEB41085CD}" type="sibTrans" cxnId="{9417704C-9905-4E19-9FCB-2A0566753522}">
      <dgm:prSet/>
      <dgm:spPr/>
      <dgm:t>
        <a:bodyPr/>
        <a:lstStyle/>
        <a:p>
          <a:endParaRPr lang="ru-RU"/>
        </a:p>
      </dgm:t>
    </dgm:pt>
    <dgm:pt modelId="{10862C2E-6CB2-4F7C-A2BF-FD290599D3B6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ru-RU" sz="2000" dirty="0" smtClean="0">
              <a:latin typeface="Arial" pitchFamily="34" charset="0"/>
              <a:cs typeface="Arial" pitchFamily="34" charset="0"/>
            </a:rPr>
            <a:t>В ОРДЕ БЫЛО ОКОНЧАТЕЛЬНО ПРИЗНАНО ПОЛИТИЧЕСКОЕ ГЛАВЕНСТВО МОСКВЫ СРЕДИ ОСТАЛЬНЫХ РУССКИХ ЗЕМЕЛЬ</a:t>
          </a:r>
          <a:r>
            <a:rPr lang="ru-RU" sz="2100" dirty="0" smtClean="0"/>
            <a:t>.</a:t>
          </a:r>
          <a:endParaRPr lang="ru-RU" sz="2100" dirty="0"/>
        </a:p>
      </dgm:t>
    </dgm:pt>
    <dgm:pt modelId="{C2DE71E1-B0B3-4B3A-87EF-44DB3C105F74}" type="parTrans" cxnId="{EB697A61-C931-4D32-885E-B6A5FCC85DD7}">
      <dgm:prSet/>
      <dgm:spPr/>
      <dgm:t>
        <a:bodyPr/>
        <a:lstStyle/>
        <a:p>
          <a:endParaRPr lang="ru-RU"/>
        </a:p>
      </dgm:t>
    </dgm:pt>
    <dgm:pt modelId="{F325F529-960B-4DAD-9173-B9BB824B1131}" type="sibTrans" cxnId="{EB697A61-C931-4D32-885E-B6A5FCC85DD7}">
      <dgm:prSet/>
      <dgm:spPr/>
      <dgm:t>
        <a:bodyPr/>
        <a:lstStyle/>
        <a:p>
          <a:endParaRPr lang="ru-RU"/>
        </a:p>
      </dgm:t>
    </dgm:pt>
    <dgm:pt modelId="{D45CC145-BAAB-4426-86B5-6652507629F4}" type="pres">
      <dgm:prSet presAssocID="{820FCB01-EDFC-44A0-910E-58B58B617405}" presName="Name0" presStyleCnt="0">
        <dgm:presLayoutVars>
          <dgm:dir/>
          <dgm:resizeHandles val="exact"/>
        </dgm:presLayoutVars>
      </dgm:prSet>
      <dgm:spPr/>
    </dgm:pt>
    <dgm:pt modelId="{7BA0D7FB-28F6-487B-BA44-6737F8581C01}" type="pres">
      <dgm:prSet presAssocID="{820FCB01-EDFC-44A0-910E-58B58B617405}" presName="fgShape" presStyleLbl="fgShp" presStyleIdx="0" presStyleCnt="1" custFlipVert="1" custScaleX="74467" custScaleY="16863" custLinFactNeighborX="1883" custLinFactNeighborY="50980"/>
      <dgm:spPr/>
    </dgm:pt>
    <dgm:pt modelId="{A200E5F7-8AE1-4C04-AA2A-0197E331A749}" type="pres">
      <dgm:prSet presAssocID="{820FCB01-EDFC-44A0-910E-58B58B617405}" presName="linComp" presStyleCnt="0"/>
      <dgm:spPr/>
    </dgm:pt>
    <dgm:pt modelId="{A610631F-1B58-49A7-8BAB-21C868DF39CD}" type="pres">
      <dgm:prSet presAssocID="{4214D5BF-0642-4939-98F6-AB05ADBD9136}" presName="compNode" presStyleCnt="0"/>
      <dgm:spPr/>
    </dgm:pt>
    <dgm:pt modelId="{CC6A4A68-8A7F-45C1-B946-15AA3EA12780}" type="pres">
      <dgm:prSet presAssocID="{4214D5BF-0642-4939-98F6-AB05ADBD9136}" presName="bkgdShape" presStyleLbl="node1" presStyleIdx="0" presStyleCnt="3"/>
      <dgm:spPr/>
      <dgm:t>
        <a:bodyPr/>
        <a:lstStyle/>
        <a:p>
          <a:endParaRPr lang="ru-RU"/>
        </a:p>
      </dgm:t>
    </dgm:pt>
    <dgm:pt modelId="{8D3F5F8F-9232-43CF-815E-49B75D7834F0}" type="pres">
      <dgm:prSet presAssocID="{4214D5BF-0642-4939-98F6-AB05ADBD9136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B8CF59-D5C3-491E-A562-CB73013554D6}" type="pres">
      <dgm:prSet presAssocID="{4214D5BF-0642-4939-98F6-AB05ADBD9136}" presName="invisiNode" presStyleLbl="node1" presStyleIdx="0" presStyleCnt="3"/>
      <dgm:spPr/>
    </dgm:pt>
    <dgm:pt modelId="{76D6DAA3-8555-4F37-BCD3-4401DA583970}" type="pres">
      <dgm:prSet presAssocID="{4214D5BF-0642-4939-98F6-AB05ADBD9136}" presName="imagNode" presStyleLbl="fgImgPlace1" presStyleIdx="0" presStyleCnt="3" custScaleX="121634" custScaleY="113129" custLinFactNeighborX="3436" custLinFactNeighborY="-1145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752A9F8-69B7-4A03-925C-975128990D9A}" type="pres">
      <dgm:prSet presAssocID="{8BB042EE-3EF4-483E-A9F1-EFF69F46C79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1BF3779-6FDC-4BEA-8AE6-404A4B398C3A}" type="pres">
      <dgm:prSet presAssocID="{69BC4204-BBB8-4FFD-B7CD-B1CB7E8AA543}" presName="compNode" presStyleCnt="0"/>
      <dgm:spPr/>
    </dgm:pt>
    <dgm:pt modelId="{E358CA09-0E79-45D6-8C06-9BB1DAAA2447}" type="pres">
      <dgm:prSet presAssocID="{69BC4204-BBB8-4FFD-B7CD-B1CB7E8AA543}" presName="bkgdShape" presStyleLbl="node1" presStyleIdx="1" presStyleCnt="3" custLinFactNeighborX="173" custLinFactNeighborY="-4101"/>
      <dgm:spPr/>
      <dgm:t>
        <a:bodyPr/>
        <a:lstStyle/>
        <a:p>
          <a:endParaRPr lang="ru-RU"/>
        </a:p>
      </dgm:t>
    </dgm:pt>
    <dgm:pt modelId="{CD78DA22-6DC0-49A8-B600-0CA7BCDE7705}" type="pres">
      <dgm:prSet presAssocID="{69BC4204-BBB8-4FFD-B7CD-B1CB7E8AA543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BD9C86-2D78-42E2-99D8-40311E85D359}" type="pres">
      <dgm:prSet presAssocID="{69BC4204-BBB8-4FFD-B7CD-B1CB7E8AA543}" presName="invisiNode" presStyleLbl="node1" presStyleIdx="1" presStyleCnt="3"/>
      <dgm:spPr/>
    </dgm:pt>
    <dgm:pt modelId="{42B80423-FFDA-4AD5-938C-594CAE803DEB}" type="pres">
      <dgm:prSet presAssocID="{69BC4204-BBB8-4FFD-B7CD-B1CB7E8AA543}" presName="imagNode" presStyleLbl="fgImgPlace1" presStyleIdx="1" presStyleCnt="3" custScaleX="91356" custScaleY="76812" custLinFactNeighborX="-4769" custLinFactNeighborY="-2083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A486819-108F-4DB6-9F15-7AF515AD3A23}" type="pres">
      <dgm:prSet presAssocID="{63989053-9D4A-46E1-992E-DADEB41085C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9BD896A-7858-41FD-A80E-F5A83B84CE53}" type="pres">
      <dgm:prSet presAssocID="{10862C2E-6CB2-4F7C-A2BF-FD290599D3B6}" presName="compNode" presStyleCnt="0"/>
      <dgm:spPr/>
    </dgm:pt>
    <dgm:pt modelId="{6A719E59-2E99-4316-83B3-396125E3905B}" type="pres">
      <dgm:prSet presAssocID="{10862C2E-6CB2-4F7C-A2BF-FD290599D3B6}" presName="bkgdShape" presStyleLbl="node1" presStyleIdx="2" presStyleCnt="3"/>
      <dgm:spPr/>
      <dgm:t>
        <a:bodyPr/>
        <a:lstStyle/>
        <a:p>
          <a:endParaRPr lang="ru-RU"/>
        </a:p>
      </dgm:t>
    </dgm:pt>
    <dgm:pt modelId="{ECCED14A-2E22-40DC-B100-FDC0DC4715B1}" type="pres">
      <dgm:prSet presAssocID="{10862C2E-6CB2-4F7C-A2BF-FD290599D3B6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29338-9382-4B11-A587-7BBD2DFF2EA9}" type="pres">
      <dgm:prSet presAssocID="{10862C2E-6CB2-4F7C-A2BF-FD290599D3B6}" presName="invisiNode" presStyleLbl="node1" presStyleIdx="2" presStyleCnt="3"/>
      <dgm:spPr/>
    </dgm:pt>
    <dgm:pt modelId="{61886FC3-8AE7-4DDC-BE9B-D68CAB5ABED1}" type="pres">
      <dgm:prSet presAssocID="{10862C2E-6CB2-4F7C-A2BF-FD290599D3B6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A6AA0896-FC76-44EB-81CC-882C52837103}" type="presOf" srcId="{8BB042EE-3EF4-483E-A9F1-EFF69F46C792}" destId="{C752A9F8-69B7-4A03-925C-975128990D9A}" srcOrd="0" destOrd="0" presId="urn:microsoft.com/office/officeart/2005/8/layout/hList7"/>
    <dgm:cxn modelId="{B7265F57-8FEB-44C5-84A0-21A80097D753}" type="presOf" srcId="{63989053-9D4A-46E1-992E-DADEB41085CD}" destId="{BA486819-108F-4DB6-9F15-7AF515AD3A23}" srcOrd="0" destOrd="0" presId="urn:microsoft.com/office/officeart/2005/8/layout/hList7"/>
    <dgm:cxn modelId="{EC97A720-88FD-400A-BCBE-22503AFF28C8}" type="presOf" srcId="{4214D5BF-0642-4939-98F6-AB05ADBD9136}" destId="{8D3F5F8F-9232-43CF-815E-49B75D7834F0}" srcOrd="1" destOrd="0" presId="urn:microsoft.com/office/officeart/2005/8/layout/hList7"/>
    <dgm:cxn modelId="{9417704C-9905-4E19-9FCB-2A0566753522}" srcId="{820FCB01-EDFC-44A0-910E-58B58B617405}" destId="{69BC4204-BBB8-4FFD-B7CD-B1CB7E8AA543}" srcOrd="1" destOrd="0" parTransId="{AF0D0C2B-E553-4F5D-A6A0-1E34A03D18A1}" sibTransId="{63989053-9D4A-46E1-992E-DADEB41085CD}"/>
    <dgm:cxn modelId="{CE936E5B-21E4-4316-9FE5-332D6BDCFBAB}" srcId="{820FCB01-EDFC-44A0-910E-58B58B617405}" destId="{4214D5BF-0642-4939-98F6-AB05ADBD9136}" srcOrd="0" destOrd="0" parTransId="{8551D8E0-7467-4075-BD3C-9AC83CF87F99}" sibTransId="{8BB042EE-3EF4-483E-A9F1-EFF69F46C792}"/>
    <dgm:cxn modelId="{BF79DCA8-81EE-4CBC-BD86-D84D8F2A4A33}" type="presOf" srcId="{10862C2E-6CB2-4F7C-A2BF-FD290599D3B6}" destId="{ECCED14A-2E22-40DC-B100-FDC0DC4715B1}" srcOrd="1" destOrd="0" presId="urn:microsoft.com/office/officeart/2005/8/layout/hList7"/>
    <dgm:cxn modelId="{C0B8E752-13BA-44A7-8A7F-0F2200ABBE95}" type="presOf" srcId="{69BC4204-BBB8-4FFD-B7CD-B1CB7E8AA543}" destId="{E358CA09-0E79-45D6-8C06-9BB1DAAA2447}" srcOrd="0" destOrd="0" presId="urn:microsoft.com/office/officeart/2005/8/layout/hList7"/>
    <dgm:cxn modelId="{EB697A61-C931-4D32-885E-B6A5FCC85DD7}" srcId="{820FCB01-EDFC-44A0-910E-58B58B617405}" destId="{10862C2E-6CB2-4F7C-A2BF-FD290599D3B6}" srcOrd="2" destOrd="0" parTransId="{C2DE71E1-B0B3-4B3A-87EF-44DB3C105F74}" sibTransId="{F325F529-960B-4DAD-9173-B9BB824B1131}"/>
    <dgm:cxn modelId="{C4699460-AC08-414F-97AC-41233ECD4FDB}" type="presOf" srcId="{10862C2E-6CB2-4F7C-A2BF-FD290599D3B6}" destId="{6A719E59-2E99-4316-83B3-396125E3905B}" srcOrd="0" destOrd="0" presId="urn:microsoft.com/office/officeart/2005/8/layout/hList7"/>
    <dgm:cxn modelId="{CCC2A5B8-C1DF-4EB3-92A5-B030AF390F3A}" type="presOf" srcId="{69BC4204-BBB8-4FFD-B7CD-B1CB7E8AA543}" destId="{CD78DA22-6DC0-49A8-B600-0CA7BCDE7705}" srcOrd="1" destOrd="0" presId="urn:microsoft.com/office/officeart/2005/8/layout/hList7"/>
    <dgm:cxn modelId="{2A5A9C12-67F1-4EFB-A9DF-8B8CD1A86998}" type="presOf" srcId="{820FCB01-EDFC-44A0-910E-58B58B617405}" destId="{D45CC145-BAAB-4426-86B5-6652507629F4}" srcOrd="0" destOrd="0" presId="urn:microsoft.com/office/officeart/2005/8/layout/hList7"/>
    <dgm:cxn modelId="{03820B26-9D48-4180-A7C0-3381473D7721}" type="presOf" srcId="{4214D5BF-0642-4939-98F6-AB05ADBD9136}" destId="{CC6A4A68-8A7F-45C1-B946-15AA3EA12780}" srcOrd="0" destOrd="0" presId="urn:microsoft.com/office/officeart/2005/8/layout/hList7"/>
    <dgm:cxn modelId="{FA0D4BCA-F559-4514-964A-B8C21542476B}" type="presParOf" srcId="{D45CC145-BAAB-4426-86B5-6652507629F4}" destId="{7BA0D7FB-28F6-487B-BA44-6737F8581C01}" srcOrd="0" destOrd="0" presId="urn:microsoft.com/office/officeart/2005/8/layout/hList7"/>
    <dgm:cxn modelId="{2D5C192F-785B-4B75-9DF5-861077E77FAE}" type="presParOf" srcId="{D45CC145-BAAB-4426-86B5-6652507629F4}" destId="{A200E5F7-8AE1-4C04-AA2A-0197E331A749}" srcOrd="1" destOrd="0" presId="urn:microsoft.com/office/officeart/2005/8/layout/hList7"/>
    <dgm:cxn modelId="{8B85EBEF-A15E-426F-B444-0019A1EC60AB}" type="presParOf" srcId="{A200E5F7-8AE1-4C04-AA2A-0197E331A749}" destId="{A610631F-1B58-49A7-8BAB-21C868DF39CD}" srcOrd="0" destOrd="0" presId="urn:microsoft.com/office/officeart/2005/8/layout/hList7"/>
    <dgm:cxn modelId="{26448D39-D6ED-4DD2-A121-9DDB5C5EEFEB}" type="presParOf" srcId="{A610631F-1B58-49A7-8BAB-21C868DF39CD}" destId="{CC6A4A68-8A7F-45C1-B946-15AA3EA12780}" srcOrd="0" destOrd="0" presId="urn:microsoft.com/office/officeart/2005/8/layout/hList7"/>
    <dgm:cxn modelId="{1D136527-6EC4-46BD-BDD6-E502CC784C53}" type="presParOf" srcId="{A610631F-1B58-49A7-8BAB-21C868DF39CD}" destId="{8D3F5F8F-9232-43CF-815E-49B75D7834F0}" srcOrd="1" destOrd="0" presId="urn:microsoft.com/office/officeart/2005/8/layout/hList7"/>
    <dgm:cxn modelId="{812F753C-9739-4F80-81B8-6E060F921331}" type="presParOf" srcId="{A610631F-1B58-49A7-8BAB-21C868DF39CD}" destId="{2EB8CF59-D5C3-491E-A562-CB73013554D6}" srcOrd="2" destOrd="0" presId="urn:microsoft.com/office/officeart/2005/8/layout/hList7"/>
    <dgm:cxn modelId="{BC91CCD3-87B5-4D89-86B4-0F7BD2A39C42}" type="presParOf" srcId="{A610631F-1B58-49A7-8BAB-21C868DF39CD}" destId="{76D6DAA3-8555-4F37-BCD3-4401DA583970}" srcOrd="3" destOrd="0" presId="urn:microsoft.com/office/officeart/2005/8/layout/hList7"/>
    <dgm:cxn modelId="{9D66EA78-0EEB-4DDD-8F17-98EF210DE193}" type="presParOf" srcId="{A200E5F7-8AE1-4C04-AA2A-0197E331A749}" destId="{C752A9F8-69B7-4A03-925C-975128990D9A}" srcOrd="1" destOrd="0" presId="urn:microsoft.com/office/officeart/2005/8/layout/hList7"/>
    <dgm:cxn modelId="{A3F03076-F354-4E89-B121-2CEB5801A26E}" type="presParOf" srcId="{A200E5F7-8AE1-4C04-AA2A-0197E331A749}" destId="{B1BF3779-6FDC-4BEA-8AE6-404A4B398C3A}" srcOrd="2" destOrd="0" presId="urn:microsoft.com/office/officeart/2005/8/layout/hList7"/>
    <dgm:cxn modelId="{D81F843F-65D6-4713-96AD-08385EB8250A}" type="presParOf" srcId="{B1BF3779-6FDC-4BEA-8AE6-404A4B398C3A}" destId="{E358CA09-0E79-45D6-8C06-9BB1DAAA2447}" srcOrd="0" destOrd="0" presId="urn:microsoft.com/office/officeart/2005/8/layout/hList7"/>
    <dgm:cxn modelId="{57C73DDD-9B36-404C-B270-5F9650FDC769}" type="presParOf" srcId="{B1BF3779-6FDC-4BEA-8AE6-404A4B398C3A}" destId="{CD78DA22-6DC0-49A8-B600-0CA7BCDE7705}" srcOrd="1" destOrd="0" presId="urn:microsoft.com/office/officeart/2005/8/layout/hList7"/>
    <dgm:cxn modelId="{9AE8F45E-DDEF-431A-ADBA-ED219A52D1AB}" type="presParOf" srcId="{B1BF3779-6FDC-4BEA-8AE6-404A4B398C3A}" destId="{1EBD9C86-2D78-42E2-99D8-40311E85D359}" srcOrd="2" destOrd="0" presId="urn:microsoft.com/office/officeart/2005/8/layout/hList7"/>
    <dgm:cxn modelId="{06CBABB8-BC02-4DD6-A60C-D2463BB5E1A1}" type="presParOf" srcId="{B1BF3779-6FDC-4BEA-8AE6-404A4B398C3A}" destId="{42B80423-FFDA-4AD5-938C-594CAE803DEB}" srcOrd="3" destOrd="0" presId="urn:microsoft.com/office/officeart/2005/8/layout/hList7"/>
    <dgm:cxn modelId="{23F948A4-7010-4718-B4F2-B9236E702926}" type="presParOf" srcId="{A200E5F7-8AE1-4C04-AA2A-0197E331A749}" destId="{BA486819-108F-4DB6-9F15-7AF515AD3A23}" srcOrd="3" destOrd="0" presId="urn:microsoft.com/office/officeart/2005/8/layout/hList7"/>
    <dgm:cxn modelId="{73CDF7F8-B487-437B-82BF-D2A9E8283CF7}" type="presParOf" srcId="{A200E5F7-8AE1-4C04-AA2A-0197E331A749}" destId="{B9BD896A-7858-41FD-A80E-F5A83B84CE53}" srcOrd="4" destOrd="0" presId="urn:microsoft.com/office/officeart/2005/8/layout/hList7"/>
    <dgm:cxn modelId="{538F7167-AD97-4BE3-BBE9-D6C42E786F9D}" type="presParOf" srcId="{B9BD896A-7858-41FD-A80E-F5A83B84CE53}" destId="{6A719E59-2E99-4316-83B3-396125E3905B}" srcOrd="0" destOrd="0" presId="urn:microsoft.com/office/officeart/2005/8/layout/hList7"/>
    <dgm:cxn modelId="{F2B4B004-818D-492C-8318-9AD6F6943B2C}" type="presParOf" srcId="{B9BD896A-7858-41FD-A80E-F5A83B84CE53}" destId="{ECCED14A-2E22-40DC-B100-FDC0DC4715B1}" srcOrd="1" destOrd="0" presId="urn:microsoft.com/office/officeart/2005/8/layout/hList7"/>
    <dgm:cxn modelId="{5041E3CA-6F9E-4AD6-98B6-7D4A6FB7CCB6}" type="presParOf" srcId="{B9BD896A-7858-41FD-A80E-F5A83B84CE53}" destId="{02829338-9382-4B11-A587-7BBD2DFF2EA9}" srcOrd="2" destOrd="0" presId="urn:microsoft.com/office/officeart/2005/8/layout/hList7"/>
    <dgm:cxn modelId="{246BB8C5-157F-49A9-92DD-CA5C91BD522F}" type="presParOf" srcId="{B9BD896A-7858-41FD-A80E-F5A83B84CE53}" destId="{61886FC3-8AE7-4DDC-BE9B-D68CAB5ABED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A477C9-4625-4D8D-A24A-BB2AC2DB8AF9}">
      <dsp:nvSpPr>
        <dsp:cNvPr id="0" name=""/>
        <dsp:cNvSpPr/>
      </dsp:nvSpPr>
      <dsp:spPr>
        <a:xfrm>
          <a:off x="-5488370" y="-840873"/>
          <a:ext cx="6539149" cy="6539149"/>
        </a:xfrm>
        <a:prstGeom prst="blockArc">
          <a:avLst>
            <a:gd name="adj1" fmla="val 18900000"/>
            <a:gd name="adj2" fmla="val 2700000"/>
            <a:gd name="adj3" fmla="val 33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774575-4571-4C37-B719-E0EFC8EF4901}">
      <dsp:nvSpPr>
        <dsp:cNvPr id="0" name=""/>
        <dsp:cNvSpPr/>
      </dsp:nvSpPr>
      <dsp:spPr>
        <a:xfrm>
          <a:off x="600170" y="158045"/>
          <a:ext cx="10645926" cy="16268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1113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Arial" pitchFamily="34" charset="0"/>
              <a:cs typeface="Arial" pitchFamily="34" charset="0"/>
            </a:rPr>
            <a:t>НАБЛЮДАЕТСЯ РОСТ НАСЕЛЕНИЯ В МЕЖДУРЕЧЬЕ ОКИ И ВОЛГИ. ЭТИ ТЕРРИТОРИИ НАХОДИЛИСЬ ДАЛЕКО ОТ ОЧАГОВ МОНГОЛЬСКОЙ АГРЕССИИ. 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Arial" pitchFamily="34" charset="0"/>
              <a:cs typeface="Arial" pitchFamily="34" charset="0"/>
            </a:rPr>
            <a:t>ШЕЛ ПРИТОК  НАСЕЛЕНИЯ С </a:t>
          </a:r>
          <a:r>
            <a:rPr lang="ru-RU" sz="1900" b="1" kern="1200" dirty="0" smtClean="0">
              <a:latin typeface="Arial" pitchFamily="34" charset="0"/>
              <a:cs typeface="Arial" pitchFamily="34" charset="0"/>
            </a:rPr>
            <a:t>ЮГА, ГДЕ </a:t>
          </a:r>
          <a:r>
            <a:rPr lang="ru-RU" sz="1900" b="1" kern="1200" dirty="0" smtClean="0">
              <a:latin typeface="Arial" pitchFamily="34" charset="0"/>
              <a:cs typeface="Arial" pitchFamily="34" charset="0"/>
            </a:rPr>
            <a:t>БЫЛА ПОСТОЯННАЯ ОПАСНОСТЬ</a:t>
          </a:r>
          <a:r>
            <a:rPr lang="ru-RU" sz="1900" kern="1200" dirty="0" smtClean="0"/>
            <a:t>.</a:t>
          </a:r>
          <a:endParaRPr lang="ru-RU" sz="1900" kern="1200" dirty="0"/>
        </a:p>
      </dsp:txBody>
      <dsp:txXfrm>
        <a:off x="600170" y="158045"/>
        <a:ext cx="10645926" cy="1626870"/>
      </dsp:txXfrm>
    </dsp:sp>
    <dsp:sp modelId="{6789BDB2-A29B-499F-90CE-684A3795ED61}">
      <dsp:nvSpPr>
        <dsp:cNvPr id="0" name=""/>
        <dsp:cNvSpPr/>
      </dsp:nvSpPr>
      <dsp:spPr>
        <a:xfrm>
          <a:off x="-16817" y="432053"/>
          <a:ext cx="1387893" cy="122287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ABDB96-2ED2-4BEE-B8A3-F5B72FAB6717}">
      <dsp:nvSpPr>
        <dsp:cNvPr id="0" name=""/>
        <dsp:cNvSpPr/>
      </dsp:nvSpPr>
      <dsp:spPr>
        <a:xfrm>
          <a:off x="920711" y="1856922"/>
          <a:ext cx="10357976" cy="14793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1113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Arial" pitchFamily="34" charset="0"/>
              <a:cs typeface="Arial" pitchFamily="34" charset="0"/>
            </a:rPr>
            <a:t>В С/Х УВЕЛИЧИЛИСЬ ПАХОТНЫЕ ЗЕМЛИ, СОВЕРШЕНСТВОВАЛИСЬ ПРИЕМЫ ОБРАБОТКИ ПОЧВЫ, ШИРОКО РАСПРОСТРАНЯЛОСЬ ТРЕХПОЛЬЕ, ШИРЕ СТАЛИ ПРИМЕНЯТЬ МЕТАЛЛИЧЕСКИЕ ОРУДИЯ </a:t>
          </a:r>
          <a:r>
            <a:rPr lang="ru-RU" sz="1900" b="1" kern="1200" dirty="0" smtClean="0">
              <a:latin typeface="Arial" pitchFamily="34" charset="0"/>
              <a:cs typeface="Arial" pitchFamily="34" charset="0"/>
            </a:rPr>
            <a:t>ТРУДА – СОХА</a:t>
          </a:r>
          <a:r>
            <a:rPr lang="ru-RU" sz="1900" b="1" kern="1200" dirty="0" smtClean="0">
              <a:latin typeface="Arial" pitchFamily="34" charset="0"/>
              <a:cs typeface="Arial" pitchFamily="34" charset="0"/>
            </a:rPr>
            <a:t>, ПЛУГ.</a:t>
          </a:r>
          <a:endParaRPr lang="ru-RU" sz="1900" b="1" kern="1200" dirty="0">
            <a:latin typeface="Arial" pitchFamily="34" charset="0"/>
            <a:cs typeface="Arial" pitchFamily="34" charset="0"/>
          </a:endParaRPr>
        </a:p>
      </dsp:txBody>
      <dsp:txXfrm>
        <a:off x="920711" y="1856922"/>
        <a:ext cx="10357976" cy="1479302"/>
      </dsp:txXfrm>
    </dsp:sp>
    <dsp:sp modelId="{D823F0D7-1CEC-4A84-BE45-8AC74A490A0F}">
      <dsp:nvSpPr>
        <dsp:cNvPr id="0" name=""/>
        <dsp:cNvSpPr/>
      </dsp:nvSpPr>
      <dsp:spPr>
        <a:xfrm>
          <a:off x="0" y="1872213"/>
          <a:ext cx="1565370" cy="140102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643F68-A2E7-4D07-B7D8-3337BAC565E2}">
      <dsp:nvSpPr>
        <dsp:cNvPr id="0" name=""/>
        <dsp:cNvSpPr/>
      </dsp:nvSpPr>
      <dsp:spPr>
        <a:xfrm>
          <a:off x="705562" y="3364067"/>
          <a:ext cx="10527681" cy="14451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1113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Arial" pitchFamily="34" charset="0"/>
              <a:cs typeface="Arial" pitchFamily="34" charset="0"/>
            </a:rPr>
            <a:t>ЗНАЧИТЕЛЬНОЕ РАЗВИТИЕ ПОЛУЧИЛИ НОВЫЕ ГОРОДСКИЕ ЦЕНТРЫ: ТВЕРЬ, НИЖНИЙ НОВГОРОД, МОСКВА, КОЛОМНА, КОСТРОМА. БОЛЬШИХ УСПЕХОВ ДОСТИГЛО РЕМЕСЛО. ГОРОДА СТАНОВИЛИСЬ ЦЕНТРАМИ ВНУТРЕННЕЙ И ВНЕШНЕЙ ТОРГОВЛИ. УКРЕПЛЯЮТСЯ ХОЗЯЙСТВЕННЫЕ СВЯЗИ.</a:t>
          </a:r>
          <a:endParaRPr lang="ru-RU" sz="1900" kern="1200" dirty="0">
            <a:latin typeface="Arial" pitchFamily="34" charset="0"/>
            <a:cs typeface="Arial" pitchFamily="34" charset="0"/>
          </a:endParaRPr>
        </a:p>
      </dsp:txBody>
      <dsp:txXfrm>
        <a:off x="705562" y="3364067"/>
        <a:ext cx="10527681" cy="1445184"/>
      </dsp:txXfrm>
    </dsp:sp>
    <dsp:sp modelId="{DF833A1A-0844-4682-BD6A-188975B2A7D1}">
      <dsp:nvSpPr>
        <dsp:cNvPr id="0" name=""/>
        <dsp:cNvSpPr/>
      </dsp:nvSpPr>
      <dsp:spPr>
        <a:xfrm>
          <a:off x="-45439" y="3384371"/>
          <a:ext cx="1445138" cy="144517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072483-0FEC-4D87-BA5E-FFFA347AD443}">
      <dsp:nvSpPr>
        <dsp:cNvPr id="0" name=""/>
        <dsp:cNvSpPr/>
      </dsp:nvSpPr>
      <dsp:spPr>
        <a:xfrm>
          <a:off x="1672589" y="2709333"/>
          <a:ext cx="1276918" cy="18076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38459" y="0"/>
              </a:lnTo>
              <a:lnTo>
                <a:pt x="638459" y="1807642"/>
              </a:lnTo>
              <a:lnTo>
                <a:pt x="1276918" y="180764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2255719" y="3557825"/>
        <a:ext cx="110658" cy="110658"/>
      </dsp:txXfrm>
    </dsp:sp>
    <dsp:sp modelId="{9EDED402-23C7-4345-9F3E-2E2F3472A26C}">
      <dsp:nvSpPr>
        <dsp:cNvPr id="0" name=""/>
        <dsp:cNvSpPr/>
      </dsp:nvSpPr>
      <dsp:spPr>
        <a:xfrm>
          <a:off x="1672589" y="2663613"/>
          <a:ext cx="127867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9337" y="45720"/>
              </a:lnTo>
              <a:lnTo>
                <a:pt x="639337" y="125170"/>
              </a:lnTo>
              <a:lnTo>
                <a:pt x="1278674" y="1251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279898" y="2677304"/>
        <a:ext cx="64057" cy="64057"/>
      </dsp:txXfrm>
    </dsp:sp>
    <dsp:sp modelId="{1B4EE355-01D3-472B-B680-3A2DEFD728D3}">
      <dsp:nvSpPr>
        <dsp:cNvPr id="0" name=""/>
        <dsp:cNvSpPr/>
      </dsp:nvSpPr>
      <dsp:spPr>
        <a:xfrm>
          <a:off x="1672589" y="752602"/>
          <a:ext cx="1244027" cy="1956730"/>
        </a:xfrm>
        <a:custGeom>
          <a:avLst/>
          <a:gdLst/>
          <a:ahLst/>
          <a:cxnLst/>
          <a:rect l="0" t="0" r="0" b="0"/>
          <a:pathLst>
            <a:path>
              <a:moveTo>
                <a:pt x="0" y="1956730"/>
              </a:moveTo>
              <a:lnTo>
                <a:pt x="622013" y="1956730"/>
              </a:lnTo>
              <a:lnTo>
                <a:pt x="622013" y="0"/>
              </a:lnTo>
              <a:lnTo>
                <a:pt x="124402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2236635" y="1673000"/>
        <a:ext cx="115935" cy="115935"/>
      </dsp:txXfrm>
    </dsp:sp>
    <dsp:sp modelId="{E873CA1D-80A6-4A8A-AADE-75737456CB70}">
      <dsp:nvSpPr>
        <dsp:cNvPr id="0" name=""/>
        <dsp:cNvSpPr/>
      </dsp:nvSpPr>
      <dsp:spPr>
        <a:xfrm rot="16200000">
          <a:off x="-1404987" y="2341090"/>
          <a:ext cx="5418667" cy="7364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ПРИЧИНЫ ВОЗВЫШЕНИЯ</a:t>
          </a:r>
          <a:endParaRPr lang="ru-RU" sz="3900" kern="1200" dirty="0"/>
        </a:p>
      </dsp:txBody>
      <dsp:txXfrm>
        <a:off x="-1404987" y="2341090"/>
        <a:ext cx="5418667" cy="736486"/>
      </dsp:txXfrm>
    </dsp:sp>
    <dsp:sp modelId="{CA74F787-F1BA-42D6-818B-DB5A84D7A580}">
      <dsp:nvSpPr>
        <dsp:cNvPr id="0" name=""/>
        <dsp:cNvSpPr/>
      </dsp:nvSpPr>
      <dsp:spPr>
        <a:xfrm>
          <a:off x="2916616" y="237829"/>
          <a:ext cx="3848600" cy="10295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ТВЕРЬ КОНТРОЛИРОВАЛА СЕВЕРНУЮ ЧАСТЬ ВОЛЖСКОГО ПУТИ</a:t>
          </a:r>
          <a:endParaRPr lang="ru-RU" sz="2000" kern="1200" dirty="0">
            <a:latin typeface="Arial" pitchFamily="34" charset="0"/>
            <a:cs typeface="Arial" pitchFamily="34" charset="0"/>
          </a:endParaRPr>
        </a:p>
      </dsp:txBody>
      <dsp:txXfrm>
        <a:off x="2916616" y="237829"/>
        <a:ext cx="3848600" cy="1029546"/>
      </dsp:txXfrm>
    </dsp:sp>
    <dsp:sp modelId="{FE4CC960-8AE2-4D6C-A5C2-5343F62C1B29}">
      <dsp:nvSpPr>
        <dsp:cNvPr id="0" name=""/>
        <dsp:cNvSpPr/>
      </dsp:nvSpPr>
      <dsp:spPr>
        <a:xfrm>
          <a:off x="2951264" y="2084012"/>
          <a:ext cx="3598506" cy="14095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ТВЕРЬ УДАЛЕНА ОТ ОРДЫ. ТВЕРЬ-ЦЕНТР ПРИТОКА БЕЖЕНЦЕВ</a:t>
          </a:r>
          <a:endParaRPr lang="ru-RU" sz="2000" kern="1200" dirty="0">
            <a:latin typeface="Arial" pitchFamily="34" charset="0"/>
            <a:cs typeface="Arial" pitchFamily="34" charset="0"/>
          </a:endParaRPr>
        </a:p>
      </dsp:txBody>
      <dsp:txXfrm>
        <a:off x="2951264" y="2084012"/>
        <a:ext cx="3598506" cy="1409542"/>
      </dsp:txXfrm>
    </dsp:sp>
    <dsp:sp modelId="{26F1B8C4-D9B2-4B48-AB95-96D86CE8A6AB}">
      <dsp:nvSpPr>
        <dsp:cNvPr id="0" name=""/>
        <dsp:cNvSpPr/>
      </dsp:nvSpPr>
      <dsp:spPr>
        <a:xfrm>
          <a:off x="2949508" y="4002202"/>
          <a:ext cx="3744220" cy="10295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В ТВЕРИ ПОЯВИЛИСЬ ХОРОШО УКРЕПЛЕННЫЕ КРЕПОСТИ </a:t>
          </a:r>
          <a:endParaRPr lang="ru-RU" sz="2000" kern="1200" dirty="0">
            <a:latin typeface="Arial" pitchFamily="34" charset="0"/>
            <a:cs typeface="Arial" pitchFamily="34" charset="0"/>
          </a:endParaRPr>
        </a:p>
      </dsp:txBody>
      <dsp:txXfrm>
        <a:off x="2949508" y="4002202"/>
        <a:ext cx="3744220" cy="10295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552016-CCFA-4EAB-8C6D-3EE057B94DB3}">
      <dsp:nvSpPr>
        <dsp:cNvPr id="0" name=""/>
        <dsp:cNvSpPr/>
      </dsp:nvSpPr>
      <dsp:spPr>
        <a:xfrm rot="10800000">
          <a:off x="0" y="88761"/>
          <a:ext cx="11580263" cy="1128272"/>
        </a:xfrm>
        <a:prstGeom prst="homePlat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15682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Arial" pitchFamily="34" charset="0"/>
              <a:cs typeface="Arial" pitchFamily="34" charset="0"/>
            </a:rPr>
            <a:t>           </a:t>
          </a:r>
          <a:r>
            <a:rPr lang="ru-RU" sz="1800" b="1" kern="1200" dirty="0" smtClean="0">
              <a:latin typeface="Arial" pitchFamily="34" charset="0"/>
              <a:cs typeface="Arial" pitchFamily="34" charset="0"/>
            </a:rPr>
            <a:t>ЗЕМЛИ МОСКВЫ ИМЕЛИ ВЫГОДНОЕ ГЕОГРАФИЧЕСКОЕ ПОЛОЖЕНИЕ И </a:t>
          </a:r>
          <a:r>
            <a:rPr lang="ru-RU" sz="1800" b="1" kern="1200" dirty="0" smtClean="0">
              <a:latin typeface="Arial" pitchFamily="34" charset="0"/>
              <a:cs typeface="Arial" pitchFamily="34" charset="0"/>
            </a:rPr>
            <a:t>БЫЛИ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" pitchFamily="34" charset="0"/>
              <a:cs typeface="Arial" pitchFamily="34" charset="0"/>
            </a:rPr>
            <a:t>               УДАЛЕНЫ ОТ ГРАНИЦ</a:t>
          </a:r>
          <a:r>
            <a:rPr lang="ru-RU" sz="1800" b="1" kern="1200" dirty="0" smtClean="0">
              <a:latin typeface="Arial" pitchFamily="34" charset="0"/>
              <a:cs typeface="Arial" pitchFamily="34" charset="0"/>
            </a:rPr>
            <a:t>, НА КОТОРЫХ ХОЗЯЙНИЧАЛИ ЗАХВАТЧИКИ; МОСКВА ПОЧТИ НЕ ПОДВЕРГАЛАСЬ НАБЕГАМ. ЭТО ПРИВЛЕКАЛО ПЕРЕСЕЛЕНЦЕВ</a:t>
          </a:r>
          <a:r>
            <a:rPr lang="ru-RU" sz="1600" kern="1200" dirty="0" smtClean="0">
              <a:latin typeface="Arial" pitchFamily="34" charset="0"/>
              <a:cs typeface="Arial" pitchFamily="34" charset="0"/>
            </a:rPr>
            <a:t>.</a:t>
          </a:r>
          <a:endParaRPr lang="ru-RU" sz="1600" kern="1200" dirty="0">
            <a:latin typeface="Arial" pitchFamily="34" charset="0"/>
            <a:cs typeface="Arial" pitchFamily="34" charset="0"/>
          </a:endParaRPr>
        </a:p>
      </dsp:txBody>
      <dsp:txXfrm rot="10800000">
        <a:off x="282068" y="88761"/>
        <a:ext cx="11298195" cy="1128272"/>
      </dsp:txXfrm>
    </dsp:sp>
    <dsp:sp modelId="{D591CF0E-6264-4CD7-8C6D-B69B1A7A5A73}">
      <dsp:nvSpPr>
        <dsp:cNvPr id="0" name=""/>
        <dsp:cNvSpPr/>
      </dsp:nvSpPr>
      <dsp:spPr>
        <a:xfrm>
          <a:off x="1" y="3"/>
          <a:ext cx="1435591" cy="130530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ECAFA3-4674-46BC-96E4-70D9FB422FD4}">
      <dsp:nvSpPr>
        <dsp:cNvPr id="0" name=""/>
        <dsp:cNvSpPr/>
      </dsp:nvSpPr>
      <dsp:spPr>
        <a:xfrm rot="10800000">
          <a:off x="-2" y="1541696"/>
          <a:ext cx="11593292" cy="1221744"/>
        </a:xfrm>
        <a:prstGeom prst="homePlat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15682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                                 </a:t>
          </a:r>
          <a:r>
            <a:rPr lang="ru-RU" sz="1800" b="1" kern="1200" dirty="0" smtClean="0">
              <a:latin typeface="Arial" pitchFamily="34" charset="0"/>
              <a:cs typeface="Arial" pitchFamily="34" charset="0"/>
            </a:rPr>
            <a:t>МОСКВА НАХОДИЛАСЬ НА ПЕРЕСЕЧЕНИИ ВОДНЫХ </a:t>
          </a:r>
          <a:r>
            <a:rPr lang="ru-RU" sz="1800" b="1" kern="1200" dirty="0" smtClean="0">
              <a:latin typeface="Arial" pitchFamily="34" charset="0"/>
              <a:cs typeface="Arial" pitchFamily="34" charset="0"/>
            </a:rPr>
            <a:t>ПУТЕЙ. МОСКВА ЯВЛЯЛАСЬ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" pitchFamily="34" charset="0"/>
              <a:cs typeface="Arial" pitchFamily="34" charset="0"/>
            </a:rPr>
            <a:t>                    </a:t>
          </a:r>
          <a:r>
            <a:rPr lang="ru-RU" sz="1800" b="1" kern="1200" dirty="0" smtClean="0">
              <a:latin typeface="Arial" pitchFamily="34" charset="0"/>
              <a:cs typeface="Arial" pitchFamily="34" charset="0"/>
            </a:rPr>
            <a:t>ЦЕНТРОМ РАЗВИТОГО РЕМЕСЛА И СЕЛЬСКОХОЗЯЙСТВЕННОГО ПРОИЗВОДСТВА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  </a:t>
          </a:r>
          <a:endParaRPr lang="ru-RU" sz="900" kern="1200" dirty="0"/>
        </a:p>
      </dsp:txBody>
      <dsp:txXfrm rot="10800000">
        <a:off x="305434" y="1541696"/>
        <a:ext cx="11287856" cy="1221744"/>
      </dsp:txXfrm>
    </dsp:sp>
    <dsp:sp modelId="{B1CDCFFD-8502-4F35-9C29-254BBC18FF2C}">
      <dsp:nvSpPr>
        <dsp:cNvPr id="0" name=""/>
        <dsp:cNvSpPr/>
      </dsp:nvSpPr>
      <dsp:spPr>
        <a:xfrm>
          <a:off x="0" y="1615492"/>
          <a:ext cx="1396719" cy="127643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D8A340-6319-4DCD-8DA3-3AE002AB39D8}">
      <dsp:nvSpPr>
        <dsp:cNvPr id="0" name=""/>
        <dsp:cNvSpPr/>
      </dsp:nvSpPr>
      <dsp:spPr>
        <a:xfrm rot="10800000">
          <a:off x="-2" y="3011522"/>
          <a:ext cx="11593292" cy="1233763"/>
        </a:xfrm>
        <a:prstGeom prst="homePlat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15682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Arial" pitchFamily="34" charset="0"/>
              <a:cs typeface="Arial" pitchFamily="34" charset="0"/>
            </a:rPr>
            <a:t>          </a:t>
          </a:r>
          <a:r>
            <a:rPr lang="ru-RU" sz="1600" b="1" kern="1200" dirty="0" smtClean="0">
              <a:latin typeface="Arial" pitchFamily="34" charset="0"/>
              <a:cs typeface="Arial" pitchFamily="34" charset="0"/>
            </a:rPr>
            <a:t>   </a:t>
          </a:r>
          <a:r>
            <a:rPr lang="ru-RU" sz="2000" b="1" kern="1200" dirty="0" smtClean="0">
              <a:latin typeface="Arial" pitchFamily="34" charset="0"/>
              <a:cs typeface="Arial" pitchFamily="34" charset="0"/>
            </a:rPr>
            <a:t>МОСКОВСКИЕ </a:t>
          </a:r>
          <a:r>
            <a:rPr lang="ru-RU" sz="2000" b="1" kern="1200" dirty="0" smtClean="0">
              <a:latin typeface="Arial" pitchFamily="34" charset="0"/>
              <a:cs typeface="Arial" pitchFamily="34" charset="0"/>
            </a:rPr>
            <a:t>КНЯЗЬЯ ПРИНАДЛЕЖАЛИ К ВЛАДИМИРСКОЙ КНЯЖЕСКОЙ ДИНАСТИИ, ИМЕВШЕЙ БОЛЬШУЮ ВЛАСТЬ. </a:t>
          </a:r>
        </a:p>
      </dsp:txBody>
      <dsp:txXfrm rot="10800000">
        <a:off x="308439" y="3011522"/>
        <a:ext cx="11284851" cy="1233763"/>
      </dsp:txXfrm>
    </dsp:sp>
    <dsp:sp modelId="{18CB0248-3237-4344-BCC6-7016AE27439C}">
      <dsp:nvSpPr>
        <dsp:cNvPr id="0" name=""/>
        <dsp:cNvSpPr/>
      </dsp:nvSpPr>
      <dsp:spPr>
        <a:xfrm>
          <a:off x="0" y="3099517"/>
          <a:ext cx="1396325" cy="105112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683169-04EE-4E45-91EB-929C2759C476}">
      <dsp:nvSpPr>
        <dsp:cNvPr id="0" name=""/>
        <dsp:cNvSpPr/>
      </dsp:nvSpPr>
      <dsp:spPr>
        <a:xfrm rot="10800000">
          <a:off x="-2" y="4564705"/>
          <a:ext cx="11593292" cy="913323"/>
        </a:xfrm>
        <a:prstGeom prst="homePlat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15682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" pitchFamily="34" charset="0"/>
              <a:cs typeface="Arial" pitchFamily="34" charset="0"/>
            </a:rPr>
            <a:t>  </a:t>
          </a:r>
          <a:r>
            <a:rPr lang="ru-RU" sz="1800" b="1" kern="1200" dirty="0" smtClean="0">
              <a:latin typeface="Arial" pitchFamily="34" charset="0"/>
              <a:cs typeface="Arial" pitchFamily="34" charset="0"/>
            </a:rPr>
            <a:t>   </a:t>
          </a:r>
          <a:r>
            <a:rPr lang="ru-RU" sz="2000" b="1" kern="1200" dirty="0" smtClean="0">
              <a:latin typeface="Arial" pitchFamily="34" charset="0"/>
              <a:cs typeface="Arial" pitchFamily="34" charset="0"/>
            </a:rPr>
            <a:t>В </a:t>
          </a:r>
          <a:r>
            <a:rPr lang="ru-RU" sz="2000" b="1" kern="1200" dirty="0" smtClean="0">
              <a:latin typeface="Arial" pitchFamily="34" charset="0"/>
              <a:cs typeface="Arial" pitchFamily="34" charset="0"/>
            </a:rPr>
            <a:t>МОСКВУ ИЗ ВЛАДИМИРА ПЕРЕЕХАЛ  ГЛАВА ПРАВОСЛАВНОЙ ЦЕРКВИ </a:t>
          </a:r>
          <a:r>
            <a:rPr lang="ru-RU" sz="2000" b="1" kern="1200" dirty="0" smtClean="0">
              <a:latin typeface="Arial" pitchFamily="34" charset="0"/>
              <a:cs typeface="Arial" pitchFamily="34" charset="0"/>
            </a:rPr>
            <a:t>МИТРОПОЛИТ </a:t>
          </a:r>
          <a:r>
            <a:rPr lang="ru-RU" sz="2000" b="1" kern="1200" dirty="0" smtClean="0">
              <a:latin typeface="Arial" pitchFamily="34" charset="0"/>
              <a:cs typeface="Arial" pitchFamily="34" charset="0"/>
            </a:rPr>
            <a:t>– МОСКВА СТАЛА ЦЕНТРОМ ПРАВОСЛАВНОЙ ЦЕРКВИ</a:t>
          </a:r>
        </a:p>
      </dsp:txBody>
      <dsp:txXfrm rot="10800000">
        <a:off x="228329" y="4564705"/>
        <a:ext cx="11364961" cy="913323"/>
      </dsp:txXfrm>
    </dsp:sp>
    <dsp:sp modelId="{6AF2F0C8-E355-4224-B3FC-37CCE8636159}">
      <dsp:nvSpPr>
        <dsp:cNvPr id="0" name=""/>
        <dsp:cNvSpPr/>
      </dsp:nvSpPr>
      <dsp:spPr>
        <a:xfrm>
          <a:off x="34568" y="4436287"/>
          <a:ext cx="1227421" cy="1158417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6A4A68-8A7F-45C1-B946-15AA3EA12780}">
      <dsp:nvSpPr>
        <dsp:cNvPr id="0" name=""/>
        <dsp:cNvSpPr/>
      </dsp:nvSpPr>
      <dsp:spPr>
        <a:xfrm>
          <a:off x="2373" y="0"/>
          <a:ext cx="3692976" cy="49294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НА КУЛИКОВОМ ПОЛЕ ЗОЛОТАЯ ОРДА ПОТЕРПЕЛА ПЕРВОЕ КРУПНОЕ ПОРАЖЕНИЕ, БЫЛА ЗНАЧИТЕЛЬНО ОСЛАБЛЕНА МОЩЬ ОРДЫ</a:t>
          </a:r>
          <a:r>
            <a:rPr lang="ru-RU" sz="2000" kern="1200" dirty="0" smtClean="0"/>
            <a:t>.</a:t>
          </a:r>
          <a:endParaRPr lang="ru-RU" sz="2000" kern="1200" dirty="0"/>
        </a:p>
      </dsp:txBody>
      <dsp:txXfrm>
        <a:off x="2373" y="1971764"/>
        <a:ext cx="3692976" cy="1971764"/>
      </dsp:txXfrm>
    </dsp:sp>
    <dsp:sp modelId="{76D6DAA3-8555-4F37-BCD3-4401DA583970}">
      <dsp:nvSpPr>
        <dsp:cNvPr id="0" name=""/>
        <dsp:cNvSpPr/>
      </dsp:nvSpPr>
      <dsp:spPr>
        <a:xfrm>
          <a:off x="906956" y="8"/>
          <a:ext cx="1996614" cy="185700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358CA09-0E79-45D6-8C06-9BB1DAAA2447}">
      <dsp:nvSpPr>
        <dsp:cNvPr id="0" name=""/>
        <dsp:cNvSpPr/>
      </dsp:nvSpPr>
      <dsp:spPr>
        <a:xfrm>
          <a:off x="3812528" y="0"/>
          <a:ext cx="3692976" cy="49294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latin typeface="Arial" pitchFamily="34" charset="0"/>
            <a:cs typeface="Arial" pitchFamily="34" charset="0"/>
          </a:endParaRP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КУЛИКОВСКАЯ БИТВА ПОКАЗАЛА МОЩЬ И СИЛУ МОСКВЫ КАК ПОЛИТИЧЕСКОГО И ЭКОНОМИЧЕСКОГО ЦЕНТРА-ОРГАНИЗАТОРА БОРЬБЫ ЗА СВЕРЖЕНИЕ ЗОЛОТООРДЫНСКОГО ИГА И ОБЪЕДИНЕНИЕ РУССКИХ ЗЕМЕЛЬ</a:t>
          </a:r>
          <a:endParaRPr lang="ru-RU" sz="2000" kern="1200" dirty="0">
            <a:latin typeface="Arial" pitchFamily="34" charset="0"/>
            <a:cs typeface="Arial" pitchFamily="34" charset="0"/>
          </a:endParaRPr>
        </a:p>
      </dsp:txBody>
      <dsp:txXfrm>
        <a:off x="3812528" y="1971764"/>
        <a:ext cx="3692976" cy="1971764"/>
      </dsp:txXfrm>
    </dsp:sp>
    <dsp:sp modelId="{42B80423-FFDA-4AD5-938C-594CAE803DEB}">
      <dsp:nvSpPr>
        <dsp:cNvPr id="0" name=""/>
        <dsp:cNvSpPr/>
      </dsp:nvSpPr>
      <dsp:spPr>
        <a:xfrm>
          <a:off x="4824543" y="144024"/>
          <a:ext cx="1499603" cy="1260864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A719E59-2E99-4316-83B3-396125E3905B}">
      <dsp:nvSpPr>
        <dsp:cNvPr id="0" name=""/>
        <dsp:cNvSpPr/>
      </dsp:nvSpPr>
      <dsp:spPr>
        <a:xfrm>
          <a:off x="7609905" y="0"/>
          <a:ext cx="3692976" cy="49294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В ОРДЕ БЫЛО ОКОНЧАТЕЛЬНО ПРИЗНАНО ПОЛИТИЧЕСКОЕ ГЛАВЕНСТВО МОСКВЫ СРЕДИ ОСТАЛЬНЫХ РУССКИХ ЗЕМЕЛЬ</a:t>
          </a:r>
          <a:r>
            <a:rPr lang="ru-RU" sz="2100" kern="1200" dirty="0" smtClean="0"/>
            <a:t>.</a:t>
          </a:r>
          <a:endParaRPr lang="ru-RU" sz="2100" kern="1200" dirty="0"/>
        </a:p>
      </dsp:txBody>
      <dsp:txXfrm>
        <a:off x="7609905" y="1971764"/>
        <a:ext cx="3692976" cy="1971764"/>
      </dsp:txXfrm>
    </dsp:sp>
    <dsp:sp modelId="{61886FC3-8AE7-4DDC-BE9B-D68CAB5ABED1}">
      <dsp:nvSpPr>
        <dsp:cNvPr id="0" name=""/>
        <dsp:cNvSpPr/>
      </dsp:nvSpPr>
      <dsp:spPr>
        <a:xfrm>
          <a:off x="8635647" y="295764"/>
          <a:ext cx="1641493" cy="164149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BA0D7FB-28F6-487B-BA44-6737F8581C01}">
      <dsp:nvSpPr>
        <dsp:cNvPr id="0" name=""/>
        <dsp:cNvSpPr/>
      </dsp:nvSpPr>
      <dsp:spPr>
        <a:xfrm flipV="1">
          <a:off x="1975880" y="4627843"/>
          <a:ext cx="7745190" cy="124686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7A6E6-2BEB-4289-8C48-E149BD835215}" type="datetimeFigureOut">
              <a:rPr lang="ru-RU" smtClean="0"/>
              <a:pPr/>
              <a:t>03.12.2020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32F52-5376-4195-AFB7-B4B9DCBDA9A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3798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03.12.2020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6252783"/>
      </p:ext>
    </p:extLst>
  </p:cSld>
  <p:clrMapOvr>
    <a:masterClrMapping/>
  </p:clrMapOvr>
  <p:transition spd="slow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03.12.2020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1177842"/>
      </p:ext>
    </p:extLst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03.12.2020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5588630"/>
      </p:ext>
    </p:extLst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3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7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7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7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32179796"/>
      </p:ext>
    </p:extLst>
  </p:cSld>
  <p:clrMapOvr>
    <a:masterClrMapping/>
  </p:clrMapOvr>
  <p:transition spd="slow"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03.12.2020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0658651"/>
      </p:ext>
    </p:extLst>
  </p:cSld>
  <p:clrMapOvr>
    <a:masterClrMapping/>
  </p:clrMapOvr>
  <p:transition spd="slow">
    <p:cover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03.12.2020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8445619"/>
      </p:ext>
    </p:extLst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03.12.2020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2334245"/>
      </p:ext>
    </p:extLst>
  </p:cSld>
  <p:clrMapOvr>
    <a:masterClrMapping/>
  </p:clrMapOvr>
  <p:transition spd="slow"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03.12.2020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2193573"/>
      </p:ext>
    </p:extLst>
  </p:cSld>
  <p:clrMapOvr>
    <a:masterClrMapping/>
  </p:clrMapOvr>
  <p:transition spd="slow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03.12.2020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8209228"/>
      </p:ext>
    </p:extLst>
  </p:cSld>
  <p:clrMapOvr>
    <a:masterClrMapping/>
  </p:clrMapOvr>
  <p:transition spd="slow">
    <p:cover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03.12.2020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120167"/>
      </p:ext>
    </p:extLst>
  </p:cSld>
  <p:clrMapOvr>
    <a:masterClrMapping/>
  </p:clrMapOvr>
  <p:transition spd="slow"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03.12.2020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3202629"/>
      </p:ext>
    </p:extLst>
  </p:cSld>
  <p:clrMapOvr>
    <a:masterClrMapping/>
  </p:clrMapOvr>
  <p:transition spd="slow"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03.12.2020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9346977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5A1CB-DE4E-4E95-B4AD-60ED9AE334D2}" type="datetimeFigureOut">
              <a:rPr lang="ru-RU" smtClean="0"/>
              <a:pPr/>
              <a:t>03.12.2020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304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over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0" y="0"/>
            <a:ext cx="12233091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dirty="0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3089276" y="73960"/>
            <a:ext cx="5140325" cy="1919006"/>
          </a:xfrm>
        </p:spPr>
        <p:txBody>
          <a:bodyPr vert="horz" wrap="square" lIns="91440" tIns="25927" rIns="91440" bIns="45720" rtlCol="0" anchor="ctr">
            <a:spAutoFit/>
          </a:bodyPr>
          <a:lstStyle/>
          <a:p>
            <a:pPr marL="22545" defTabSz="1024014">
              <a:spcBef>
                <a:spcPts val="203"/>
              </a:spcBef>
              <a:defRPr/>
            </a:pPr>
            <a:r>
              <a:rPr lang="ru-RU" sz="6000" b="1" spc="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ВСЕМИРНАЯИСТОРИЯ</a:t>
            </a:r>
            <a:endParaRPr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1991544" y="2492896"/>
            <a:ext cx="9793088" cy="4441636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Тема:</a:t>
            </a:r>
          </a:p>
          <a:p>
            <a:pPr marL="32690" algn="ctr" defTabSz="1023886">
              <a:spcBef>
                <a:spcPts val="196"/>
              </a:spcBef>
              <a:defRPr/>
            </a:pPr>
            <a:r>
              <a:rPr lang="ru-RU" sz="6000" b="1" dirty="0" smtClean="0">
                <a:solidFill>
                  <a:srgbClr val="002060"/>
                </a:solidFill>
                <a:latin typeface="Arial"/>
                <a:cs typeface="Arial"/>
              </a:rPr>
              <a:t>Процесс централизации русских княжеств.</a:t>
            </a:r>
          </a:p>
          <a:p>
            <a:pPr marL="32690" algn="ctr" defTabSz="1023886">
              <a:spcBef>
                <a:spcPts val="196"/>
              </a:spcBef>
              <a:defRPr/>
            </a:pPr>
            <a:endParaRPr lang="ru-RU" sz="60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2690" algn="just" defTabSz="1023886">
              <a:spcBef>
                <a:spcPts val="196"/>
              </a:spcBef>
              <a:defRPr/>
            </a:pPr>
            <a:endParaRPr lang="ru-RU" sz="54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10632505" y="328282"/>
            <a:ext cx="957261" cy="1276350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dirty="0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10632504" y="328282"/>
            <a:ext cx="957262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 dirty="0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975539" y="357622"/>
            <a:ext cx="343337" cy="767122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algn="ctr" defTabSz="1023886">
              <a:spcBef>
                <a:spcPts val="222"/>
              </a:spcBef>
              <a:defRPr/>
            </a:pPr>
            <a:r>
              <a:rPr lang="ru-RU" sz="4800" b="1" spc="18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10711358" y="1146175"/>
            <a:ext cx="857250" cy="390961"/>
          </a:xfrm>
          <a:prstGeom prst="rect">
            <a:avLst/>
          </a:prstGeom>
        </p:spPr>
        <p:txBody>
          <a:bodyPr lIns="0" tIns="21420" rIns="0" bIns="0">
            <a:spAutoFit/>
          </a:bodyPr>
          <a:lstStyle/>
          <a:p>
            <a:pPr defTabSz="1023886">
              <a:spcBef>
                <a:spcPts val="169"/>
              </a:spcBef>
              <a:defRPr/>
            </a:pPr>
            <a:r>
              <a:rPr lang="ru-RU" sz="2400" b="1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4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id="{FBDC4668-53F8-453D-BAE8-6EC39154C51F}"/>
              </a:ext>
            </a:extLst>
          </p:cNvPr>
          <p:cNvSpPr/>
          <p:nvPr/>
        </p:nvSpPr>
        <p:spPr>
          <a:xfrm>
            <a:off x="767408" y="661086"/>
            <a:ext cx="720080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911424" y="3356992"/>
            <a:ext cx="576064" cy="205487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2" name="object 4">
            <a:extLst/>
          </p:cNvPr>
          <p:cNvSpPr txBox="1"/>
          <p:nvPr/>
        </p:nvSpPr>
        <p:spPr>
          <a:xfrm>
            <a:off x="1298173" y="4653136"/>
            <a:ext cx="6696744" cy="420087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defTabSz="1023886">
              <a:lnSpc>
                <a:spcPts val="3471"/>
              </a:lnSpc>
              <a:spcBef>
                <a:spcPts val="196"/>
              </a:spcBef>
              <a:defRPr/>
            </a:pPr>
            <a:endParaRPr lang="ru-RU" sz="20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359" y="4974279"/>
            <a:ext cx="2613670" cy="196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4526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ПРАВЛЕНИЕ ИВАНА КАЛИТЫ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07368" y="1340769"/>
            <a:ext cx="6624736" cy="525658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В </a:t>
            </a:r>
            <a:r>
              <a:rPr lang="ru-RU" dirty="0">
                <a:latin typeface="Arial" pitchFamily="34" charset="0"/>
                <a:cs typeface="Arial" pitchFamily="34" charset="0"/>
              </a:rPr>
              <a:t>1325 году власть в Московском княжестве перешла к Ивану Данииловичу Калите. Свое прозвище он получил благодаря накопленному богатству («калита» – кошелек).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uz-Cyrl-UZ" dirty="0">
                <a:latin typeface="Arial" pitchFamily="34" charset="0"/>
                <a:cs typeface="Arial" pitchFamily="34" charset="0"/>
              </a:rPr>
              <a:t> </a:t>
            </a:r>
            <a:r>
              <a:rPr lang="uz-Cyrl-UZ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  </a:t>
            </a:r>
            <a:r>
              <a:rPr lang="ru-RU" dirty="0">
                <a:latin typeface="Arial" pitchFamily="34" charset="0"/>
                <a:cs typeface="Arial" pitchFamily="34" charset="0"/>
              </a:rPr>
              <a:t>правление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Ивана Калиты Московское </a:t>
            </a:r>
            <a:r>
              <a:rPr lang="ru-RU" dirty="0">
                <a:latin typeface="Arial" pitchFamily="34" charset="0"/>
                <a:cs typeface="Arial" pitchFamily="34" charset="0"/>
              </a:rPr>
              <a:t>княжество стало сильнейшим на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Руси. 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Калита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для укрепления своей власти и государства:</a:t>
            </a:r>
          </a:p>
          <a:p>
            <a:pPr>
              <a:lnSpc>
                <a:spcPct val="120000"/>
              </a:lnSpc>
            </a:pP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заручился поддержкой церкви (1326 митрополит Петр перенес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резиденцию </a:t>
            </a:r>
            <a:r>
              <a:rPr lang="ru-RU" dirty="0">
                <a:latin typeface="Arial" pitchFamily="34" charset="0"/>
                <a:cs typeface="Arial" pitchFamily="34" charset="0"/>
              </a:rPr>
              <a:t>в Москву); </a:t>
            </a:r>
          </a:p>
          <a:p>
            <a:pPr>
              <a:lnSpc>
                <a:spcPct val="120000"/>
              </a:lnSpc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установил </a:t>
            </a:r>
            <a:r>
              <a:rPr lang="ru-RU" dirty="0">
                <a:latin typeface="Arial" pitchFamily="34" charset="0"/>
                <a:cs typeface="Arial" pitchFamily="34" charset="0"/>
              </a:rPr>
              <a:t>хорошие отношения с золотоордынским ханом и ловко использовал его власть в своих интересах; </a:t>
            </a:r>
          </a:p>
          <a:p>
            <a:pPr>
              <a:lnSpc>
                <a:spcPct val="120000"/>
              </a:lnSpc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Установил </a:t>
            </a:r>
            <a:r>
              <a:rPr lang="ru-RU" dirty="0">
                <a:latin typeface="Arial" pitchFamily="34" charset="0"/>
                <a:cs typeface="Arial" pitchFamily="34" charset="0"/>
              </a:rPr>
              <a:t>контроль над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Ростовской</a:t>
            </a:r>
            <a:r>
              <a:rPr lang="ru-RU" dirty="0">
                <a:latin typeface="Arial" pitchFamily="34" charset="0"/>
                <a:cs typeface="Arial" pitchFamily="34" charset="0"/>
              </a:rPr>
              <a:t>,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Белозерской </a:t>
            </a:r>
            <a:r>
              <a:rPr lang="ru-RU" dirty="0">
                <a:latin typeface="Arial" pitchFamily="34" charset="0"/>
                <a:cs typeface="Arial" pitchFamily="34" charset="0"/>
              </a:rPr>
              <a:t>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Ярославской землями. 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1556792"/>
            <a:ext cx="3770672" cy="4793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96011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6239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ВОССТАНИЕ В ТВЕРИ 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51384" y="1196752"/>
            <a:ext cx="6264696" cy="5400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Иван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Калита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пытался столкнуть Тверское княжество с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Ордой.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     В 1327 г. население Твери восстало против сборщика налогов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Чолхана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 Возмущенные поборами и насилием жители Твери перебили монгол.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   Иван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Калита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явился в Тверь с монгольским войском и подавил восстание. Иван 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Калита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 разорил Тверь и в награду получил от хана Золотой Орды ярлык на великое княжение.</a:t>
            </a:r>
          </a:p>
          <a:p>
            <a:pPr marL="0" indent="0">
              <a:lnSpc>
                <a:spcPct val="120000"/>
              </a:lnSpc>
              <a:buNone/>
            </a:pP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1412776"/>
            <a:ext cx="4922912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70061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69269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ВЗАИМООТНОШЕНИЯ МОСКВЫ И ЗОЛОТОЙ ОРДЫ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3352" y="1124744"/>
            <a:ext cx="6912768" cy="532859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34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3400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ru-RU" sz="9600" dirty="0" smtClean="0">
                <a:latin typeface="Arial" pitchFamily="34" charset="0"/>
                <a:cs typeface="Arial" pitchFamily="34" charset="0"/>
              </a:rPr>
              <a:t>Иван </a:t>
            </a:r>
            <a:r>
              <a:rPr lang="ru-RU" sz="9600" dirty="0">
                <a:latin typeface="Arial" pitchFamily="34" charset="0"/>
                <a:cs typeface="Arial" pitchFamily="34" charset="0"/>
              </a:rPr>
              <a:t>Данилович, проявляя незаурядные </a:t>
            </a:r>
            <a:r>
              <a:rPr lang="ru-RU" sz="9600" dirty="0" smtClean="0">
                <a:latin typeface="Arial" pitchFamily="34" charset="0"/>
                <a:cs typeface="Arial" pitchFamily="34" charset="0"/>
              </a:rPr>
              <a:t>дипломатические способности, </a:t>
            </a:r>
            <a:r>
              <a:rPr lang="ru-RU" sz="9600" dirty="0">
                <a:latin typeface="Arial" pitchFamily="34" charset="0"/>
                <a:cs typeface="Arial" pitchFamily="34" charset="0"/>
              </a:rPr>
              <a:t>уговорил хана на неслыханное соглашение: </a:t>
            </a:r>
            <a:r>
              <a:rPr lang="ru-RU" sz="9600" dirty="0" smtClean="0">
                <a:latin typeface="Arial" pitchFamily="34" charset="0"/>
                <a:cs typeface="Arial" pitchFamily="34" charset="0"/>
              </a:rPr>
              <a:t>Хан Золотой Орды </a:t>
            </a:r>
            <a:r>
              <a:rPr lang="ru-RU" sz="9600" dirty="0">
                <a:latin typeface="Arial" pitchFamily="34" charset="0"/>
                <a:cs typeface="Arial" pitchFamily="34" charset="0"/>
              </a:rPr>
              <a:t>поручил Ивану </a:t>
            </a:r>
            <a:r>
              <a:rPr lang="ru-RU" sz="9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600" dirty="0">
                <a:latin typeface="Arial" pitchFamily="34" charset="0"/>
                <a:cs typeface="Arial" pitchFamily="34" charset="0"/>
              </a:rPr>
              <a:t>сбор податей с населения в обмен на обещание не устраивать набеги и не присылать баскаков. </a:t>
            </a:r>
            <a:r>
              <a:rPr lang="ru-RU" sz="9600" dirty="0" smtClean="0">
                <a:latin typeface="Arial" pitchFamily="34" charset="0"/>
                <a:cs typeface="Arial" pitchFamily="34" charset="0"/>
              </a:rPr>
              <a:t>                  Обе </a:t>
            </a:r>
            <a:r>
              <a:rPr lang="ru-RU" sz="9600" dirty="0">
                <a:latin typeface="Arial" pitchFamily="34" charset="0"/>
                <a:cs typeface="Arial" pitchFamily="34" charset="0"/>
              </a:rPr>
              <a:t>стороны сдержали свои обещания, </a:t>
            </a:r>
            <a:r>
              <a:rPr lang="ru-RU" sz="9600" dirty="0" smtClean="0">
                <a:latin typeface="Arial" pitchFamily="34" charset="0"/>
                <a:cs typeface="Arial" pitchFamily="34" charset="0"/>
              </a:rPr>
              <a:t>монголы </a:t>
            </a:r>
            <a:r>
              <a:rPr lang="ru-RU" sz="9600" dirty="0">
                <a:latin typeface="Arial" pitchFamily="34" charset="0"/>
                <a:cs typeface="Arial" pitchFamily="34" charset="0"/>
              </a:rPr>
              <a:t>перестали грабить русские земли, </a:t>
            </a:r>
            <a:r>
              <a:rPr lang="ru-RU" sz="9600" dirty="0" smtClean="0">
                <a:latin typeface="Arial" pitchFamily="34" charset="0"/>
                <a:cs typeface="Arial" pitchFamily="34" charset="0"/>
              </a:rPr>
              <a:t>опасаясь, </a:t>
            </a:r>
            <a:r>
              <a:rPr lang="ru-RU" sz="9600" dirty="0">
                <a:latin typeface="Arial" pitchFamily="34" charset="0"/>
                <a:cs typeface="Arial" pitchFamily="34" charset="0"/>
              </a:rPr>
              <a:t>а Калита в полном объеме выплачивал установленные подати. </a:t>
            </a:r>
            <a:endParaRPr lang="ru-RU" sz="96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9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96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9600" dirty="0" smtClean="0">
                <a:latin typeface="Arial" pitchFamily="34" charset="0"/>
                <a:cs typeface="Arial" pitchFamily="34" charset="0"/>
              </a:rPr>
              <a:t>Сорок </a:t>
            </a:r>
            <a:r>
              <a:rPr lang="ru-RU" sz="9600" dirty="0">
                <a:latin typeface="Arial" pitchFamily="34" charset="0"/>
                <a:cs typeface="Arial" pitchFamily="34" charset="0"/>
              </a:rPr>
              <a:t>лет тишины было </a:t>
            </a:r>
            <a:r>
              <a:rPr lang="ru-RU" sz="9600" dirty="0" smtClean="0">
                <a:latin typeface="Arial" pitchFamily="34" charset="0"/>
                <a:cs typeface="Arial" pitchFamily="34" charset="0"/>
              </a:rPr>
              <a:t>дано </a:t>
            </a:r>
            <a:r>
              <a:rPr lang="ru-RU" sz="9600" dirty="0">
                <a:latin typeface="Arial" pitchFamily="34" charset="0"/>
                <a:cs typeface="Arial" pitchFamily="34" charset="0"/>
              </a:rPr>
              <a:t>русской земле Иваном Даниловичем. Вплоть до 1368 года на Московские земли не было сделано ни одного </a:t>
            </a:r>
            <a:r>
              <a:rPr lang="ru-RU" sz="9600" dirty="0" smtClean="0">
                <a:latin typeface="Arial" pitchFamily="34" charset="0"/>
                <a:cs typeface="Arial" pitchFamily="34" charset="0"/>
              </a:rPr>
              <a:t>набега.</a:t>
            </a:r>
            <a:endParaRPr lang="ru-RU" sz="96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sz="3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1268760"/>
            <a:ext cx="3155753" cy="2834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925" y="1598843"/>
            <a:ext cx="1296144" cy="2314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59" y="4215248"/>
            <a:ext cx="4091857" cy="2255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9372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69269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КРИЗИС ЗОЛОТОЙ ОРДЫ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5623" y="1340769"/>
            <a:ext cx="5630417" cy="478539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 С </a:t>
            </a:r>
            <a:r>
              <a:rPr lang="ru-RU" dirty="0">
                <a:latin typeface="Arial" pitchFamily="34" charset="0"/>
                <a:cs typeface="Arial" pitchFamily="34" charset="0"/>
              </a:rPr>
              <a:t>1360-х гг. в Золотой Орде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происходил кризис— </a:t>
            </a:r>
            <a:r>
              <a:rPr lang="ru-RU" dirty="0">
                <a:latin typeface="Arial" pitchFamily="34" charset="0"/>
                <a:cs typeface="Arial" pitchFamily="34" charset="0"/>
              </a:rPr>
              <a:t>за двадцать лет сменилось более двадцати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ханов.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Династический кризис способствовал политическому и военному ослаблению Орды.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t="5271" r="8399" b="5226"/>
          <a:stretch/>
        </p:blipFill>
        <p:spPr bwMode="auto">
          <a:xfrm>
            <a:off x="7248128" y="1196752"/>
            <a:ext cx="4263557" cy="478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40673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sz="3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ПЕРВАЯ </a:t>
            </a: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ПОБЕДА В БОРЬБЕ С ЗОЛОТОЙ ОРДОЙ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79376" y="1196752"/>
            <a:ext cx="6408712" cy="547260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dirty="0" smtClean="0"/>
              <a:t>    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Московский </a:t>
            </a:r>
            <a:r>
              <a:rPr lang="ru-RU" dirty="0">
                <a:latin typeface="Arial" pitchFamily="34" charset="0"/>
                <a:cs typeface="Arial" pitchFamily="34" charset="0"/>
              </a:rPr>
              <a:t>князь Дмитрий Иванович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(1359-1389 гг.) продолжил политику укрепления Московского княжества. В 1362 году получил ярлык на великое княжение.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dirty="0">
                <a:latin typeface="Arial" pitchFamily="34" charset="0"/>
                <a:cs typeface="Arial" pitchFamily="34" charset="0"/>
              </a:rPr>
              <a:t>1367 - 1368 гг.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Дмитрий начал </a:t>
            </a:r>
            <a:r>
              <a:rPr lang="ru-RU" dirty="0">
                <a:latin typeface="Arial" pitchFamily="34" charset="0"/>
                <a:cs typeface="Arial" pitchFamily="34" charset="0"/>
              </a:rPr>
              <a:t>постройку в Москве белокаменного Кремля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Москва стала оплотом всех русских сил в борьбе с Золотой Ордой ее поддержал весь русский народ.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   В 1378 г. в битве на реке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Вожа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Дмитрий одержал первую победу в борьбе с монголами.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861" y="3429000"/>
            <a:ext cx="467886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861" y="1049560"/>
            <a:ext cx="2286507" cy="2307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089" y="1276250"/>
            <a:ext cx="2088232" cy="2080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6384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69269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КУЛИКОВСКАЯ </a:t>
            </a:r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БИТВА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3352" y="908720"/>
            <a:ext cx="6912768" cy="568863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 smtClean="0"/>
              <a:t>   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 сентябре 1380 г. войска князя Дмитрия на Куликовом поле в верховьях Дона разбили темника Мамая и его союзников- генуэзцев. За личную храбрость и полководческие заслуги Дмитрий получил прозвище Донской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uz-Cyrl-UZ" dirty="0">
                <a:latin typeface="Arial" pitchFamily="34" charset="0"/>
                <a:cs typeface="Arial" pitchFamily="34" charset="0"/>
              </a:rPr>
              <a:t> </a:t>
            </a:r>
            <a:r>
              <a:rPr lang="uz-Cyrl-UZ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Куликовом поле Орда потерпела первое крупное поражение.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Куликовская битва показала мощь и силу Москвы как политического и экономического центра, организатора борьбы за свержение власти Золотой Орды. В Орде окончательно признали политическое главенство Москвы среди остальных земель.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" r="2544"/>
          <a:stretch/>
        </p:blipFill>
        <p:spPr bwMode="auto">
          <a:xfrm>
            <a:off x="7391115" y="1124744"/>
            <a:ext cx="4562746" cy="3107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9" b="5575"/>
          <a:stretch/>
        </p:blipFill>
        <p:spPr bwMode="auto">
          <a:xfrm>
            <a:off x="7392144" y="4293097"/>
            <a:ext cx="4562746" cy="244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19928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69269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ЗНАЧЕНИЕ </a:t>
            </a:r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КУЛИКОВСКОЙ БИТВЫ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8996329"/>
              </p:ext>
            </p:extLst>
          </p:nvPr>
        </p:nvGraphicFramePr>
        <p:xfrm>
          <a:off x="623392" y="1196752"/>
          <a:ext cx="11305256" cy="4929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77533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РАЗГРОМ МОСКВЫ ТОХТАМЫШЕМ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91344" y="1118842"/>
            <a:ext cx="7056784" cy="556647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 smtClean="0"/>
              <a:t>    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1382 г. воспользовавшись помощью рязанского князя Олега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Тохтамыш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со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своей  напал на Москву. Еще до прихода монгол Дмитрий выехал из столицы на север, чтобы собрать новое ополчение. Москвичи смогли отбить два штурма врага. Понимая, что штурмом город не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взять,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 опасаясь похода Дмитрия Донского с войском,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Тохтамыш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заявил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москвичам,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что пришел воевать против князя, а не грабить город. Обманом ворвавшись в Москву, он подверг город жестокому разгрому. Москва вновь была обязана платить дань хану.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955" y="3265845"/>
            <a:ext cx="4583832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956" y="1118842"/>
            <a:ext cx="4522628" cy="208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8153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ПОБЕДЫ </a:t>
            </a: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АМИРА ТЕМУРА НАД ЗОЛОТОЙ ОРДОЙ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63352" y="1180500"/>
            <a:ext cx="5946698" cy="554461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3500" dirty="0" smtClean="0">
                <a:latin typeface="Arial" pitchFamily="34" charset="0"/>
                <a:cs typeface="Arial" pitchFamily="34" charset="0"/>
              </a:rPr>
              <a:t>     Битва </a:t>
            </a:r>
            <a:r>
              <a:rPr lang="ru-RU" sz="3500" dirty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3500" dirty="0" err="1" smtClean="0">
                <a:latin typeface="Arial" pitchFamily="34" charset="0"/>
                <a:cs typeface="Arial" pitchFamily="34" charset="0"/>
              </a:rPr>
              <a:t>Кундузче</a:t>
            </a:r>
            <a:r>
              <a:rPr lang="ru-RU" sz="35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3500" dirty="0" err="1" smtClean="0">
                <a:latin typeface="Arial" pitchFamily="34" charset="0"/>
                <a:cs typeface="Arial" pitchFamily="34" charset="0"/>
              </a:rPr>
              <a:t>Кондурче</a:t>
            </a:r>
            <a:r>
              <a:rPr lang="ru-RU" sz="35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3500" dirty="0">
                <a:latin typeface="Arial" pitchFamily="34" charset="0"/>
                <a:cs typeface="Arial" pitchFamily="34" charset="0"/>
              </a:rPr>
              <a:t>— крупное сражение, состоявшееся 18 июня 1391 года между войсками Тимура и золотоордынской армией хана </a:t>
            </a:r>
            <a:r>
              <a:rPr lang="ru-RU" sz="3500" dirty="0" err="1">
                <a:latin typeface="Arial" pitchFamily="34" charset="0"/>
                <a:cs typeface="Arial" pitchFamily="34" charset="0"/>
              </a:rPr>
              <a:t>Тохтамыша</a:t>
            </a:r>
            <a:r>
              <a:rPr lang="ru-RU" sz="3500" dirty="0">
                <a:latin typeface="Arial" pitchFamily="34" charset="0"/>
                <a:cs typeface="Arial" pitchFamily="34" charset="0"/>
              </a:rPr>
              <a:t> на берегу </a:t>
            </a:r>
            <a:r>
              <a:rPr lang="ru-RU" sz="3500" dirty="0" smtClean="0">
                <a:latin typeface="Arial" pitchFamily="34" charset="0"/>
                <a:cs typeface="Arial" pitchFamily="34" charset="0"/>
              </a:rPr>
              <a:t>реки </a:t>
            </a:r>
            <a:r>
              <a:rPr lang="ru-RU" sz="3500" dirty="0" err="1" smtClean="0">
                <a:latin typeface="Arial" pitchFamily="34" charset="0"/>
                <a:cs typeface="Arial" pitchFamily="34" charset="0"/>
              </a:rPr>
              <a:t>Кундузча</a:t>
            </a:r>
            <a:r>
              <a:rPr lang="ru-RU" sz="35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35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500" dirty="0" smtClean="0">
                <a:latin typeface="Arial" pitchFamily="34" charset="0"/>
                <a:cs typeface="Arial" pitchFamily="34" charset="0"/>
              </a:rPr>
              <a:t>  Сражение </a:t>
            </a:r>
            <a:r>
              <a:rPr lang="ru-RU" sz="3500" dirty="0">
                <a:latin typeface="Arial" pitchFamily="34" charset="0"/>
                <a:cs typeface="Arial" pitchFamily="34" charset="0"/>
              </a:rPr>
              <a:t>завершилось полным разгромом </a:t>
            </a:r>
            <a:r>
              <a:rPr lang="ru-RU" sz="3500" dirty="0" err="1">
                <a:latin typeface="Arial" pitchFamily="34" charset="0"/>
                <a:cs typeface="Arial" pitchFamily="34" charset="0"/>
              </a:rPr>
              <a:t>Тохтамыша</a:t>
            </a:r>
            <a:r>
              <a:rPr lang="ru-RU" sz="3500" dirty="0">
                <a:latin typeface="Arial" pitchFamily="34" charset="0"/>
                <a:cs typeface="Arial" pitchFamily="34" charset="0"/>
              </a:rPr>
              <a:t> и его бегством за Волгу, а затем в Литву</a:t>
            </a:r>
            <a:r>
              <a:rPr lang="ru-RU" sz="3500" dirty="0" smtClean="0">
                <a:latin typeface="Arial" pitchFamily="34" charset="0"/>
                <a:cs typeface="Arial" pitchFamily="34" charset="0"/>
              </a:rPr>
              <a:t>. Но </a:t>
            </a:r>
            <a:r>
              <a:rPr lang="ru-RU" sz="3500" dirty="0">
                <a:latin typeface="Arial" pitchFamily="34" charset="0"/>
                <a:cs typeface="Arial" pitchFamily="34" charset="0"/>
              </a:rPr>
              <a:t>к тому моменту противостояние еще не </a:t>
            </a:r>
            <a:r>
              <a:rPr lang="ru-RU" sz="3500" dirty="0" smtClean="0">
                <a:latin typeface="Arial" pitchFamily="34" charset="0"/>
                <a:cs typeface="Arial" pitchFamily="34" charset="0"/>
              </a:rPr>
              <a:t>завершилось. Это событие было </a:t>
            </a:r>
            <a:r>
              <a:rPr lang="ru-RU" sz="3500" dirty="0">
                <a:latin typeface="Arial" pitchFamily="34" charset="0"/>
                <a:cs typeface="Arial" pitchFamily="34" charset="0"/>
              </a:rPr>
              <a:t>началом конца Золотой Орды.</a:t>
            </a:r>
          </a:p>
          <a:p>
            <a:pPr marL="0" indent="0">
              <a:lnSpc>
                <a:spcPct val="110000"/>
              </a:lnSpc>
              <a:buNone/>
            </a:pPr>
            <a:endParaRPr lang="ru-RU" sz="35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415" y="4509120"/>
            <a:ext cx="3240360" cy="215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281" y="1306024"/>
            <a:ext cx="2254268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885" y="1189273"/>
            <a:ext cx="2217957" cy="3255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521" y="1268760"/>
            <a:ext cx="1473911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11202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0"/>
            <a:ext cx="12205097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БИТВА НА РЕКЕ ТЕРЕК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63352" y="1196752"/>
            <a:ext cx="6048672" cy="554461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35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5000" dirty="0" smtClean="0">
                <a:latin typeface="Arial" pitchFamily="34" charset="0"/>
                <a:cs typeface="Arial" pitchFamily="34" charset="0"/>
              </a:rPr>
              <a:t>Битва </a:t>
            </a:r>
            <a:r>
              <a:rPr lang="ru-RU" sz="5000" dirty="0">
                <a:latin typeface="Arial" pitchFamily="34" charset="0"/>
                <a:cs typeface="Arial" pitchFamily="34" charset="0"/>
              </a:rPr>
              <a:t>на Тереке — крупное сражение, состоявшееся 15 апреля 1395 года между войсками эмира Тимура и золотоордынской армией хана </a:t>
            </a:r>
            <a:r>
              <a:rPr lang="ru-RU" sz="5000" dirty="0" err="1">
                <a:latin typeface="Arial" pitchFamily="34" charset="0"/>
                <a:cs typeface="Arial" pitchFamily="34" charset="0"/>
              </a:rPr>
              <a:t>Тохтамыша</a:t>
            </a:r>
            <a:r>
              <a:rPr lang="ru-RU" sz="5000" dirty="0">
                <a:latin typeface="Arial" pitchFamily="34" charset="0"/>
                <a:cs typeface="Arial" pitchFamily="34" charset="0"/>
              </a:rPr>
              <a:t>. Грандиозное по масштабам сражение завершилось полным разгромом </a:t>
            </a:r>
            <a:r>
              <a:rPr lang="ru-RU" sz="5000" dirty="0" smtClean="0">
                <a:latin typeface="Arial" pitchFamily="34" charset="0"/>
                <a:cs typeface="Arial" pitchFamily="34" charset="0"/>
              </a:rPr>
              <a:t>ордынцев</a:t>
            </a:r>
            <a:r>
              <a:rPr lang="ru-RU" sz="5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5000" dirty="0" smtClean="0">
                <a:latin typeface="Arial" pitchFamily="34" charset="0"/>
                <a:cs typeface="Arial" pitchFamily="34" charset="0"/>
              </a:rPr>
              <a:t>была  разрушена их столица город </a:t>
            </a:r>
            <a:r>
              <a:rPr lang="ru-RU" sz="5000" dirty="0" smtClean="0">
                <a:latin typeface="Arial" pitchFamily="34" charset="0"/>
                <a:cs typeface="Arial" pitchFamily="34" charset="0"/>
              </a:rPr>
              <a:t>Сарай-</a:t>
            </a:r>
            <a:r>
              <a:rPr lang="ru-RU" sz="5000" dirty="0" err="1" smtClean="0">
                <a:latin typeface="Arial" pitchFamily="34" charset="0"/>
                <a:cs typeface="Arial" pitchFamily="34" charset="0"/>
              </a:rPr>
              <a:t>Берке</a:t>
            </a:r>
            <a:r>
              <a:rPr lang="ru-RU" sz="50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5000" dirty="0" smtClean="0">
                <a:latin typeface="Arial" pitchFamily="34" charset="0"/>
                <a:cs typeface="Arial" pitchFamily="34" charset="0"/>
              </a:rPr>
              <a:t>Это </a:t>
            </a:r>
            <a:r>
              <a:rPr lang="ru-RU" sz="5000" dirty="0">
                <a:latin typeface="Arial" pitchFamily="34" charset="0"/>
                <a:cs typeface="Arial" pitchFamily="34" charset="0"/>
              </a:rPr>
              <a:t>усилило надежды русских князей на скорое освобождение от ига Золотой Орды. </a:t>
            </a:r>
            <a:endParaRPr lang="ru-RU" sz="5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5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5000" dirty="0" smtClean="0">
                <a:latin typeface="Arial" pitchFamily="34" charset="0"/>
                <a:cs typeface="Arial" pitchFamily="34" charset="0"/>
              </a:rPr>
              <a:t>     Однако </a:t>
            </a:r>
            <a:r>
              <a:rPr lang="ru-RU" sz="5000" dirty="0">
                <a:latin typeface="Arial" pitchFamily="34" charset="0"/>
                <a:cs typeface="Arial" pitchFamily="34" charset="0"/>
              </a:rPr>
              <a:t>вскоре на Руси распространилась тревожная весть: в ее пределы вступила армия правителя Востока. </a:t>
            </a:r>
            <a:r>
              <a:rPr lang="ru-RU" sz="5000" dirty="0" smtClean="0">
                <a:latin typeface="Arial" pitchFamily="34" charset="0"/>
                <a:cs typeface="Arial" pitchFamily="34" charset="0"/>
              </a:rPr>
              <a:t>Во </a:t>
            </a:r>
            <a:r>
              <a:rPr lang="ru-RU" sz="5000" dirty="0">
                <a:latin typeface="Arial" pitchFamily="34" charset="0"/>
                <a:cs typeface="Arial" pitchFamily="34" charset="0"/>
              </a:rPr>
              <a:t>всех церквях молились «за спасение Руси от нашествия Тамерлана</a:t>
            </a:r>
            <a:r>
              <a:rPr lang="ru-RU" sz="5000" dirty="0" smtClean="0">
                <a:latin typeface="Arial" pitchFamily="34" charset="0"/>
                <a:cs typeface="Arial" pitchFamily="34" charset="0"/>
              </a:rPr>
              <a:t>».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5000" dirty="0" smtClean="0">
                <a:latin typeface="Arial" pitchFamily="34" charset="0"/>
                <a:cs typeface="Arial" pitchFamily="34" charset="0"/>
              </a:rPr>
              <a:t>Вскоре </a:t>
            </a:r>
            <a:r>
              <a:rPr lang="ru-RU" sz="5000" dirty="0" err="1" smtClean="0">
                <a:latin typeface="Arial" pitchFamily="34" charset="0"/>
                <a:cs typeface="Arial" pitchFamily="34" charset="0"/>
              </a:rPr>
              <a:t>Темур</a:t>
            </a:r>
            <a:r>
              <a:rPr lang="ru-RU" sz="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5000" dirty="0">
                <a:latin typeface="Arial" pitchFamily="34" charset="0"/>
                <a:cs typeface="Arial" pitchFamily="34" charset="0"/>
              </a:rPr>
              <a:t>повернул назад: обострившаяся в Центральной Азии ситуация вынудила </a:t>
            </a:r>
            <a:r>
              <a:rPr lang="ru-RU" sz="5000" dirty="0" smtClean="0">
                <a:latin typeface="Arial" pitchFamily="34" charset="0"/>
                <a:cs typeface="Arial" pitchFamily="34" charset="0"/>
              </a:rPr>
              <a:t>его вернуться назад.</a:t>
            </a:r>
            <a:endParaRPr lang="ru-RU" sz="5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1254766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3645024"/>
            <a:ext cx="4269487" cy="2871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867" y="1254766"/>
            <a:ext cx="1459862" cy="2154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50856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 УРОКА</a:t>
            </a:r>
            <a:endParaRPr 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09600" y="1484784"/>
            <a:ext cx="7790656" cy="459797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514350" indent="-514350">
              <a:buAutoNum type="arabicPeriod"/>
            </a:pPr>
            <a:r>
              <a:rPr lang="ru-RU" sz="4000" dirty="0" smtClean="0">
                <a:latin typeface="Arial" pitchFamily="34" charset="0"/>
                <a:cs typeface="Arial" pitchFamily="34" charset="0"/>
              </a:rPr>
              <a:t> Факторы централизации. </a:t>
            </a:r>
          </a:p>
          <a:p>
            <a:pPr marL="514350" indent="-514350">
              <a:buAutoNum type="arabicPeriod"/>
            </a:pPr>
            <a:r>
              <a:rPr lang="ru-RU" sz="4000" dirty="0" smtClean="0">
                <a:latin typeface="Arial" pitchFamily="34" charset="0"/>
                <a:cs typeface="Arial" pitchFamily="34" charset="0"/>
              </a:rPr>
              <a:t> Объединение русских земель.</a:t>
            </a:r>
          </a:p>
          <a:p>
            <a:pPr marL="514350" indent="-514350">
              <a:buAutoNum type="arabicPeriod"/>
            </a:pPr>
            <a:r>
              <a:rPr lang="ru-RU" sz="4000" dirty="0" smtClean="0">
                <a:latin typeface="Arial" pitchFamily="34" charset="0"/>
                <a:cs typeface="Arial" pitchFamily="34" charset="0"/>
              </a:rPr>
              <a:t> Куликовская битва.</a:t>
            </a:r>
            <a:endParaRPr lang="en-US" sz="4000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AutoNum type="arabicPeriod"/>
            </a:pPr>
            <a:r>
              <a:rPr lang="ru-RU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Победы Амира </a:t>
            </a:r>
            <a:r>
              <a:rPr lang="ru-RU" sz="4000" dirty="0" err="1" smtClean="0">
                <a:latin typeface="Arial" pitchFamily="34" charset="0"/>
                <a:cs typeface="Arial" pitchFamily="34" charset="0"/>
              </a:rPr>
              <a:t>Темура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 над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Золотой Ордой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indent="-514350">
              <a:buAutoNum type="arabicPeriod"/>
            </a:pPr>
            <a:r>
              <a:rPr lang="ru-RU" sz="4000" dirty="0" smtClean="0">
                <a:latin typeface="Arial" pitchFamily="34" charset="0"/>
                <a:cs typeface="Arial" pitchFamily="34" charset="0"/>
              </a:rPr>
              <a:t> Завершение централизации Руси.</a:t>
            </a: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" t="3031" r="3039" b="3513"/>
          <a:stretch/>
        </p:blipFill>
        <p:spPr bwMode="auto">
          <a:xfrm>
            <a:off x="8585233" y="2060848"/>
            <a:ext cx="3350103" cy="3099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2734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69269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РУСЬ </a:t>
            </a:r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ОТКАЗЫВАЕТСЯ ПОДЧИНЯТЬСЯ ОРДЕ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63352" y="908720"/>
            <a:ext cx="6408712" cy="58326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35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500" dirty="0" smtClean="0">
                <a:latin typeface="Arial" pitchFamily="34" charset="0"/>
                <a:cs typeface="Arial" pitchFamily="34" charset="0"/>
              </a:rPr>
              <a:t>     В </a:t>
            </a:r>
            <a:r>
              <a:rPr lang="ru-RU" sz="3500" dirty="0">
                <a:latin typeface="Arial" pitchFamily="34" charset="0"/>
                <a:cs typeface="Arial" pitchFamily="34" charset="0"/>
              </a:rPr>
              <a:t>1478 году Иван III в присутствии московских бояр и ордынских послов разорвал и растоптал договор с Ордой, заявив, что больше не будет подчиняться хану и платить дань. Ханских послов выгнали из Москвы.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3500" dirty="0" smtClean="0">
                <a:latin typeface="Arial" pitchFamily="34" charset="0"/>
                <a:cs typeface="Arial" pitchFamily="34" charset="0"/>
              </a:rPr>
              <a:t>     Золотоордынский </a:t>
            </a:r>
            <a:r>
              <a:rPr lang="ru-RU" sz="3500" dirty="0">
                <a:latin typeface="Arial" pitchFamily="34" charset="0"/>
                <a:cs typeface="Arial" pitchFamily="34" charset="0"/>
              </a:rPr>
              <a:t>хан Ахмат решил воевать с непокорной Москвой. Летом 1480 года он с большим войском подошел к реке Угре, впадавшей в Оку недалеко от Калуги. Польско-литовский король Казимир </a:t>
            </a:r>
            <a:r>
              <a:rPr lang="ru-RU" sz="3500" dirty="0" smtClean="0">
                <a:latin typeface="Arial" pitchFamily="34" charset="0"/>
                <a:cs typeface="Arial" pitchFamily="34" charset="0"/>
              </a:rPr>
              <a:t>IV обещал </a:t>
            </a:r>
            <a:r>
              <a:rPr lang="ru-RU" sz="3500" dirty="0">
                <a:latin typeface="Arial" pitchFamily="34" charset="0"/>
                <a:cs typeface="Arial" pitchFamily="34" charset="0"/>
              </a:rPr>
              <a:t>помочь Ахмату и стал тоже готовиться к походу на Москву.</a:t>
            </a:r>
          </a:p>
          <a:p>
            <a:pPr marL="0" indent="0">
              <a:lnSpc>
                <a:spcPct val="110000"/>
              </a:lnSpc>
              <a:buNone/>
            </a:pPr>
            <a:endParaRPr lang="ru-RU" sz="35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1196752"/>
            <a:ext cx="488591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64659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ОСВОБОЖДЕНИЕ РУСИ ОТ МОНГОЛЬСКОГО ИГА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63352" y="1196752"/>
            <a:ext cx="6696744" cy="554461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3500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3500" dirty="0">
                <a:latin typeface="Arial" pitchFamily="34" charset="0"/>
                <a:cs typeface="Arial" pitchFamily="34" charset="0"/>
              </a:rPr>
              <a:t>Иван III поставил свои полки на противоположном берегу Угры, преградив </a:t>
            </a:r>
            <a:r>
              <a:rPr lang="ru-RU" sz="3500" dirty="0" smtClean="0">
                <a:latin typeface="Arial" pitchFamily="34" charset="0"/>
                <a:cs typeface="Arial" pitchFamily="34" charset="0"/>
              </a:rPr>
              <a:t>монголам </a:t>
            </a:r>
            <a:r>
              <a:rPr lang="ru-RU" sz="3500" dirty="0">
                <a:latin typeface="Arial" pitchFamily="34" charset="0"/>
                <a:cs typeface="Arial" pitchFamily="34" charset="0"/>
              </a:rPr>
              <a:t>путь к Москве. Много раз </a:t>
            </a:r>
            <a:r>
              <a:rPr lang="ru-RU" sz="3500" dirty="0" smtClean="0">
                <a:latin typeface="Arial" pitchFamily="34" charset="0"/>
                <a:cs typeface="Arial" pitchFamily="34" charset="0"/>
              </a:rPr>
              <a:t>монгольские </a:t>
            </a:r>
            <a:r>
              <a:rPr lang="ru-RU" sz="3500" dirty="0">
                <a:latin typeface="Arial" pitchFamily="34" charset="0"/>
                <a:cs typeface="Arial" pitchFamily="34" charset="0"/>
              </a:rPr>
              <a:t>всадники пытались переправиться через реку, но русские встречали их дождем стрел и огнем пушек. Четыре дня продолжался бой на Угре. Потеряв изрядное число своих воинов, Ахмат отказался от переправы.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3500" dirty="0" smtClean="0">
                <a:latin typeface="Arial" pitchFamily="34" charset="0"/>
                <a:cs typeface="Arial" pitchFamily="34" charset="0"/>
              </a:rPr>
              <a:t>      Ахмат </a:t>
            </a:r>
            <a:r>
              <a:rPr lang="ru-RU" sz="3500" dirty="0">
                <a:latin typeface="Arial" pitchFamily="34" charset="0"/>
                <a:cs typeface="Arial" pitchFamily="34" charset="0"/>
              </a:rPr>
              <a:t>получил известие, что отряды русских, посланные на судах по Волге Иваном III, напали на территорию Золотой Орды</a:t>
            </a:r>
            <a:r>
              <a:rPr lang="ru-RU" sz="35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3500" dirty="0">
                <a:latin typeface="Arial" pitchFamily="34" charset="0"/>
                <a:cs typeface="Arial" pitchFamily="34" charset="0"/>
              </a:rPr>
              <a:t>Ахмат ушел со своим войском на Волгу. Вскоре он был убит своими соперниками. </a:t>
            </a:r>
            <a:endParaRPr lang="ru-RU" sz="35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35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500" dirty="0" smtClean="0">
                <a:latin typeface="Arial" pitchFamily="34" charset="0"/>
                <a:cs typeface="Arial" pitchFamily="34" charset="0"/>
              </a:rPr>
              <a:t>    В1480 </a:t>
            </a:r>
            <a:r>
              <a:rPr lang="ru-RU" sz="3500" dirty="0">
                <a:latin typeface="Arial" pitchFamily="34" charset="0"/>
                <a:cs typeface="Arial" pitchFamily="34" charset="0"/>
              </a:rPr>
              <a:t>г. было окончательно свергнуто </a:t>
            </a:r>
            <a:r>
              <a:rPr lang="ru-RU" sz="3500" dirty="0" smtClean="0">
                <a:latin typeface="Arial" pitchFamily="34" charset="0"/>
                <a:cs typeface="Arial" pitchFamily="34" charset="0"/>
              </a:rPr>
              <a:t>монгольское иго, продолжавшееся 240 лет. </a:t>
            </a:r>
            <a:endParaRPr lang="ru-RU" sz="35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1340767"/>
            <a:ext cx="4445000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4373677"/>
            <a:ext cx="4392488" cy="235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39538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sz="2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ЗАВЕРШЕНИЕ ПРОЦЕССА ЦЕНТРАЛИЗАЦИИ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63352" y="1124744"/>
            <a:ext cx="7128792" cy="554461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3500" dirty="0" smtClean="0">
                <a:latin typeface="Arial" pitchFamily="34" charset="0"/>
                <a:cs typeface="Arial" pitchFamily="34" charset="0"/>
              </a:rPr>
              <a:t>      После освобождения Руси от власти монгол в состав Московского государства вошли княжества, которые остались самостоятельными.   Образовалась крупнейшая страна, которая с конца </a:t>
            </a:r>
            <a:r>
              <a:rPr lang="en-US" sz="3500" dirty="0" smtClean="0">
                <a:latin typeface="Arial" pitchFamily="34" charset="0"/>
                <a:cs typeface="Arial" pitchFamily="34" charset="0"/>
              </a:rPr>
              <a:t>XV</a:t>
            </a:r>
            <a:r>
              <a:rPr lang="ru-RU" sz="3500" dirty="0" smtClean="0">
                <a:latin typeface="Arial" pitchFamily="34" charset="0"/>
                <a:cs typeface="Arial" pitchFamily="34" charset="0"/>
              </a:rPr>
              <a:t> века стала называться Россией. </a:t>
            </a:r>
            <a:r>
              <a:rPr lang="ru-RU" sz="3500" dirty="0" smtClean="0">
                <a:latin typeface="Arial" pitchFamily="34" charset="0"/>
                <a:cs typeface="Arial" pitchFamily="34" charset="0"/>
              </a:rPr>
              <a:t>Образование </a:t>
            </a:r>
            <a:r>
              <a:rPr lang="ru-RU" sz="3500" dirty="0" smtClean="0">
                <a:latin typeface="Arial" pitchFamily="34" charset="0"/>
                <a:cs typeface="Arial" pitchFamily="34" charset="0"/>
              </a:rPr>
              <a:t>централизованного государства обеспечивало безопасность страны от внешних </a:t>
            </a:r>
            <a:r>
              <a:rPr lang="ru-RU" sz="3500" dirty="0" smtClean="0">
                <a:latin typeface="Arial" pitchFamily="34" charset="0"/>
                <a:cs typeface="Arial" pitchFamily="34" charset="0"/>
              </a:rPr>
              <a:t>захватчиков, </a:t>
            </a:r>
            <a:r>
              <a:rPr lang="ru-RU" sz="3500" dirty="0" smtClean="0">
                <a:latin typeface="Arial" pitchFamily="34" charset="0"/>
                <a:cs typeface="Arial" pitchFamily="34" charset="0"/>
              </a:rPr>
              <a:t>прекратились междоусобные войны, ускорилось развитие хозяйства и культуры.</a:t>
            </a:r>
            <a:endParaRPr lang="ru-RU" sz="35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886" y="1124744"/>
            <a:ext cx="4536504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4"/>
          <a:stretch/>
        </p:blipFill>
        <p:spPr bwMode="auto">
          <a:xfrm>
            <a:off x="7644679" y="4149080"/>
            <a:ext cx="4413902" cy="240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96781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3181" y="0"/>
            <a:ext cx="12192000" cy="76470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САМОСТОЯТЕЛЬНАЯ РАБОТА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340769"/>
            <a:ext cx="5701729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7408" y="1025435"/>
            <a:ext cx="1029714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1. Прочитать §31 стр. 112-113. </a:t>
            </a:r>
          </a:p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2. Ответить устно на вопросы параграфа.</a:t>
            </a:r>
          </a:p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3. Записать в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тетрадях</a:t>
            </a:r>
          </a:p>
          <a:p>
            <a:r>
              <a:rPr lang="uz-Cyrl-U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Три 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самых важных события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uz-Cyrl-U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Три 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самых важных имени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uz-Cyrl-U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Три 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самых важных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качества.</a:t>
            </a:r>
            <a:endParaRPr lang="ru-RU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4. Составить </a:t>
            </a:r>
            <a:r>
              <a:rPr 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синквейн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по теме: 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итва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endParaRPr lang="ru-RU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Куликовом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поле.</a:t>
            </a:r>
          </a:p>
          <a:p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9587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ВОССТАНОВЛЕНИЕ СТРАНЫ ПОСЛЕ МОНГОЛЬСКОГО НАШЕСТВИЯ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63352" y="1196752"/>
            <a:ext cx="5946698" cy="554461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35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500" dirty="0" smtClean="0">
                <a:latin typeface="Arial" pitchFamily="34" charset="0"/>
                <a:cs typeface="Arial" pitchFamily="34" charset="0"/>
              </a:rPr>
              <a:t>     После монгольского нашествия наиболее интенсивно процесс восстановления и развития экономики Руси шел на северо-востоке Руси в землях Владимиро-Суздальского  княжества.</a:t>
            </a:r>
            <a:endParaRPr lang="ru-RU" sz="35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1268760"/>
            <a:ext cx="4824536" cy="266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357" y="4132065"/>
            <a:ext cx="4867275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0421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ЭКОНОМИЧЕСКИЕ ПРЕДПОСЫЛКИ ЦЕНТРАЛИЗАЦИИ в 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XIII –XIV </a:t>
            </a: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вв</a:t>
            </a: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9221496"/>
              </p:ext>
            </p:extLst>
          </p:nvPr>
        </p:nvGraphicFramePr>
        <p:xfrm>
          <a:off x="551384" y="1268760"/>
          <a:ext cx="11233248" cy="4857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466186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-13661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ФАКТОРЫ ЦЕНТРАЛИЗАЦИИ ГОСУДАРСТВА</a:t>
            </a:r>
            <a:endParaRPr lang="ru-RU" sz="2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63352" y="1196752"/>
            <a:ext cx="7488832" cy="554461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3500" dirty="0" smtClean="0">
                <a:latin typeface="Arial" pitchFamily="34" charset="0"/>
                <a:cs typeface="Arial" pitchFamily="34" charset="0"/>
              </a:rPr>
              <a:t>   На Руси было велико стремление </a:t>
            </a:r>
            <a:r>
              <a:rPr lang="ru-RU" sz="3500" dirty="0">
                <a:latin typeface="Arial" pitchFamily="34" charset="0"/>
                <a:cs typeface="Arial" pitchFamily="34" charset="0"/>
              </a:rPr>
              <a:t>к освобождению от ордынского ига, к обретению полной независимости. Борьба за объединение слилась с борьбой против Орды. </a:t>
            </a:r>
            <a:endParaRPr lang="ru-RU" sz="35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sz="35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500" dirty="0" smtClean="0">
                <a:latin typeface="Arial" pitchFamily="34" charset="0"/>
                <a:cs typeface="Arial" pitchFamily="34" charset="0"/>
              </a:rPr>
              <a:t>    Наличие </a:t>
            </a:r>
            <a:r>
              <a:rPr lang="ru-RU" sz="3500" dirty="0">
                <a:latin typeface="Arial" pitchFamily="34" charset="0"/>
                <a:cs typeface="Arial" pitchFamily="34" charset="0"/>
              </a:rPr>
              <a:t>единой церковной организации, общей веры – православия, языка, исторической памяти народа, хранившего воспоминания об утраченном единстве </a:t>
            </a:r>
            <a:r>
              <a:rPr lang="ru-RU" sz="3500" dirty="0" smtClean="0">
                <a:latin typeface="Arial" pitchFamily="34" charset="0"/>
                <a:cs typeface="Arial" pitchFamily="34" charset="0"/>
              </a:rPr>
              <a:t>Земли Русской способствовало централизации государства. </a:t>
            </a:r>
            <a:endParaRPr lang="ru-RU" sz="35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ru-RU" sz="35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3625795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1214723"/>
            <a:ext cx="3802609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8813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-1770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ВОЗВЫШЕНИЕ ТВЕРИ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63352" y="1196752"/>
            <a:ext cx="5832648" cy="547260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 smtClean="0"/>
              <a:t>    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Верховная власть над русскими землями в условиях зависимости от Золотой Орды формально принадлежала великому князю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Владимирскому. Для подтверждения своих прав на власть великие князья посещали Золотую Орду, где им выдавались ярлыки на княжение.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В конце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XIII-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начале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XIV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вв. ярлыком на великое княжение владимирское владели тверские князья, так как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верь была наиболее сильным княжеством того времени.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823422002"/>
              </p:ext>
            </p:extLst>
          </p:nvPr>
        </p:nvGraphicFramePr>
        <p:xfrm>
          <a:off x="5303912" y="105695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02"/>
          <a:stretch/>
        </p:blipFill>
        <p:spPr bwMode="auto">
          <a:xfrm>
            <a:off x="6989485" y="1567894"/>
            <a:ext cx="1390740" cy="1194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485" y="4625365"/>
            <a:ext cx="1265689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485" y="2924944"/>
            <a:ext cx="1193234" cy="1559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16433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УСИЛЕНИЕ МОСКОВСКОГО КНЯЖЕСТВА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23392" y="1340769"/>
            <a:ext cx="10959008" cy="4785396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850760474"/>
              </p:ext>
            </p:extLst>
          </p:nvPr>
        </p:nvGraphicFramePr>
        <p:xfrm>
          <a:off x="191344" y="1049560"/>
          <a:ext cx="11593288" cy="56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61703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ОСНОВАНИЕ ДИНАСТИИ МОСКОВСКИХ КНЯЗЕЙ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79376" y="1141030"/>
            <a:ext cx="6840760" cy="524029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 smtClean="0"/>
              <a:t>   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dirty="0">
                <a:latin typeface="Arial" pitchFamily="34" charset="0"/>
                <a:cs typeface="Arial" pitchFamily="34" charset="0"/>
              </a:rPr>
              <a:t>1263 г. Москва получила самостоятельность. В Москве утвердился младший из сыновей Александра Невского — Даниил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dirty="0">
                <a:latin typeface="Arial" pitchFamily="34" charset="0"/>
                <a:cs typeface="Arial" pitchFamily="34" charset="0"/>
              </a:rPr>
              <a:t>1263 — 1303 гг.), который стал родоначальником московского княжеского дома.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dirty="0">
                <a:latin typeface="Arial" pitchFamily="34" charset="0"/>
                <a:cs typeface="Arial" pitchFamily="34" charset="0"/>
              </a:rPr>
              <a:t>При нем в состав земель были включены Коломна,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Переславль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Можайск</a:t>
            </a:r>
            <a:r>
              <a:rPr lang="ru-RU" dirty="0">
                <a:latin typeface="Arial" pitchFamily="34" charset="0"/>
                <a:cs typeface="Arial" pitchFamily="34" charset="0"/>
              </a:rPr>
              <a:t>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Московское княжество охватило все течение Москвы-реки. Территория </a:t>
            </a:r>
            <a:r>
              <a:rPr lang="ru-RU" dirty="0">
                <a:latin typeface="Arial" pitchFamily="34" charset="0"/>
                <a:cs typeface="Arial" pitchFamily="34" charset="0"/>
              </a:rPr>
              <a:t>княжества увеличилась в три раза.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1141030"/>
            <a:ext cx="4680520" cy="514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81957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СХВАТКА МОСКВЫ И ТВЕРИ</a:t>
            </a:r>
          </a:p>
        </p:txBody>
      </p:sp>
      <p:sp>
        <p:nvSpPr>
          <p:cNvPr id="4" name="Двойная стрелка влево/вправо 3"/>
          <p:cNvSpPr/>
          <p:nvPr/>
        </p:nvSpPr>
        <p:spPr>
          <a:xfrm>
            <a:off x="4079776" y="2924944"/>
            <a:ext cx="3600400" cy="93610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ПРОТИВОСТОЯНИЕ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3392" y="4581128"/>
            <a:ext cx="10873208" cy="20882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ПРОТИВОСТОЯНИЕ ТВЕРИ И МОСКВЫ СОПРОВОЖДАЛОСЬ КРОВОПРОЛИТИЕМ,ТАЙНЫМИ ЗАГОВОРАМИ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ОБРАЩЕНИЕМ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В ОРДУ ЗА ПОМОЩЬЮ. </a:t>
            </a:r>
          </a:p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МОСКОВСКИЕ КНЯЗЬЯ ИСПОЛЬЗОВАЛИ ЛЮБЫЕ СРЕДСТВА ДЛЯ РАСШИРЕНИЯ СВОИХ ВЛАДЕНИЙ</a:t>
            </a: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ПОДКУП,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ОБМАН, НАСИЛИЕ, ПРЕДАТЕЛЬСТВО</a:t>
            </a:r>
            <a:r>
              <a:rPr lang="ru-RU" dirty="0" smtClean="0"/>
              <a:t>)</a:t>
            </a:r>
          </a:p>
          <a:p>
            <a:pPr algn="ctr"/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97" y="1176587"/>
            <a:ext cx="3103223" cy="31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534" y="1202905"/>
            <a:ext cx="3095625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1072800"/>
            <a:ext cx="3333750" cy="325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45797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5258</TotalTime>
  <Words>1500</Words>
  <Application>Microsoft Office PowerPoint</Application>
  <PresentationFormat>Широкоэкранный</PresentationFormat>
  <Paragraphs>118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Arial</vt:lpstr>
      <vt:lpstr>Calibri</vt:lpstr>
      <vt:lpstr>Тема Office</vt:lpstr>
      <vt:lpstr>ВСЕМИРНАЯИСТОРИЯ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африка</dc:title>
  <dc:creator>Acer</dc:creator>
  <cp:lastModifiedBy>Lenova 330 pro A6</cp:lastModifiedBy>
  <cp:revision>610</cp:revision>
  <dcterms:created xsi:type="dcterms:W3CDTF">2020-04-27T10:05:42Z</dcterms:created>
  <dcterms:modified xsi:type="dcterms:W3CDTF">2020-12-03T04:13:57Z</dcterms:modified>
</cp:coreProperties>
</file>