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85" r:id="rId2"/>
    <p:sldId id="546" r:id="rId3"/>
    <p:sldId id="653" r:id="rId4"/>
    <p:sldId id="680" r:id="rId5"/>
    <p:sldId id="681" r:id="rId6"/>
    <p:sldId id="684" r:id="rId7"/>
    <p:sldId id="687" r:id="rId8"/>
    <p:sldId id="685" r:id="rId9"/>
    <p:sldId id="683" r:id="rId10"/>
    <p:sldId id="694" r:id="rId11"/>
    <p:sldId id="688" r:id="rId12"/>
    <p:sldId id="693" r:id="rId13"/>
    <p:sldId id="695" r:id="rId14"/>
    <p:sldId id="696" r:id="rId15"/>
    <p:sldId id="699" r:id="rId16"/>
    <p:sldId id="698" r:id="rId17"/>
    <p:sldId id="692" r:id="rId18"/>
    <p:sldId id="701" r:id="rId19"/>
    <p:sldId id="689" r:id="rId20"/>
    <p:sldId id="690" r:id="rId21"/>
    <p:sldId id="691" r:id="rId22"/>
    <p:sldId id="679" r:id="rId23"/>
    <p:sldId id="67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FA4638-B80B-4F04-9DCF-8F6759920242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2638A8-4657-418F-9F85-9E7A438A8489}">
      <dgm:prSet phldrT="[Текст]" custT="1"/>
      <dgm:spPr/>
      <dgm:t>
        <a:bodyPr/>
        <a:lstStyle/>
        <a:p>
          <a:r>
            <a:rPr lang="ru-RU" sz="1800" dirty="0" smtClean="0">
              <a:latin typeface="Arial" pitchFamily="34" charset="0"/>
              <a:cs typeface="Arial" pitchFamily="34" charset="0"/>
            </a:rPr>
            <a:t>РАЗОРЕНИЕ РУССКИХ ЗЕМЕЛЬ И ГОРОДОВ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85B4978E-6AC3-4F29-9ADA-1D14A0C652F1}" type="parTrans" cxnId="{123C4828-FD51-46F0-9DF7-BF76E9BFAF77}">
      <dgm:prSet/>
      <dgm:spPr/>
      <dgm:t>
        <a:bodyPr/>
        <a:lstStyle/>
        <a:p>
          <a:endParaRPr lang="ru-RU"/>
        </a:p>
      </dgm:t>
    </dgm:pt>
    <dgm:pt modelId="{8E542FC0-92A6-4043-8A7B-54B1DBA619A4}" type="sibTrans" cxnId="{123C4828-FD51-46F0-9DF7-BF76E9BFAF77}">
      <dgm:prSet/>
      <dgm:spPr/>
      <dgm:t>
        <a:bodyPr/>
        <a:lstStyle/>
        <a:p>
          <a:endParaRPr lang="ru-RU"/>
        </a:p>
      </dgm:t>
    </dgm:pt>
    <dgm:pt modelId="{AAEE9BF2-E1F0-426E-9D0A-D7E109E52165}">
      <dgm:prSet phldrT="[Текст]" custT="1"/>
      <dgm:spPr/>
      <dgm:t>
        <a:bodyPr/>
        <a:lstStyle/>
        <a:p>
          <a:r>
            <a:rPr lang="ru-RU" sz="1800" dirty="0" smtClean="0">
              <a:latin typeface="Arial" pitchFamily="34" charset="0"/>
              <a:cs typeface="Arial" pitchFamily="34" charset="0"/>
            </a:rPr>
            <a:t>УПЛАТА ДАНИ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A14F8FB5-87EA-4D5E-B45E-0B99662EE532}" type="parTrans" cxnId="{3A72CB55-6423-4CBC-85C7-B8A821B0C341}">
      <dgm:prSet/>
      <dgm:spPr/>
      <dgm:t>
        <a:bodyPr/>
        <a:lstStyle/>
        <a:p>
          <a:endParaRPr lang="ru-RU"/>
        </a:p>
      </dgm:t>
    </dgm:pt>
    <dgm:pt modelId="{699FA651-B852-4ED2-AC20-AAF9B28A910B}" type="sibTrans" cxnId="{3A72CB55-6423-4CBC-85C7-B8A821B0C341}">
      <dgm:prSet/>
      <dgm:spPr/>
      <dgm:t>
        <a:bodyPr/>
        <a:lstStyle/>
        <a:p>
          <a:endParaRPr lang="ru-RU"/>
        </a:p>
      </dgm:t>
    </dgm:pt>
    <dgm:pt modelId="{7F38D734-55C7-4567-ADEA-C0EDD4C613BC}">
      <dgm:prSet custT="1"/>
      <dgm:spPr/>
      <dgm:t>
        <a:bodyPr/>
        <a:lstStyle/>
        <a:p>
          <a:r>
            <a:rPr lang="ru-RU" sz="1800" dirty="0" smtClean="0">
              <a:latin typeface="Arial" pitchFamily="34" charset="0"/>
              <a:cs typeface="Arial" pitchFamily="34" charset="0"/>
            </a:rPr>
            <a:t>РЕМЕСЛО ПРИШЛО В УПАДОК МНОГИЕ РЕМЕСЛА ЗАБЫТЫ</a:t>
          </a:r>
          <a:endParaRPr lang="ru-RU" sz="2400" dirty="0"/>
        </a:p>
      </dgm:t>
    </dgm:pt>
    <dgm:pt modelId="{81768B29-C37F-4A52-8A54-AC514D132E3E}" type="parTrans" cxnId="{2AC7AA2E-D95B-42FB-885E-E1E65DD20C95}">
      <dgm:prSet/>
      <dgm:spPr/>
      <dgm:t>
        <a:bodyPr/>
        <a:lstStyle/>
        <a:p>
          <a:endParaRPr lang="ru-RU"/>
        </a:p>
      </dgm:t>
    </dgm:pt>
    <dgm:pt modelId="{C19B3556-3065-4354-BC30-F4CA3EF02BFA}" type="sibTrans" cxnId="{2AC7AA2E-D95B-42FB-885E-E1E65DD20C95}">
      <dgm:prSet/>
      <dgm:spPr/>
      <dgm:t>
        <a:bodyPr/>
        <a:lstStyle/>
        <a:p>
          <a:endParaRPr lang="ru-RU"/>
        </a:p>
      </dgm:t>
    </dgm:pt>
    <dgm:pt modelId="{51DB1941-6823-4577-96BB-D1E08676B8B8}">
      <dgm:prSet custT="1"/>
      <dgm:spPr/>
      <dgm:t>
        <a:bodyPr/>
        <a:lstStyle/>
        <a:p>
          <a:r>
            <a:rPr lang="ru-RU" sz="1800" dirty="0" smtClean="0">
              <a:latin typeface="Arial" pitchFamily="34" charset="0"/>
              <a:cs typeface="Arial" pitchFamily="34" charset="0"/>
            </a:rPr>
            <a:t>ПОГИБЛИ МНОГИЕ КУЛЬТУРНЫЕ ЦЕННОСТИ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D7307458-61DA-4460-A214-1411991B4C25}" type="parTrans" cxnId="{D38857D0-C325-4E0F-A1C0-4D4B9DE51328}">
      <dgm:prSet/>
      <dgm:spPr/>
      <dgm:t>
        <a:bodyPr/>
        <a:lstStyle/>
        <a:p>
          <a:endParaRPr lang="ru-RU"/>
        </a:p>
      </dgm:t>
    </dgm:pt>
    <dgm:pt modelId="{383FE3F4-18A6-4744-B5D0-A384A203583B}" type="sibTrans" cxnId="{D38857D0-C325-4E0F-A1C0-4D4B9DE51328}">
      <dgm:prSet/>
      <dgm:spPr/>
      <dgm:t>
        <a:bodyPr/>
        <a:lstStyle/>
        <a:p>
          <a:endParaRPr lang="ru-RU"/>
        </a:p>
      </dgm:t>
    </dgm:pt>
    <dgm:pt modelId="{73CAAF35-39E5-436F-9A45-EFAFE1C727DF}" type="pres">
      <dgm:prSet presAssocID="{0AFA4638-B80B-4F04-9DCF-8F6759920242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8F079F-BE2F-48C3-BF99-33A8655A5F4D}" type="pres">
      <dgm:prSet presAssocID="{0AFA4638-B80B-4F04-9DCF-8F6759920242}" presName="ribbon" presStyleLbl="node1" presStyleIdx="0" presStyleCnt="1" custScaleY="103118" custLinFactNeighborX="773" custLinFactNeighborY="927"/>
      <dgm:spPr/>
    </dgm:pt>
    <dgm:pt modelId="{2DA9BB4F-C7C4-4FBD-920B-C6613D3F442A}" type="pres">
      <dgm:prSet presAssocID="{0AFA4638-B80B-4F04-9DCF-8F6759920242}" presName="leftArrowText" presStyleLbl="node1" presStyleIdx="0" presStyleCnt="1" custScaleX="104353" custScaleY="7468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427C0-DA04-482C-AB50-4CCEA9D29B80}" type="pres">
      <dgm:prSet presAssocID="{0AFA4638-B80B-4F04-9DCF-8F6759920242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23C4828-FD51-46F0-9DF7-BF76E9BFAF77}" srcId="{0AFA4638-B80B-4F04-9DCF-8F6759920242}" destId="{B42638A8-4657-418F-9F85-9E7A438A8489}" srcOrd="0" destOrd="0" parTransId="{85B4978E-6AC3-4F29-9ADA-1D14A0C652F1}" sibTransId="{8E542FC0-92A6-4043-8A7B-54B1DBA619A4}"/>
    <dgm:cxn modelId="{60BD23E9-7B4E-4D41-8F8B-098604DDBF16}" type="presOf" srcId="{51DB1941-6823-4577-96BB-D1E08676B8B8}" destId="{2DA9BB4F-C7C4-4FBD-920B-C6613D3F442A}" srcOrd="0" destOrd="2" presId="urn:microsoft.com/office/officeart/2005/8/layout/arrow6"/>
    <dgm:cxn modelId="{3A72CB55-6423-4CBC-85C7-B8A821B0C341}" srcId="{B42638A8-4657-418F-9F85-9E7A438A8489}" destId="{AAEE9BF2-E1F0-426E-9D0A-D7E109E52165}" srcOrd="0" destOrd="0" parTransId="{A14F8FB5-87EA-4D5E-B45E-0B99662EE532}" sibTransId="{699FA651-B852-4ED2-AC20-AAF9B28A910B}"/>
    <dgm:cxn modelId="{9B7ED21E-F444-4F57-B3C1-8380F0D97B64}" type="presOf" srcId="{7F38D734-55C7-4567-ADEA-C0EDD4C613BC}" destId="{2DA9BB4F-C7C4-4FBD-920B-C6613D3F442A}" srcOrd="0" destOrd="3" presId="urn:microsoft.com/office/officeart/2005/8/layout/arrow6"/>
    <dgm:cxn modelId="{EC46D9E7-FA11-4E92-A8D0-5ED34D29586C}" type="presOf" srcId="{0AFA4638-B80B-4F04-9DCF-8F6759920242}" destId="{73CAAF35-39E5-436F-9A45-EFAFE1C727DF}" srcOrd="0" destOrd="0" presId="urn:microsoft.com/office/officeart/2005/8/layout/arrow6"/>
    <dgm:cxn modelId="{09FF56D9-D0CF-4F78-B351-BE5ACF163A5E}" type="presOf" srcId="{AAEE9BF2-E1F0-426E-9D0A-D7E109E52165}" destId="{2DA9BB4F-C7C4-4FBD-920B-C6613D3F442A}" srcOrd="0" destOrd="1" presId="urn:microsoft.com/office/officeart/2005/8/layout/arrow6"/>
    <dgm:cxn modelId="{2AC7AA2E-D95B-42FB-885E-E1E65DD20C95}" srcId="{B42638A8-4657-418F-9F85-9E7A438A8489}" destId="{7F38D734-55C7-4567-ADEA-C0EDD4C613BC}" srcOrd="2" destOrd="0" parTransId="{81768B29-C37F-4A52-8A54-AC514D132E3E}" sibTransId="{C19B3556-3065-4354-BC30-F4CA3EF02BFA}"/>
    <dgm:cxn modelId="{D38857D0-C325-4E0F-A1C0-4D4B9DE51328}" srcId="{B42638A8-4657-418F-9F85-9E7A438A8489}" destId="{51DB1941-6823-4577-96BB-D1E08676B8B8}" srcOrd="1" destOrd="0" parTransId="{D7307458-61DA-4460-A214-1411991B4C25}" sibTransId="{383FE3F4-18A6-4744-B5D0-A384A203583B}"/>
    <dgm:cxn modelId="{5C43916C-74AB-4245-B7D3-33A2AD235779}" type="presOf" srcId="{B42638A8-4657-418F-9F85-9E7A438A8489}" destId="{2DA9BB4F-C7C4-4FBD-920B-C6613D3F442A}" srcOrd="0" destOrd="0" presId="urn:microsoft.com/office/officeart/2005/8/layout/arrow6"/>
    <dgm:cxn modelId="{038B199E-4BCB-4F5C-8719-E1E89BBBB1AD}" type="presParOf" srcId="{73CAAF35-39E5-436F-9A45-EFAFE1C727DF}" destId="{648F079F-BE2F-48C3-BF99-33A8655A5F4D}" srcOrd="0" destOrd="0" presId="urn:microsoft.com/office/officeart/2005/8/layout/arrow6"/>
    <dgm:cxn modelId="{B348729B-4EE2-4176-8515-A54D57A8CFDE}" type="presParOf" srcId="{73CAAF35-39E5-436F-9A45-EFAFE1C727DF}" destId="{2DA9BB4F-C7C4-4FBD-920B-C6613D3F442A}" srcOrd="1" destOrd="0" presId="urn:microsoft.com/office/officeart/2005/8/layout/arrow6"/>
    <dgm:cxn modelId="{2BA68829-6E48-446F-9584-9842A25A43AB}" type="presParOf" srcId="{73CAAF35-39E5-436F-9A45-EFAFE1C727DF}" destId="{27E427C0-DA04-482C-AB50-4CCEA9D29B80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8F079F-BE2F-48C3-BF99-33A8655A5F4D}">
      <dsp:nvSpPr>
        <dsp:cNvPr id="0" name=""/>
        <dsp:cNvSpPr/>
      </dsp:nvSpPr>
      <dsp:spPr>
        <a:xfrm>
          <a:off x="0" y="61692"/>
          <a:ext cx="11103024" cy="4579686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A9BB4F-C7C4-4FBD-920B-C6613D3F442A}">
      <dsp:nvSpPr>
        <dsp:cNvPr id="0" name=""/>
        <dsp:cNvSpPr/>
      </dsp:nvSpPr>
      <dsp:spPr>
        <a:xfrm>
          <a:off x="1252615" y="1152726"/>
          <a:ext cx="3823491" cy="162533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РАЗОРЕНИЕ РУССКИХ ЗЕМЕЛЬ И ГОРОДОВ</a:t>
          </a:r>
          <a:endParaRPr lang="ru-RU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УПЛАТА ДАНИ</a:t>
          </a:r>
          <a:endParaRPr lang="ru-RU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ПОГИБЛИ МНОГИЕ КУЛЬТУРНЫЕ ЦЕННОСТИ</a:t>
          </a:r>
          <a:endParaRPr lang="ru-RU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РЕМЕСЛО ПРИШЛО В УПАДОК МНОГИЕ РЕМЕСЛА ЗАБЫТЫ</a:t>
          </a:r>
          <a:endParaRPr lang="ru-RU" sz="2400" kern="1200" dirty="0"/>
        </a:p>
      </dsp:txBody>
      <dsp:txXfrm>
        <a:off x="1252615" y="1152726"/>
        <a:ext cx="3823491" cy="1625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32F52-5376-4195-AFB7-B4B9DCBDA9AC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900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3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79796"/>
      </p:ext>
    </p:extLst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658651"/>
      </p:ext>
    </p:extLst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334245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209228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20167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202629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0" y="0"/>
            <a:ext cx="12233091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3089276" y="73960"/>
            <a:ext cx="5140325" cy="1919006"/>
          </a:xfrm>
        </p:spPr>
        <p:txBody>
          <a:bodyPr vert="horz" wrap="square" lIns="91440" tIns="25927" rIns="91440" bIns="45720" rtlCol="0" anchor="ctr">
            <a:spAutoFit/>
          </a:bodyPr>
          <a:lstStyle/>
          <a:p>
            <a:pPr marL="22545" defTabSz="1024014">
              <a:spcBef>
                <a:spcPts val="203"/>
              </a:spcBef>
              <a:defRPr/>
            </a:pPr>
            <a:r>
              <a:rPr lang="ru-RU" sz="6000" b="1" spc="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ВСЕМИРНАЯИСТОРИЯ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559496" y="2157413"/>
            <a:ext cx="9937103" cy="4441636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Тема:</a:t>
            </a:r>
          </a:p>
          <a:p>
            <a:pPr marL="32690" algn="ctr" defTabSz="1023886">
              <a:spcBef>
                <a:spcPts val="196"/>
              </a:spcBef>
              <a:defRPr/>
            </a:pPr>
            <a:r>
              <a:rPr lang="ru-RU" sz="6000" b="1" dirty="0" smtClean="0">
                <a:solidFill>
                  <a:srgbClr val="002060"/>
                </a:solidFill>
                <a:latin typeface="Arial"/>
                <a:cs typeface="Arial"/>
              </a:rPr>
              <a:t>Борьба </a:t>
            </a:r>
            <a:r>
              <a:rPr lang="ru-RU" sz="6000" b="1" smtClean="0">
                <a:solidFill>
                  <a:srgbClr val="002060"/>
                </a:solidFill>
                <a:latin typeface="Arial"/>
                <a:cs typeface="Arial"/>
              </a:rPr>
              <a:t>русских </a:t>
            </a:r>
            <a:r>
              <a:rPr lang="ru-RU" sz="6000" b="1" smtClean="0">
                <a:solidFill>
                  <a:srgbClr val="002060"/>
                </a:solidFill>
                <a:latin typeface="Arial"/>
                <a:cs typeface="Arial"/>
              </a:rPr>
              <a:t>против </a:t>
            </a:r>
            <a:r>
              <a:rPr lang="ru-RU" sz="6000" b="1" dirty="0" smtClean="0">
                <a:solidFill>
                  <a:srgbClr val="002060"/>
                </a:solidFill>
                <a:latin typeface="Arial"/>
                <a:cs typeface="Arial"/>
              </a:rPr>
              <a:t>завоевателей.</a:t>
            </a:r>
          </a:p>
          <a:p>
            <a:pPr marL="32690" algn="ctr" defTabSz="1023886">
              <a:spcBef>
                <a:spcPts val="196"/>
              </a:spcBef>
              <a:defRPr/>
            </a:pPr>
            <a:endParaRPr lang="ru-RU" sz="60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just" defTabSz="1023886">
              <a:spcBef>
                <a:spcPts val="196"/>
              </a:spcBef>
              <a:defRPr/>
            </a:pPr>
            <a:endParaRPr lang="ru-RU" sz="54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10632505" y="328282"/>
            <a:ext cx="957261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10632504" y="328282"/>
            <a:ext cx="957262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975539" y="357622"/>
            <a:ext cx="343337" cy="767122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ctr" defTabSz="1023886">
              <a:spcBef>
                <a:spcPts val="222"/>
              </a:spcBef>
              <a:defRPr/>
            </a:pPr>
            <a:r>
              <a:rPr lang="ru-RU" sz="4800" b="1" spc="18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11358" y="1146175"/>
            <a:ext cx="857250" cy="390961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defTabSz="1023886">
              <a:spcBef>
                <a:spcPts val="169"/>
              </a:spcBef>
              <a:defRPr/>
            </a:pPr>
            <a:r>
              <a:rPr lang="ru-RU" sz="24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4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767408" y="661086"/>
            <a:ext cx="720080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767408" y="3356992"/>
            <a:ext cx="576064" cy="205487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2" name="object 4">
            <a:extLst/>
          </p:cNvPr>
          <p:cNvSpPr txBox="1"/>
          <p:nvPr/>
        </p:nvSpPr>
        <p:spPr>
          <a:xfrm>
            <a:off x="1271464" y="4547768"/>
            <a:ext cx="6696744" cy="420087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20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95" y="4687249"/>
            <a:ext cx="2759903" cy="182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0"/>
            <a:ext cx="12205097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ЗАХВАТ МОНГОЛАМИ ВЛАДИМИРО-СУЗДАЛЬСКОГО КНЯЖЕСТВА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1344" y="1268760"/>
            <a:ext cx="7253756" cy="532859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В </a:t>
            </a:r>
            <a:r>
              <a:rPr lang="ru-RU" dirty="0">
                <a:latin typeface="Arial" pitchFamily="34" charset="0"/>
                <a:cs typeface="Arial" pitchFamily="34" charset="0"/>
              </a:rPr>
              <a:t>январе 1238 г. монгольское войско двинулось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dirty="0">
                <a:latin typeface="Arial" pitchFamily="34" charset="0"/>
                <a:cs typeface="Arial" pitchFamily="34" charset="0"/>
              </a:rPr>
              <a:t>север, в пределы Владимиро-Суздальского княжества. Первое крупное сражение между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монголами </a:t>
            </a:r>
            <a:r>
              <a:rPr lang="ru-RU" dirty="0">
                <a:latin typeface="Arial" pitchFamily="34" charset="0"/>
                <a:cs typeface="Arial" pitchFamily="34" charset="0"/>
              </a:rPr>
              <a:t>и объединенным владимирским войском произошло около Коломны.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Перевес </a:t>
            </a:r>
            <a:r>
              <a:rPr lang="ru-RU" dirty="0">
                <a:latin typeface="Arial" pitchFamily="34" charset="0"/>
                <a:cs typeface="Arial" pitchFamily="34" charset="0"/>
              </a:rPr>
              <a:t>сил вновь был на стороне монголов. Они смяли русские полки, часть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войска </a:t>
            </a:r>
            <a:r>
              <a:rPr lang="ru-RU" dirty="0">
                <a:latin typeface="Arial" pitchFamily="34" charset="0"/>
                <a:cs typeface="Arial" pitchFamily="34" charset="0"/>
              </a:rPr>
              <a:t>бежала во Владимир, а Батый прошел по льду Москвы-реки к Коломне и взял ее.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Двигаясь </a:t>
            </a:r>
            <a:r>
              <a:rPr lang="ru-RU" dirty="0">
                <a:latin typeface="Arial" pitchFamily="34" charset="0"/>
                <a:cs typeface="Arial" pitchFamily="34" charset="0"/>
              </a:rPr>
              <a:t>дальше, завоеватели осадили маленькую крепость Москву. Пять дней сопротивлялась она вражеским полчищам, но в конце концов, была захвачена и сожжена.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1058009"/>
            <a:ext cx="4248472" cy="321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124" y="3933056"/>
            <a:ext cx="4267524" cy="288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693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ЗАВОЕВАНИЕ СЕВЕРО-ВОСТОЧНОЙ РУСИ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1343" y="1124744"/>
            <a:ext cx="8280919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300" dirty="0">
                <a:latin typeface="Arial" pitchFamily="34" charset="0"/>
                <a:cs typeface="Arial" pitchFamily="34" charset="0"/>
              </a:rPr>
              <a:t>начале февраля 1238 г. монголы вышли к Владимиру. Со страхом смотрели жители со стен города на окрестности: все было черно от людей, коней, кибиток. Великий князь отправился на север собирать новую рать, оставив во главе обороны старшего сына. </a:t>
            </a:r>
            <a:endParaRPr lang="ru-RU" sz="23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   Послы </a:t>
            </a:r>
            <a:r>
              <a:rPr lang="ru-RU" sz="2300" dirty="0">
                <a:latin typeface="Arial" pitchFamily="34" charset="0"/>
                <a:cs typeface="Arial" pitchFamily="34" charset="0"/>
              </a:rPr>
              <a:t>хана подъехали к стенам Владимира и потребовали, чтобы город сдался. Владимирцы ответили отказом. Молодого княжича тут же убили. Началась осада города. После нескольких штурмов и разрушения городских стен осадными орудиями враги ворвались в город. Княжеская семья и множество жителей укрылись в соборе, но 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монголы </a:t>
            </a:r>
            <a:r>
              <a:rPr lang="ru-RU" sz="2300" dirty="0">
                <a:latin typeface="Arial" pitchFamily="34" charset="0"/>
                <a:cs typeface="Arial" pitchFamily="34" charset="0"/>
              </a:rPr>
              <a:t>подожгли его, и все погибли в пламени и дыму.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1196752"/>
            <a:ext cx="3595316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3" y="3539457"/>
            <a:ext cx="3560533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271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БИТВА НА РЕКЕ СИТИ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1343" y="1196752"/>
            <a:ext cx="7165919" cy="54726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Последней </a:t>
            </a:r>
            <a:r>
              <a:rPr lang="ru-RU" dirty="0">
                <a:latin typeface="Arial" pitchFamily="34" charset="0"/>
                <a:cs typeface="Arial" pitchFamily="34" charset="0"/>
              </a:rPr>
              <a:t>надеждой Руси оставалось собранное на севере новое войско. Князь Юрий ждал подмоги со стороны своего брата Ярослава Всеволодовича и его сына - новгородского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князя. </a:t>
            </a:r>
            <a:r>
              <a:rPr lang="ru-RU" dirty="0">
                <a:latin typeface="Arial" pitchFamily="34" charset="0"/>
                <a:cs typeface="Arial" pitchFamily="34" charset="0"/>
              </a:rPr>
              <a:t>Но ни тот ни другой не пришли на помощь.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 4 </a:t>
            </a:r>
            <a:r>
              <a:rPr lang="ru-RU" dirty="0">
                <a:latin typeface="Arial" pitchFamily="34" charset="0"/>
                <a:cs typeface="Arial" pitchFamily="34" charset="0"/>
              </a:rPr>
              <a:t>марта 1238 г. на реке Сити состоялась решающая битва. Окруженные русские полки сражались отчаянно, многие воины были убиты, захвачены в плен. Сложил голову и великий владимирский князь.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263" y="1051696"/>
            <a:ext cx="4310185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4365104"/>
            <a:ext cx="4203295" cy="223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4887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ВТОРЖЕНИЕ В СЕВЕРО-ЗАПАДНЫЕ ЗЕМЛИ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3392" y="1268760"/>
            <a:ext cx="7344816" cy="525658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Теперь </a:t>
            </a:r>
            <a:r>
              <a:rPr lang="ru-RU" dirty="0">
                <a:latin typeface="Arial" pitchFamily="34" charset="0"/>
                <a:cs typeface="Arial" pitchFamily="34" charset="0"/>
              </a:rPr>
              <a:t>для монголов был открыт путь 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Новгород. Всюду они встречали упорное сопротивление русских дружин: две недели оборонялся далекий пригород Новгорода – Торжок. </a:t>
            </a:r>
            <a:r>
              <a:rPr lang="ru-RU" dirty="0">
                <a:latin typeface="Arial" pitchFamily="34" charset="0"/>
                <a:cs typeface="Arial" pitchFamily="34" charset="0"/>
              </a:rPr>
              <a:t>Монголы не дошли до Новгорода 100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км.</a:t>
            </a:r>
          </a:p>
          <a:p>
            <a:pPr marL="0" indent="0"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 В результате этой борьбы Северо-западная Русь была спасена от нашествия.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700808"/>
            <a:ext cx="380562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904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ВЗЯТИЕ КИЕВА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1343" y="1052736"/>
            <a:ext cx="7707838" cy="56886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300" dirty="0" smtClean="0">
                <a:latin typeface="Arial" pitchFamily="34" charset="0"/>
                <a:cs typeface="Arial" pitchFamily="34" charset="0"/>
              </a:rPr>
              <a:t>     В </a:t>
            </a:r>
            <a:r>
              <a:rPr lang="ru-RU" sz="2300" dirty="0">
                <a:latin typeface="Arial" pitchFamily="34" charset="0"/>
                <a:cs typeface="Arial" pitchFamily="34" charset="0"/>
              </a:rPr>
              <a:t>марте 1239 г. монголы вторглись в Южную 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Русь. </a:t>
            </a:r>
            <a:r>
              <a:rPr lang="ru-RU" sz="2300" dirty="0">
                <a:latin typeface="Arial" pitchFamily="34" charset="0"/>
                <a:cs typeface="Arial" pitchFamily="34" charset="0"/>
              </a:rPr>
              <a:t>Передовой отряд монголов подошел к Киеву. 6 декабря 1240 г. 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монголы </a:t>
            </a:r>
            <a:r>
              <a:rPr lang="ru-RU" sz="2300" dirty="0">
                <a:latin typeface="Arial" pitchFamily="34" charset="0"/>
                <a:cs typeface="Arial" pitchFamily="34" charset="0"/>
              </a:rPr>
              <a:t>ворвались на городские стены и прорвали первую линию обороны, на второй день - вторую. </a:t>
            </a:r>
            <a:endParaRPr lang="ru-RU" sz="23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   Сражения </a:t>
            </a:r>
            <a:r>
              <a:rPr lang="ru-RU" sz="2300" dirty="0">
                <a:latin typeface="Arial" pitchFamily="34" charset="0"/>
                <a:cs typeface="Arial" pitchFamily="34" charset="0"/>
              </a:rPr>
              <a:t>шли за каждый дом и каждую улицу. Во главе горожан стоял воевода </a:t>
            </a:r>
            <a:r>
              <a:rPr lang="ru-RU" sz="2300" dirty="0" err="1">
                <a:latin typeface="Arial" pitchFamily="34" charset="0"/>
                <a:cs typeface="Arial" pitchFamily="34" charset="0"/>
              </a:rPr>
              <a:t>Димитр</a:t>
            </a:r>
            <a:r>
              <a:rPr lang="ru-RU" sz="2300" dirty="0">
                <a:latin typeface="Arial" pitchFamily="34" charset="0"/>
                <a:cs typeface="Arial" pitchFamily="34" charset="0"/>
              </a:rPr>
              <a:t>. Последним оплотом защитников города стала Десятинная церковь. Монголы начали сокрушать ее стены таранами. Храм рухнул, погибли все его защитники, в том числе и раненый 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воевода.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   В следующем году разгрому подверглось Галицко-Волынское княжество.</a:t>
            </a:r>
            <a:endParaRPr lang="ru-RU" sz="23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3" y="980729"/>
            <a:ext cx="432048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7"/>
          <a:stretch/>
        </p:blipFill>
        <p:spPr bwMode="auto">
          <a:xfrm>
            <a:off x="7899181" y="4213596"/>
            <a:ext cx="4026484" cy="241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325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ПОСЛЕДСТВИЯ МОНГОЛЬСКОГО НАШЕСТВИЯ 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6581298"/>
              </p:ext>
            </p:extLst>
          </p:nvPr>
        </p:nvGraphicFramePr>
        <p:xfrm>
          <a:off x="557585" y="1340768"/>
          <a:ext cx="11103024" cy="4641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879976" y="3212976"/>
            <a:ext cx="48965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СОКРАЩЕНИЕ НАСЕЛЕНИЯ: ГИБЕЛЬ МУЖЧИН. УВОД РЕМЕСЛЕННИКОВ, ЖЕНЩИН И ДЕТЕЙ В РАБСТВО</a:t>
            </a:r>
          </a:p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ОСЛАБЛЕНИЕ ВОЕННОЙ МОЩИ РУСИ (ГИБЕЛЬ БОЛЬШИНСТВА КНЯЗЕЙ И ИХ ДРУЖИН)</a:t>
            </a:r>
          </a:p>
          <a:p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4869160"/>
            <a:ext cx="1967351" cy="160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225979"/>
            <a:ext cx="2304256" cy="1633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525" y="5275552"/>
            <a:ext cx="2587317" cy="1455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98" y="5013176"/>
            <a:ext cx="2088232" cy="153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786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РУСЬ ПОД ВЛАСТЬЮ ЗОЛОТОЙ ОРДЫ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00784" y="1183857"/>
            <a:ext cx="5891559" cy="914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1240 ГОД НА РУСИ УСТАНОВИЛОСЬ МОНГОЛЬСКОЕ ИГО</a:t>
            </a:r>
            <a:endParaRPr lang="ru-RU" b="1" dirty="0"/>
          </a:p>
        </p:txBody>
      </p:sp>
      <p:sp>
        <p:nvSpPr>
          <p:cNvPr id="5" name="Стрелка углом 4"/>
          <p:cNvSpPr/>
          <p:nvPr/>
        </p:nvSpPr>
        <p:spPr>
          <a:xfrm rot="5400000">
            <a:off x="9216286" y="1529360"/>
            <a:ext cx="813816" cy="8686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5980" y="1457979"/>
            <a:ext cx="1024804" cy="99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Вертикальный свиток 7"/>
          <p:cNvSpPr/>
          <p:nvPr/>
        </p:nvSpPr>
        <p:spPr>
          <a:xfrm>
            <a:off x="1919536" y="2492896"/>
            <a:ext cx="2880320" cy="208823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ЭКОНОМИЧЕСКОЕ 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УГНЕТЕНИЕ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РУСЬ ОБЛОЖЕНА ДАНЬЮ (ВЫХОДОМ)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2370608"/>
            <a:ext cx="2520280" cy="2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040216" y="2780928"/>
            <a:ext cx="2160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ПОЛИТИЧЕСКОЕ УГНЕТЕНИЕ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ХАН ВЫДАЕТ РУССКИМ КНЯЗЬЯМ ЯРЛЫК НА ВЕЛИКОЕ КНЯЖЕНИЕ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4950419" y="2667808"/>
            <a:ext cx="2592288" cy="1512167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Иго-бремя или гнет завоевателей над побежденными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2351584" y="4953230"/>
            <a:ext cx="7200800" cy="73266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ОРДЫНСКИЙ ВЫХОД – ДАНЬ С РУССКИХ ЗЕМЕЛЬ ЗОЛОТОЙ ОРДЕ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Блок-схема: перфолента 12"/>
          <p:cNvSpPr/>
          <p:nvPr/>
        </p:nvSpPr>
        <p:spPr>
          <a:xfrm>
            <a:off x="2146178" y="5685894"/>
            <a:ext cx="7570558" cy="95658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Ярлык- ханская грамота, которая выдавалась русским князьям и подтверждала их право на княжение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460" y="1827398"/>
            <a:ext cx="1874678" cy="212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5" y="1641057"/>
            <a:ext cx="2047560" cy="254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" y="4725144"/>
            <a:ext cx="2058739" cy="154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792" y="4812253"/>
            <a:ext cx="2299704" cy="156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357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НАШЕСТВИЕ ЗАПАДА В 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XIII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ВЕКЕ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51384" y="1340768"/>
            <a:ext cx="8712968" cy="26940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dirty="0" smtClean="0"/>
              <a:t>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Воспользовавшись нашествием Батыя, на Русь обрушились завоеватели со стороны Запада. Это были немцы – члены духовно-рыцарских орденов. Тевтонский орден, Орден меченосцев,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 1237 г. Ливонский орден и шведы начали наступление на </a:t>
            </a:r>
            <a:r>
              <a:rPr lang="ru-RU" dirty="0">
                <a:latin typeface="Arial" pitchFamily="34" charset="0"/>
                <a:cs typeface="Arial" pitchFamily="34" charset="0"/>
              </a:rPr>
              <a:t>Р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усь.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7510" y="4141093"/>
            <a:ext cx="194421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ЦЕЛИ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5721726" y="4355977"/>
            <a:ext cx="73431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лево 4"/>
          <p:cNvSpPr/>
          <p:nvPr/>
        </p:nvSpPr>
        <p:spPr>
          <a:xfrm>
            <a:off x="2901947" y="4407174"/>
            <a:ext cx="85267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655840" y="5055493"/>
            <a:ext cx="484632" cy="597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767408" y="4250821"/>
            <a:ext cx="2138536" cy="8046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ЗАХВАТ НОВЫХ </a:t>
            </a:r>
          </a:p>
          <a:p>
            <a:pPr algn="ctr"/>
            <a:r>
              <a:rPr lang="ru-RU" b="1" dirty="0" smtClean="0"/>
              <a:t>ЗЕМЕЛЬ</a:t>
            </a:r>
            <a:endParaRPr lang="ru-RU" b="1" dirty="0"/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6672064" y="4121973"/>
            <a:ext cx="2232248" cy="8046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Распространение католичества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Волна 9"/>
          <p:cNvSpPr/>
          <p:nvPr/>
        </p:nvSpPr>
        <p:spPr>
          <a:xfrm>
            <a:off x="2337350" y="5445224"/>
            <a:ext cx="4824536" cy="1325856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Немецкие и шведские феодалы хотели препятствовать выходу русских купцов в Прибалтику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387" y="1139487"/>
            <a:ext cx="2375172" cy="303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704" y="4253364"/>
            <a:ext cx="2363855" cy="238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188" y="5021935"/>
            <a:ext cx="1548172" cy="174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5354377"/>
            <a:ext cx="1024508" cy="138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715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ШВЕДСКИЙ ФЛОТ НА НЕВЕ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43472" y="1196752"/>
            <a:ext cx="208823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ШВЕЦИЯ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95400" y="2060848"/>
            <a:ext cx="3600400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ВТОРЖЕНИЕ ФЛОТА И ВЫСАДКА В УСТЬЕ НЕВЫ С ЦЕЛЬЮ ЗАХВАТА СТАРОЙ ЛАДОГИ И НОВГОРОДА (1240 Г.)</a:t>
            </a:r>
            <a:endParaRPr lang="ru-RU" b="1" dirty="0"/>
          </a:p>
        </p:txBody>
      </p:sp>
      <p:sp>
        <p:nvSpPr>
          <p:cNvPr id="7" name="Стрелка вниз 6"/>
          <p:cNvSpPr/>
          <p:nvPr/>
        </p:nvSpPr>
        <p:spPr>
          <a:xfrm>
            <a:off x="2009546" y="3436640"/>
            <a:ext cx="756084" cy="7124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2489299"/>
            <a:ext cx="2659308" cy="3027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509" y="1494787"/>
            <a:ext cx="2885175" cy="1813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23060" y="5517232"/>
            <a:ext cx="295232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ГЕРЦОГ БИРГЕР</a:t>
            </a:r>
            <a:endParaRPr lang="ru-RU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8" b="18748"/>
          <a:stretch/>
        </p:blipFill>
        <p:spPr bwMode="auto">
          <a:xfrm>
            <a:off x="2855640" y="3573016"/>
            <a:ext cx="3404881" cy="184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7368" y="5517232"/>
            <a:ext cx="5544616" cy="1058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Скрытно подойдя к лагерю шведов Александр со своей дружиной ударил по ним и отрезал шведам путь, по которому они могли спастись бегством на кораблях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1" y="3728693"/>
            <a:ext cx="1957356" cy="160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055" y="2419551"/>
            <a:ext cx="2567608" cy="298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245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НЕВСКАЯ БИТВА – 15 ИЮЛЯ 1240 года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1384" y="1081742"/>
            <a:ext cx="4032448" cy="7630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НОВГОРОДСКАЯ РЕСПУБЛИКА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64152" y="1169147"/>
            <a:ext cx="388843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ШВЕЦИЯ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" descr="Перекрещенные мечи картинки клипар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069" y="1081742"/>
            <a:ext cx="878094" cy="8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низ 6"/>
          <p:cNvSpPr/>
          <p:nvPr/>
        </p:nvSpPr>
        <p:spPr>
          <a:xfrm>
            <a:off x="5654693" y="1972933"/>
            <a:ext cx="771836" cy="6480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312419" y="2708920"/>
            <a:ext cx="3456384" cy="1392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ПОБЕДА НОВГОРОДСКОЙ РЕСПУБЛИКИ 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3464" y="4365104"/>
            <a:ext cx="1101722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Одержав победу над шведами, русские войска остановили их продвижение на Ладогу и Новгород и предупредили опасность совместных действий Швеции и Ордена в ближайшем будущем.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6472" y="5277857"/>
            <a:ext cx="10864143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Однако из-за страха перед тем, что после победы роль Александра в ведении дел может возрасти, новгородские бояре стали строить князю всевозможные козни. Александр Невский уехал к отцу, но уже через год новгородские жители снова пригласили князя для продолжения войны с Ливонским орденом, подошедшим к Пскову.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2132856"/>
            <a:ext cx="2620497" cy="209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398" y="2296968"/>
            <a:ext cx="373697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905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 УРОКА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412776"/>
            <a:ext cx="11377264" cy="50405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Завоевание русских земель монголами.</a:t>
            </a:r>
          </a:p>
          <a:p>
            <a:pPr marL="742950" indent="-742950">
              <a:buAutoNum type="arabicPeriod"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Борьба против немецких и шведских завоевателей.</a:t>
            </a:r>
          </a:p>
          <a:p>
            <a:pPr marL="742950" indent="-742950">
              <a:buAutoNum type="arabicPeriod"/>
            </a:pP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3320867"/>
            <a:ext cx="4802684" cy="270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734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АЛЕКСАНДР НЕВСКИЙ НА ЗАЩИТЕ РУССКИХ ЗЕМЕЛЬ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7368" y="1196753"/>
            <a:ext cx="7200800" cy="49294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     Разгром шведов не становил датских и немецких завоевателей. Летом 1240 года они захватили русскую пограничную крепость Изборск, а затем овладели Псковом. Народное вече просит Александра Невского встать на защиту русских земель.</a:t>
            </a:r>
          </a:p>
          <a:p>
            <a:pPr marL="0" indent="0"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    Зимой 1242 года Невский вместе с новгородской и суздальской дружиной освободил Псков и отправился на запад против главных вражеских сил.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1340768"/>
            <a:ext cx="38385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317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ЛЕДОВОЕ ПОБОИЩЕ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35360" y="2132856"/>
            <a:ext cx="4896544" cy="34563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 АПРЕЛЯ 1242 ГОДА – БИТВА НА ЧУДСКОМ ОЗЕРЕ 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(ЛЕДОВОЕ ПОБОИЩЕ) – РАЗГРОМ РЫЦАРЕЙ РУССКИМИ  ВОИНАМИ ВО ГЛАВЕ С КНЯЗЕМ АЛЕКСАНДРОМ НЕВСКИМ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2"/>
          <a:stretch/>
        </p:blipFill>
        <p:spPr bwMode="auto">
          <a:xfrm>
            <a:off x="5419531" y="1418900"/>
            <a:ext cx="3897573" cy="215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21" y="3933056"/>
            <a:ext cx="3119392" cy="269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750" y="1433753"/>
            <a:ext cx="2183874" cy="4299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808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ЗНАЧЕНИЕ ПОБЕД АЛЕКСАНДРА НЕВСКОГО</a:t>
            </a:r>
            <a:endParaRPr lang="ru-RU" sz="6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1196752"/>
            <a:ext cx="8136904" cy="5400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/>
              <a:t>     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Победа </a:t>
            </a:r>
            <a:r>
              <a:rPr lang="ru-RU" sz="3400" dirty="0">
                <a:latin typeface="Arial" pitchFamily="34" charset="0"/>
                <a:cs typeface="Arial" pitchFamily="34" charset="0"/>
              </a:rPr>
              <a:t>русских дружин под руководством Александра Невского предотвратила потерю берегов Финского залива и полную блокаду Руси.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Тем </a:t>
            </a:r>
            <a:r>
              <a:rPr lang="ru-RU" sz="3400" dirty="0">
                <a:latin typeface="Arial" pitchFamily="34" charset="0"/>
                <a:cs typeface="Arial" pitchFamily="34" charset="0"/>
              </a:rPr>
              <a:t>самым она облегчила дальнейшую борьбу русского народа за независимость и способствовала сохранению торгового пути в страны Европы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400" dirty="0" smtClean="0">
                <a:latin typeface="Arial" pitchFamily="34" charset="0"/>
                <a:cs typeface="Arial" pitchFamily="34" charset="0"/>
              </a:rPr>
              <a:t>     Впервые </a:t>
            </a:r>
            <a:r>
              <a:rPr lang="ru-RU" sz="3400" dirty="0">
                <a:latin typeface="Arial" pitchFamily="34" charset="0"/>
                <a:cs typeface="Arial" pitchFamily="34" charset="0"/>
              </a:rPr>
              <a:t>в истории был положен предел грабительскому продвижению на Восток, которое немецкие рыцари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400" dirty="0">
                <a:latin typeface="Arial" pitchFamily="34" charset="0"/>
                <a:cs typeface="Arial" pitchFamily="34" charset="0"/>
              </a:rPr>
              <a:t>осуществляли в течение нескольких столетий. </a:t>
            </a:r>
            <a:endParaRPr lang="ru-RU" sz="3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3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    Невская </a:t>
            </a:r>
            <a:r>
              <a:rPr lang="ru-RU" sz="3400" dirty="0">
                <a:latin typeface="Arial" pitchFamily="34" charset="0"/>
                <a:cs typeface="Arial" pitchFamily="34" charset="0"/>
              </a:rPr>
              <a:t>битва и Ледовое побоище э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то </a:t>
            </a:r>
            <a:r>
              <a:rPr lang="ru-RU" sz="3400" dirty="0">
                <a:latin typeface="Arial" pitchFamily="34" charset="0"/>
                <a:cs typeface="Arial" pitchFamily="34" charset="0"/>
              </a:rPr>
              <a:t>еще одно свидетельство непоколебимого мужества русского народа в борьбе с иноземными захватчиками.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1412776"/>
            <a:ext cx="3429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9694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САМОСТОЯТЕЛЬНАЯ РАБОТА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3392" y="1502782"/>
            <a:ext cx="110172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1. Прочитать § 30, стр. 110-112. </a:t>
            </a:r>
          </a:p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2. Ответить устно на вопросы параграфа.</a:t>
            </a:r>
          </a:p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Творческое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задание: нарисовать рисунок или написать сочинение на тему «Героическая борьба русского народа с иноземными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захватчиками».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958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ГРОЗНЫЙ ВРАГ-МОНГОЛЬСКАЯ ДЕРЖАВА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1196752"/>
            <a:ext cx="5760640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XIII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век был для Руси временем борьбы с внешней опасностью. На востоке возникает грозный враг — Монгольская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держава.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Выносливые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и смелые войны, монголы легко вели завоевательную политику.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После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завоевания Северного Китая монголы захватили Среднею Азию, Иран и Кавказ.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Перед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ними расстилались половецкие кочевья и южно-русские земли. </a:t>
            </a:r>
          </a:p>
          <a:p>
            <a:pPr marL="0" indent="0">
              <a:buNone/>
            </a:pP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848" y="1340768"/>
            <a:ext cx="586381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815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ПЕРВОЕ СТОЛКНОВЕНИЕ С РУСЬЮ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9376" y="1196752"/>
            <a:ext cx="6480720" cy="52565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/>
              <a:t>     </a:t>
            </a:r>
            <a:r>
              <a:rPr lang="ru-RU" sz="3400" dirty="0" smtClean="0"/>
              <a:t>М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онголы  </a:t>
            </a:r>
            <a:r>
              <a:rPr lang="ru-RU" sz="3400" dirty="0">
                <a:latin typeface="Arial" pitchFamily="34" charset="0"/>
                <a:cs typeface="Arial" pitchFamily="34" charset="0"/>
              </a:rPr>
              <a:t>вторглись в половецкие степи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и оттеснили </a:t>
            </a:r>
            <a:r>
              <a:rPr lang="ru-RU" sz="3400" dirty="0">
                <a:latin typeface="Arial" pitchFamily="34" charset="0"/>
                <a:cs typeface="Arial" pitchFamily="34" charset="0"/>
              </a:rPr>
              <a:t>войска половецких ханов до границ с Русью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400" dirty="0" smtClean="0">
                <a:latin typeface="Arial" pitchFamily="34" charset="0"/>
                <a:cs typeface="Arial" pitchFamily="34" charset="0"/>
              </a:rPr>
              <a:t>      Половцы </a:t>
            </a:r>
            <a:r>
              <a:rPr lang="ru-RU" sz="3400" dirty="0">
                <a:latin typeface="Arial" pitchFamily="34" charset="0"/>
                <a:cs typeface="Arial" pitchFamily="34" charset="0"/>
              </a:rPr>
              <a:t>обратились за помощью к русским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князьям со словами: </a:t>
            </a:r>
            <a:r>
              <a:rPr lang="ru-RU" sz="3400" dirty="0">
                <a:latin typeface="Arial" pitchFamily="34" charset="0"/>
                <a:cs typeface="Arial" pitchFamily="34" charset="0"/>
              </a:rPr>
              <a:t>«нашу землю сегодня отняли, а вашу завтра придя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возьмут».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    В 1223 г. на Совете князей было принято решение помочь половцам.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    В начале мая 1223 г.  русское войско собралось на правом берегу Днепра, где к нему присоединились половецкие отряды.</a:t>
            </a:r>
            <a:endParaRPr lang="ru-RU" sz="3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883" y="1340768"/>
            <a:ext cx="470728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315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БИТВА НА РЕКЕ КАЛКЕ 1223 Г.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35360" y="1083298"/>
            <a:ext cx="6840760" cy="55860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Полки русских воинов и половцев, перейдя Калку, нанесли удар по передовым отрядам монголов, которые отступили. Русские и половецкие полки увлеклись преследованием, но подошедшие силы монгол разбили  и уничтожили русских и половецких воинов.</a:t>
            </a:r>
          </a:p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 Битва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на Калке  была последним крупным сражением русских князей накануне монгольского нашествия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Феодальные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распри сказались  во время сражения на Калке.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походе не участвовал Владимиро-Суздальский князь. Киевский князь Мстислав Романович, укрепившись на холме, не принял участия в битве. </a:t>
            </a:r>
          </a:p>
          <a:p>
            <a:pPr marL="0" indent="0">
              <a:buNone/>
            </a:pP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083298"/>
            <a:ext cx="4626642" cy="340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4523063"/>
            <a:ext cx="3114675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353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26675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РАСПРАВА С РУССКИМИ ДРУЖИНАМИ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1340767"/>
            <a:ext cx="6984776" cy="518668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dirty="0" smtClean="0"/>
              <a:t>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Монголы осадили холм, где укрепился киевский князь и </a:t>
            </a:r>
            <a:r>
              <a:rPr lang="ru-RU" dirty="0">
                <a:latin typeface="Arial" pitchFamily="34" charset="0"/>
                <a:cs typeface="Arial" pitchFamily="34" charset="0"/>
              </a:rPr>
              <a:t>пообещали, что никого не убьют, всех отпустят домой, а князей выпустят за выкуп.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Но </a:t>
            </a:r>
            <a:r>
              <a:rPr lang="ru-RU" dirty="0">
                <a:latin typeface="Arial" pitchFamily="34" charset="0"/>
                <a:cs typeface="Arial" pitchFamily="34" charset="0"/>
              </a:rPr>
              <a:t>свое обещание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монголы не выполнили.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  Часть дружинников была </a:t>
            </a:r>
            <a:r>
              <a:rPr lang="ru-RU" dirty="0">
                <a:latin typeface="Arial" pitchFamily="34" charset="0"/>
                <a:cs typeface="Arial" pitchFamily="34" charset="0"/>
              </a:rPr>
              <a:t>убита, часть взята в плен. Уцелевших князей и военачальников положили под доски, на которых сидели пирующие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монголы. Поражения, равного битве на Калке, Русь еще не знала.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3933056"/>
            <a:ext cx="4032448" cy="2594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1260462"/>
            <a:ext cx="3960440" cy="252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7307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69269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НАЧАЛО НАШЕСТВИЯ НА РУСЬ </a:t>
            </a:r>
            <a:endParaRPr lang="ru-RU" sz="4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980728"/>
            <a:ext cx="7128792" cy="56886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/>
              <a:t>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Разведка боем показала что вести захватнические походы на Русь и ее соседей можно путем организации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общемонгольского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похода. В </a:t>
            </a:r>
            <a:r>
              <a:rPr lang="ru-RU" dirty="0">
                <a:latin typeface="Arial" pitchFamily="34" charset="0"/>
                <a:cs typeface="Arial" pitchFamily="34" charset="0"/>
              </a:rPr>
              <a:t>1235 г. на курултае было решено начать западный поход. Во главе монгольского войска встал внук Чингисхана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Батый.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В </a:t>
            </a:r>
            <a:r>
              <a:rPr lang="ru-RU" dirty="0">
                <a:latin typeface="Arial" pitchFamily="34" charset="0"/>
                <a:cs typeface="Arial" pitchFamily="34" charset="0"/>
              </a:rPr>
              <a:t>конце 1236 г. монголы захватили Волжскую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Булгарию</a:t>
            </a:r>
            <a:r>
              <a:rPr lang="ru-RU" dirty="0">
                <a:latin typeface="Arial" pitchFamily="34" charset="0"/>
                <a:cs typeface="Arial" pitchFamily="34" charset="0"/>
              </a:rPr>
              <a:t>, летом 1237 г. подчинили себе половцев, а поздней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осенью </a:t>
            </a:r>
            <a:r>
              <a:rPr lang="ru-RU" dirty="0">
                <a:latin typeface="Arial" pitchFamily="34" charset="0"/>
                <a:cs typeface="Arial" pitchFamily="34" charset="0"/>
              </a:rPr>
              <a:t>полчища Батыя вступили в пределы Рязанского княжества.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268760"/>
            <a:ext cx="4047934" cy="2098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511" y="3645024"/>
            <a:ext cx="2919231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99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ПОХОД БАТЫЯ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9336" y="1196752"/>
            <a:ext cx="8352928" cy="54726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Был страшный год, когда все страны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Боялись больше чем огня,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Батыя – внука Чингисхана,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Свое соседство с ним кляня…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Был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страшный век, когда монголы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На Русь лавиною пошли,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В осенний день, по степи голой,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Топча сухие ковыли.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Так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шла чудовищным потоком 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Русь монгольская орда 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одном стремлении жестоком 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Сжигать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и грабить города. 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     На Руси знали о грозной опасности, но феодальная раздробленность помешала объединить силы для отпора сильному и коварному врагу.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1197318"/>
            <a:ext cx="4102494" cy="447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411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ОБОРОНА РЯЗАНИ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1196752"/>
            <a:ext cx="7200800" cy="54005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dirty="0" smtClean="0"/>
              <a:t>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1237 году первому удару подверглась Рязань. Монголы осадили </a:t>
            </a:r>
            <a:r>
              <a:rPr lang="ru-RU" dirty="0">
                <a:latin typeface="Arial" pitchFamily="34" charset="0"/>
                <a:cs typeface="Arial" pitchFamily="34" charset="0"/>
              </a:rPr>
              <a:t>Р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язань и направили послов, которые </a:t>
            </a:r>
            <a:r>
              <a:rPr lang="ru-RU" dirty="0">
                <a:latin typeface="Arial" pitchFamily="34" charset="0"/>
                <a:cs typeface="Arial" pitchFamily="34" charset="0"/>
              </a:rPr>
              <a:t>потребовали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покорности и одну десятую часть во всем.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Рязанские </a:t>
            </a:r>
            <a:r>
              <a:rPr lang="ru-RU" dirty="0">
                <a:latin typeface="Arial" pitchFamily="34" charset="0"/>
                <a:cs typeface="Arial" pitchFamily="34" charset="0"/>
              </a:rPr>
              <a:t>князья ответили: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«Когда </a:t>
            </a:r>
            <a:r>
              <a:rPr lang="ru-RU" dirty="0">
                <a:latin typeface="Arial" pitchFamily="34" charset="0"/>
                <a:cs typeface="Arial" pitchFamily="34" charset="0"/>
              </a:rPr>
              <a:t>нас не будет, все ваше будет». После шести дней осады Рязань пала. Город подвергся жестокому разорению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Княжеская семья и оставшиеся в живых жители были перебиты.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996" y="1071167"/>
            <a:ext cx="4200577" cy="264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996" y="3789040"/>
            <a:ext cx="4200577" cy="2691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618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5026</TotalTime>
  <Words>1511</Words>
  <Application>Microsoft Office PowerPoint</Application>
  <PresentationFormat>Широкоэкранный</PresentationFormat>
  <Paragraphs>131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Тема Office</vt:lpstr>
      <vt:lpstr>ВСЕМИРНАЯИСТОРИЯ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Lenova 330 pro A6</cp:lastModifiedBy>
  <cp:revision>595</cp:revision>
  <dcterms:created xsi:type="dcterms:W3CDTF">2020-04-27T10:05:42Z</dcterms:created>
  <dcterms:modified xsi:type="dcterms:W3CDTF">2020-12-03T05:01:30Z</dcterms:modified>
</cp:coreProperties>
</file>