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85" r:id="rId2"/>
    <p:sldId id="493" r:id="rId3"/>
    <p:sldId id="536" r:id="rId4"/>
    <p:sldId id="533" r:id="rId5"/>
    <p:sldId id="534" r:id="rId6"/>
    <p:sldId id="540" r:id="rId7"/>
    <p:sldId id="541" r:id="rId8"/>
    <p:sldId id="542" r:id="rId9"/>
    <p:sldId id="528" r:id="rId10"/>
    <p:sldId id="538" r:id="rId11"/>
    <p:sldId id="545" r:id="rId12"/>
    <p:sldId id="539" r:id="rId13"/>
    <p:sldId id="547" r:id="rId14"/>
    <p:sldId id="548" r:id="rId15"/>
    <p:sldId id="543" r:id="rId16"/>
    <p:sldId id="550" r:id="rId17"/>
    <p:sldId id="558" r:id="rId18"/>
    <p:sldId id="559" r:id="rId19"/>
    <p:sldId id="560" r:id="rId20"/>
    <p:sldId id="561" r:id="rId21"/>
    <p:sldId id="55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B73B20-4749-444C-A2B7-80255F1415AF}">
          <p14:sldIdLst>
            <p14:sldId id="485"/>
            <p14:sldId id="493"/>
            <p14:sldId id="536"/>
            <p14:sldId id="533"/>
            <p14:sldId id="534"/>
            <p14:sldId id="540"/>
            <p14:sldId id="541"/>
            <p14:sldId id="542"/>
          </p14:sldIdLst>
        </p14:section>
        <p14:section name="Раздел без заголовка" id="{9EC74ECC-F8CF-4550-B8BC-3A8A7D256AE9}">
          <p14:sldIdLst>
            <p14:sldId id="528"/>
            <p14:sldId id="538"/>
            <p14:sldId id="545"/>
            <p14:sldId id="539"/>
            <p14:sldId id="547"/>
          </p14:sldIdLst>
        </p14:section>
        <p14:section name="Раздел без заголовка" id="{249428FB-F5EA-441F-A0A5-96CDEFF20885}">
          <p14:sldIdLst>
            <p14:sldId id="548"/>
            <p14:sldId id="543"/>
            <p14:sldId id="550"/>
            <p14:sldId id="558"/>
            <p14:sldId id="559"/>
            <p14:sldId id="560"/>
            <p14:sldId id="561"/>
            <p14:sldId id="55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996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A004A-1EF1-48F0-8D9C-28BFCF84DEB6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D5377F-3B2B-433B-8F41-E3B82873A70A}">
      <dgm:prSet phldrT="[Текст]"/>
      <dgm:spPr/>
      <dgm:t>
        <a:bodyPr/>
        <a:lstStyle/>
        <a:p>
          <a:r>
            <a:rPr lang="ru-RU" b="1" dirty="0" smtClean="0"/>
            <a:t>ЗЕМЕЛЬНЫЕ ВЛАДЕНИЯ</a:t>
          </a:r>
          <a:endParaRPr lang="ru-RU" b="1" dirty="0"/>
        </a:p>
      </dgm:t>
    </dgm:pt>
    <dgm:pt modelId="{ABB85896-E43A-4760-8376-369D980ED1DC}" type="parTrans" cxnId="{B00627F3-45AB-4203-B247-66E039FCE517}">
      <dgm:prSet/>
      <dgm:spPr/>
      <dgm:t>
        <a:bodyPr/>
        <a:lstStyle/>
        <a:p>
          <a:endParaRPr lang="ru-RU"/>
        </a:p>
      </dgm:t>
    </dgm:pt>
    <dgm:pt modelId="{B29D4615-FE1E-4367-918E-ACCA81158B6F}" type="sibTrans" cxnId="{B00627F3-45AB-4203-B247-66E039FCE517}">
      <dgm:prSet/>
      <dgm:spPr/>
      <dgm:t>
        <a:bodyPr/>
        <a:lstStyle/>
        <a:p>
          <a:endParaRPr lang="ru-RU"/>
        </a:p>
      </dgm:t>
    </dgm:pt>
    <dgm:pt modelId="{349D1233-4209-4563-9EFD-32E88B1B770A}">
      <dgm:prSet phldrT="[Текст]"/>
      <dgm:spPr/>
      <dgm:t>
        <a:bodyPr/>
        <a:lstStyle/>
        <a:p>
          <a:r>
            <a:rPr lang="ru-RU" b="1" dirty="0" smtClean="0"/>
            <a:t>ЦЕРКОВНАЯ ДЕСЯТИНА</a:t>
          </a:r>
          <a:endParaRPr lang="ru-RU" b="1" dirty="0"/>
        </a:p>
      </dgm:t>
    </dgm:pt>
    <dgm:pt modelId="{2FB0BDCB-C431-4DB2-ACB5-5F41DFA81400}" type="parTrans" cxnId="{AC1E5A21-C02F-4740-9042-5BF546D33341}">
      <dgm:prSet/>
      <dgm:spPr/>
      <dgm:t>
        <a:bodyPr/>
        <a:lstStyle/>
        <a:p>
          <a:endParaRPr lang="ru-RU"/>
        </a:p>
      </dgm:t>
    </dgm:pt>
    <dgm:pt modelId="{6F4CD71D-BDE5-44FE-B169-140F7940D8B1}" type="sibTrans" cxnId="{AC1E5A21-C02F-4740-9042-5BF546D33341}">
      <dgm:prSet/>
      <dgm:spPr/>
      <dgm:t>
        <a:bodyPr/>
        <a:lstStyle/>
        <a:p>
          <a:endParaRPr lang="ru-RU"/>
        </a:p>
      </dgm:t>
    </dgm:pt>
    <dgm:pt modelId="{ACF6D7EE-8F64-496D-8B42-BFF0A052E7EF}">
      <dgm:prSet phldrT="[Текст]"/>
      <dgm:spPr/>
      <dgm:t>
        <a:bodyPr/>
        <a:lstStyle/>
        <a:p>
          <a:r>
            <a:rPr lang="ru-RU" b="1" dirty="0" smtClean="0"/>
            <a:t>ПРОДАЖА</a:t>
          </a:r>
        </a:p>
        <a:p>
          <a:r>
            <a:rPr lang="ru-RU" b="1" dirty="0" smtClean="0"/>
            <a:t>ЦЕРКОВНЫХ ДОЛЖНОСТЕЙ</a:t>
          </a:r>
          <a:endParaRPr lang="ru-RU" b="1" dirty="0"/>
        </a:p>
      </dgm:t>
    </dgm:pt>
    <dgm:pt modelId="{1D945978-393C-44A5-816A-6A623566EC8E}" type="parTrans" cxnId="{E8827E6B-52B1-4900-973B-5F309757BE20}">
      <dgm:prSet/>
      <dgm:spPr/>
      <dgm:t>
        <a:bodyPr/>
        <a:lstStyle/>
        <a:p>
          <a:endParaRPr lang="ru-RU"/>
        </a:p>
      </dgm:t>
    </dgm:pt>
    <dgm:pt modelId="{7C29F6E4-4664-4ADC-BEE7-A2C22E42C805}" type="sibTrans" cxnId="{E8827E6B-52B1-4900-973B-5F309757BE20}">
      <dgm:prSet/>
      <dgm:spPr/>
      <dgm:t>
        <a:bodyPr/>
        <a:lstStyle/>
        <a:p>
          <a:endParaRPr lang="ru-RU"/>
        </a:p>
      </dgm:t>
    </dgm:pt>
    <dgm:pt modelId="{4C518B17-FB99-4F76-A08E-336963A41371}">
      <dgm:prSet phldrT="[Текст]"/>
      <dgm:spPr/>
      <dgm:t>
        <a:bodyPr/>
        <a:lstStyle/>
        <a:p>
          <a:r>
            <a:rPr lang="ru-RU" b="1" dirty="0" smtClean="0"/>
            <a:t>ПЛАТА ЗА ПРИКОСНОВЕНИЕ К «СВЯТЫМ МОЩАМ»</a:t>
          </a:r>
          <a:endParaRPr lang="ru-RU" b="1" dirty="0"/>
        </a:p>
      </dgm:t>
    </dgm:pt>
    <dgm:pt modelId="{B00B9600-D7A8-45D9-B689-A7D40A2CC88E}" type="parTrans" cxnId="{A413B813-2157-4D00-9C4D-8DBDF4E95E46}">
      <dgm:prSet/>
      <dgm:spPr/>
      <dgm:t>
        <a:bodyPr/>
        <a:lstStyle/>
        <a:p>
          <a:endParaRPr lang="ru-RU"/>
        </a:p>
      </dgm:t>
    </dgm:pt>
    <dgm:pt modelId="{29368C95-A04F-4B32-B8C3-3A03261401AD}" type="sibTrans" cxnId="{A413B813-2157-4D00-9C4D-8DBDF4E95E46}">
      <dgm:prSet/>
      <dgm:spPr/>
      <dgm:t>
        <a:bodyPr/>
        <a:lstStyle/>
        <a:p>
          <a:endParaRPr lang="ru-RU"/>
        </a:p>
      </dgm:t>
    </dgm:pt>
    <dgm:pt modelId="{1946DA30-2785-4662-BB1B-429D55605A35}">
      <dgm:prSet phldrT="[Текст]"/>
      <dgm:spPr/>
      <dgm:t>
        <a:bodyPr/>
        <a:lstStyle/>
        <a:p>
          <a:r>
            <a:rPr lang="ru-RU" b="1" dirty="0" smtClean="0"/>
            <a:t>ПЛАТА ЗА ОБРЯДЫ</a:t>
          </a:r>
          <a:endParaRPr lang="ru-RU" b="1" dirty="0"/>
        </a:p>
      </dgm:t>
    </dgm:pt>
    <dgm:pt modelId="{3F1A2C18-F6DA-4CFA-A442-A3362CE55900}" type="parTrans" cxnId="{D0A29304-38D0-4E9C-8885-82DA5DAC1730}">
      <dgm:prSet/>
      <dgm:spPr/>
      <dgm:t>
        <a:bodyPr/>
        <a:lstStyle/>
        <a:p>
          <a:endParaRPr lang="ru-RU"/>
        </a:p>
      </dgm:t>
    </dgm:pt>
    <dgm:pt modelId="{E7D358B6-FC9B-4CB8-B2BC-07513CA8253D}" type="sibTrans" cxnId="{D0A29304-38D0-4E9C-8885-82DA5DAC1730}">
      <dgm:prSet/>
      <dgm:spPr/>
      <dgm:t>
        <a:bodyPr/>
        <a:lstStyle/>
        <a:p>
          <a:endParaRPr lang="ru-RU"/>
        </a:p>
      </dgm:t>
    </dgm:pt>
    <dgm:pt modelId="{C22F7F2C-CDDE-4850-B5D8-3D28399DAFB0}">
      <dgm:prSet/>
      <dgm:spPr/>
      <dgm:t>
        <a:bodyPr/>
        <a:lstStyle/>
        <a:p>
          <a:r>
            <a:rPr lang="ru-RU" b="1" dirty="0" smtClean="0"/>
            <a:t>ПРОДАЖА</a:t>
          </a:r>
        </a:p>
        <a:p>
          <a:r>
            <a:rPr lang="ru-RU" b="1" dirty="0" smtClean="0"/>
            <a:t>ИНДУЛЬГЕНЦИЙ</a:t>
          </a:r>
          <a:endParaRPr lang="ru-RU" b="1" dirty="0"/>
        </a:p>
      </dgm:t>
    </dgm:pt>
    <dgm:pt modelId="{2F146301-5DBA-4E0B-A4A6-E2D872345355}" type="parTrans" cxnId="{7025E572-5F68-42DA-8772-7E91BDE56B6C}">
      <dgm:prSet/>
      <dgm:spPr/>
      <dgm:t>
        <a:bodyPr/>
        <a:lstStyle/>
        <a:p>
          <a:endParaRPr lang="ru-RU"/>
        </a:p>
      </dgm:t>
    </dgm:pt>
    <dgm:pt modelId="{C13B8E7B-C212-49ED-BD01-E495B9B9350A}" type="sibTrans" cxnId="{7025E572-5F68-42DA-8772-7E91BDE56B6C}">
      <dgm:prSet/>
      <dgm:spPr/>
      <dgm:t>
        <a:bodyPr/>
        <a:lstStyle/>
        <a:p>
          <a:endParaRPr lang="ru-RU"/>
        </a:p>
      </dgm:t>
    </dgm:pt>
    <dgm:pt modelId="{DCB674F3-EB10-48C4-A952-44F21D1C3639}" type="pres">
      <dgm:prSet presAssocID="{973A004A-1EF1-48F0-8D9C-28BFCF84DE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9F2D47-DD83-4D36-9223-235943F19844}" type="pres">
      <dgm:prSet presAssocID="{973A004A-1EF1-48F0-8D9C-28BFCF84DEB6}" presName="cycle" presStyleCnt="0"/>
      <dgm:spPr/>
    </dgm:pt>
    <dgm:pt modelId="{8F0252C1-4903-4828-B2C7-B4EC572CC344}" type="pres">
      <dgm:prSet presAssocID="{3DD5377F-3B2B-433B-8F41-E3B82873A70A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E24B46-8B1F-4DE6-8FCE-FC8EB7D92794}" type="pres">
      <dgm:prSet presAssocID="{B29D4615-FE1E-4367-918E-ACCA81158B6F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555C57BB-5493-4B1C-A080-023C28202116}" type="pres">
      <dgm:prSet presAssocID="{349D1233-4209-4563-9EFD-32E88B1B770A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32FD5-F897-401C-90BD-7D1CEEAED9DA}" type="pres">
      <dgm:prSet presAssocID="{C22F7F2C-CDDE-4850-B5D8-3D28399DAFB0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22F25-09BE-4EBD-B038-90B3C515EF4E}" type="pres">
      <dgm:prSet presAssocID="{ACF6D7EE-8F64-496D-8B42-BFF0A052E7EF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026761-57BA-4147-9AA4-9D698A03A019}" type="pres">
      <dgm:prSet presAssocID="{4C518B17-FB99-4F76-A08E-336963A41371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A70657-BAC4-4D68-9A61-49BB96A4CF52}" type="pres">
      <dgm:prSet presAssocID="{1946DA30-2785-4662-BB1B-429D55605A35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E68442-5EE5-4AE4-B1E6-E13C3DBF48D6}" type="presOf" srcId="{ACF6D7EE-8F64-496D-8B42-BFF0A052E7EF}" destId="{C6A22F25-09BE-4EBD-B038-90B3C515EF4E}" srcOrd="0" destOrd="0" presId="urn:microsoft.com/office/officeart/2005/8/layout/cycle3"/>
    <dgm:cxn modelId="{C0AA96C8-CCE9-4564-A249-EF33DDEDBD51}" type="presOf" srcId="{4C518B17-FB99-4F76-A08E-336963A41371}" destId="{7C026761-57BA-4147-9AA4-9D698A03A019}" srcOrd="0" destOrd="0" presId="urn:microsoft.com/office/officeart/2005/8/layout/cycle3"/>
    <dgm:cxn modelId="{E8827E6B-52B1-4900-973B-5F309757BE20}" srcId="{973A004A-1EF1-48F0-8D9C-28BFCF84DEB6}" destId="{ACF6D7EE-8F64-496D-8B42-BFF0A052E7EF}" srcOrd="3" destOrd="0" parTransId="{1D945978-393C-44A5-816A-6A623566EC8E}" sibTransId="{7C29F6E4-4664-4ADC-BEE7-A2C22E42C805}"/>
    <dgm:cxn modelId="{7025E572-5F68-42DA-8772-7E91BDE56B6C}" srcId="{973A004A-1EF1-48F0-8D9C-28BFCF84DEB6}" destId="{C22F7F2C-CDDE-4850-B5D8-3D28399DAFB0}" srcOrd="2" destOrd="0" parTransId="{2F146301-5DBA-4E0B-A4A6-E2D872345355}" sibTransId="{C13B8E7B-C212-49ED-BD01-E495B9B9350A}"/>
    <dgm:cxn modelId="{B00627F3-45AB-4203-B247-66E039FCE517}" srcId="{973A004A-1EF1-48F0-8D9C-28BFCF84DEB6}" destId="{3DD5377F-3B2B-433B-8F41-E3B82873A70A}" srcOrd="0" destOrd="0" parTransId="{ABB85896-E43A-4760-8376-369D980ED1DC}" sibTransId="{B29D4615-FE1E-4367-918E-ACCA81158B6F}"/>
    <dgm:cxn modelId="{1D82994F-C1E9-4A51-B3B4-568D93D179C9}" type="presOf" srcId="{1946DA30-2785-4662-BB1B-429D55605A35}" destId="{72A70657-BAC4-4D68-9A61-49BB96A4CF52}" srcOrd="0" destOrd="0" presId="urn:microsoft.com/office/officeart/2005/8/layout/cycle3"/>
    <dgm:cxn modelId="{AC1E5A21-C02F-4740-9042-5BF546D33341}" srcId="{973A004A-1EF1-48F0-8D9C-28BFCF84DEB6}" destId="{349D1233-4209-4563-9EFD-32E88B1B770A}" srcOrd="1" destOrd="0" parTransId="{2FB0BDCB-C431-4DB2-ACB5-5F41DFA81400}" sibTransId="{6F4CD71D-BDE5-44FE-B169-140F7940D8B1}"/>
    <dgm:cxn modelId="{A413B813-2157-4D00-9C4D-8DBDF4E95E46}" srcId="{973A004A-1EF1-48F0-8D9C-28BFCF84DEB6}" destId="{4C518B17-FB99-4F76-A08E-336963A41371}" srcOrd="4" destOrd="0" parTransId="{B00B9600-D7A8-45D9-B689-A7D40A2CC88E}" sibTransId="{29368C95-A04F-4B32-B8C3-3A03261401AD}"/>
    <dgm:cxn modelId="{1478F20C-FAFB-423D-9782-C5CAB24AE99B}" type="presOf" srcId="{349D1233-4209-4563-9EFD-32E88B1B770A}" destId="{555C57BB-5493-4B1C-A080-023C28202116}" srcOrd="0" destOrd="0" presId="urn:microsoft.com/office/officeart/2005/8/layout/cycle3"/>
    <dgm:cxn modelId="{358A2DDF-148B-4768-8467-2702E679DCCA}" type="presOf" srcId="{B29D4615-FE1E-4367-918E-ACCA81158B6F}" destId="{2DE24B46-8B1F-4DE6-8FCE-FC8EB7D92794}" srcOrd="0" destOrd="0" presId="urn:microsoft.com/office/officeart/2005/8/layout/cycle3"/>
    <dgm:cxn modelId="{DC22A51F-C678-46CB-B7BC-F1365A09CBCB}" type="presOf" srcId="{973A004A-1EF1-48F0-8D9C-28BFCF84DEB6}" destId="{DCB674F3-EB10-48C4-A952-44F21D1C3639}" srcOrd="0" destOrd="0" presId="urn:microsoft.com/office/officeart/2005/8/layout/cycle3"/>
    <dgm:cxn modelId="{D0A29304-38D0-4E9C-8885-82DA5DAC1730}" srcId="{973A004A-1EF1-48F0-8D9C-28BFCF84DEB6}" destId="{1946DA30-2785-4662-BB1B-429D55605A35}" srcOrd="5" destOrd="0" parTransId="{3F1A2C18-F6DA-4CFA-A442-A3362CE55900}" sibTransId="{E7D358B6-FC9B-4CB8-B2BC-07513CA8253D}"/>
    <dgm:cxn modelId="{1FB3768D-3DCC-447B-9AF7-F74178CA7171}" type="presOf" srcId="{C22F7F2C-CDDE-4850-B5D8-3D28399DAFB0}" destId="{B5532FD5-F897-401C-90BD-7D1CEEAED9DA}" srcOrd="0" destOrd="0" presId="urn:microsoft.com/office/officeart/2005/8/layout/cycle3"/>
    <dgm:cxn modelId="{9334860A-C777-4B34-B82C-ADABDE2EF8A6}" type="presOf" srcId="{3DD5377F-3B2B-433B-8F41-E3B82873A70A}" destId="{8F0252C1-4903-4828-B2C7-B4EC572CC344}" srcOrd="0" destOrd="0" presId="urn:microsoft.com/office/officeart/2005/8/layout/cycle3"/>
    <dgm:cxn modelId="{64642224-A49C-4F39-8544-0EED1E3B0F1E}" type="presParOf" srcId="{DCB674F3-EB10-48C4-A952-44F21D1C3639}" destId="{A99F2D47-DD83-4D36-9223-235943F19844}" srcOrd="0" destOrd="0" presId="urn:microsoft.com/office/officeart/2005/8/layout/cycle3"/>
    <dgm:cxn modelId="{75361A96-F0EC-4963-AD77-1BDCAA0F27E1}" type="presParOf" srcId="{A99F2D47-DD83-4D36-9223-235943F19844}" destId="{8F0252C1-4903-4828-B2C7-B4EC572CC344}" srcOrd="0" destOrd="0" presId="urn:microsoft.com/office/officeart/2005/8/layout/cycle3"/>
    <dgm:cxn modelId="{72509E9A-445F-4B91-B609-A219094B33BB}" type="presParOf" srcId="{A99F2D47-DD83-4D36-9223-235943F19844}" destId="{2DE24B46-8B1F-4DE6-8FCE-FC8EB7D92794}" srcOrd="1" destOrd="0" presId="urn:microsoft.com/office/officeart/2005/8/layout/cycle3"/>
    <dgm:cxn modelId="{6189DBC7-A6B7-43C4-839C-8821AB7737B0}" type="presParOf" srcId="{A99F2D47-DD83-4D36-9223-235943F19844}" destId="{555C57BB-5493-4B1C-A080-023C28202116}" srcOrd="2" destOrd="0" presId="urn:microsoft.com/office/officeart/2005/8/layout/cycle3"/>
    <dgm:cxn modelId="{747F3AF5-A491-43F8-B831-93EE282D3AD9}" type="presParOf" srcId="{A99F2D47-DD83-4D36-9223-235943F19844}" destId="{B5532FD5-F897-401C-90BD-7D1CEEAED9DA}" srcOrd="3" destOrd="0" presId="urn:microsoft.com/office/officeart/2005/8/layout/cycle3"/>
    <dgm:cxn modelId="{23737657-B401-4C7B-85EE-7F024AD0CBD8}" type="presParOf" srcId="{A99F2D47-DD83-4D36-9223-235943F19844}" destId="{C6A22F25-09BE-4EBD-B038-90B3C515EF4E}" srcOrd="4" destOrd="0" presId="urn:microsoft.com/office/officeart/2005/8/layout/cycle3"/>
    <dgm:cxn modelId="{A22A12DC-8C98-493E-B8F2-CF4A219E6098}" type="presParOf" srcId="{A99F2D47-DD83-4D36-9223-235943F19844}" destId="{7C026761-57BA-4147-9AA4-9D698A03A019}" srcOrd="5" destOrd="0" presId="urn:microsoft.com/office/officeart/2005/8/layout/cycle3"/>
    <dgm:cxn modelId="{D693A2C6-B9CD-42AB-9CAD-42886854F629}" type="presParOf" srcId="{A99F2D47-DD83-4D36-9223-235943F19844}" destId="{72A70657-BAC4-4D68-9A61-49BB96A4CF52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9F417-40C5-4369-B4BD-606DD3193F7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7DB05A-9572-404B-87D5-215082671675}">
      <dgm:prSet phldrT="[Текст]" custT="1"/>
      <dgm:spPr/>
      <dgm:t>
        <a:bodyPr/>
        <a:lstStyle/>
        <a:p>
          <a:r>
            <a:rPr lang="ru-RU" sz="2400" dirty="0" smtClean="0"/>
            <a:t>ЗАХВАТ ТУРКАМИ-СЕЛЬДЖУКАМИ ПОЧТИ ВСЕЙ ВИЗАНТИЙСКОЙ МАЛОЙ АЗИИ. ПРИЗЫВЫ ВИЗАНТИЙСКОГО ИМЕПРАТОРА О ПОМОЩИ</a:t>
          </a:r>
          <a:endParaRPr lang="ru-RU" sz="2400" dirty="0"/>
        </a:p>
      </dgm:t>
    </dgm:pt>
    <dgm:pt modelId="{2F40161C-53DA-4064-A38F-BAD71F256310}" type="parTrans" cxnId="{DD48554F-14F0-49C0-B4C9-EDCF4B594104}">
      <dgm:prSet/>
      <dgm:spPr/>
      <dgm:t>
        <a:bodyPr/>
        <a:lstStyle/>
        <a:p>
          <a:endParaRPr lang="ru-RU"/>
        </a:p>
      </dgm:t>
    </dgm:pt>
    <dgm:pt modelId="{47048885-CA43-4A89-BDE9-B7DE02389158}" type="sibTrans" cxnId="{DD48554F-14F0-49C0-B4C9-EDCF4B594104}">
      <dgm:prSet/>
      <dgm:spPr/>
      <dgm:t>
        <a:bodyPr/>
        <a:lstStyle/>
        <a:p>
          <a:endParaRPr lang="ru-RU"/>
        </a:p>
      </dgm:t>
    </dgm:pt>
    <dgm:pt modelId="{6711146D-196A-40DF-8F5C-C2C646601B73}">
      <dgm:prSet phldrT="[Текст]" custT="1"/>
      <dgm:spPr/>
      <dgm:t>
        <a:bodyPr/>
        <a:lstStyle/>
        <a:p>
          <a:r>
            <a:rPr lang="ru-RU" sz="2400" dirty="0" smtClean="0"/>
            <a:t>ВТОРЖЕНИЕ ТУРОК-СКЛЬДЖУКОВ В ИЕРУСАЛИМ ПРИВЕЛОК ПРИТЕСНЕНИЯМ ВЕРУЮЩИХ И ЗАТРУДНИЛО ДОСТУП К СВЯТЫМ МЕСТАМ</a:t>
          </a:r>
          <a:endParaRPr lang="ru-RU" sz="2400" dirty="0"/>
        </a:p>
      </dgm:t>
    </dgm:pt>
    <dgm:pt modelId="{7853675C-6D0C-426F-8F0F-C0D498E0A771}" type="parTrans" cxnId="{C7BB0BE3-A653-413D-87FC-FFF43D7AF5BA}">
      <dgm:prSet/>
      <dgm:spPr/>
      <dgm:t>
        <a:bodyPr/>
        <a:lstStyle/>
        <a:p>
          <a:endParaRPr lang="ru-RU"/>
        </a:p>
      </dgm:t>
    </dgm:pt>
    <dgm:pt modelId="{A9B7AAFE-389A-40DA-BAF8-2CE2CB36B64A}" type="sibTrans" cxnId="{C7BB0BE3-A653-413D-87FC-FFF43D7AF5BA}">
      <dgm:prSet/>
      <dgm:spPr/>
      <dgm:t>
        <a:bodyPr/>
        <a:lstStyle/>
        <a:p>
          <a:endParaRPr lang="ru-RU"/>
        </a:p>
      </dgm:t>
    </dgm:pt>
    <dgm:pt modelId="{1603BB5E-ACC4-4B6F-906D-CECABAD440EF}">
      <dgm:prSet phldrT="[Текст]" custT="1"/>
      <dgm:spPr/>
      <dgm:t>
        <a:bodyPr/>
        <a:lstStyle/>
        <a:p>
          <a:r>
            <a:rPr lang="ru-RU" sz="2400" dirty="0" smtClean="0"/>
            <a:t>ПРИЗЫВЫ РИМСКОГО ПАПЫ ОСВОБОДИТЬ СВЯТУЮ ЗЕМЛЮ</a:t>
          </a:r>
          <a:endParaRPr lang="ru-RU" sz="2400" dirty="0"/>
        </a:p>
      </dgm:t>
    </dgm:pt>
    <dgm:pt modelId="{B12E2A0E-77D1-4B6A-B61A-4D58E4953129}" type="parTrans" cxnId="{EC94FBE9-BC4C-498B-9600-23491922828E}">
      <dgm:prSet/>
      <dgm:spPr/>
      <dgm:t>
        <a:bodyPr/>
        <a:lstStyle/>
        <a:p>
          <a:endParaRPr lang="ru-RU"/>
        </a:p>
      </dgm:t>
    </dgm:pt>
    <dgm:pt modelId="{353D8774-119A-4016-B8BC-849767AC9A1F}" type="sibTrans" cxnId="{EC94FBE9-BC4C-498B-9600-23491922828E}">
      <dgm:prSet/>
      <dgm:spPr/>
      <dgm:t>
        <a:bodyPr/>
        <a:lstStyle/>
        <a:p>
          <a:endParaRPr lang="ru-RU"/>
        </a:p>
      </dgm:t>
    </dgm:pt>
    <dgm:pt modelId="{74BB5BCB-C455-4232-B413-911DD63F8258}" type="pres">
      <dgm:prSet presAssocID="{BA29F417-40C5-4369-B4BD-606DD3193F7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DA7852-00BC-4A29-92AC-956784F0AD87}" type="pres">
      <dgm:prSet presAssocID="{5B7DB05A-9572-404B-87D5-215082671675}" presName="parentLin" presStyleCnt="0"/>
      <dgm:spPr/>
    </dgm:pt>
    <dgm:pt modelId="{81FD02E6-377C-4907-B4B5-8CEFC936CDBF}" type="pres">
      <dgm:prSet presAssocID="{5B7DB05A-9572-404B-87D5-21508267167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775518C-88EE-47F0-8F75-97293AF4ACC8}" type="pres">
      <dgm:prSet presAssocID="{5B7DB05A-9572-404B-87D5-215082671675}" presName="parentText" presStyleLbl="node1" presStyleIdx="0" presStyleCnt="3" custScaleX="107600" custScaleY="509927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4787D930-1873-442C-973B-2ADE4DDB7FA9}" type="pres">
      <dgm:prSet presAssocID="{5B7DB05A-9572-404B-87D5-215082671675}" presName="negativeSpace" presStyleCnt="0"/>
      <dgm:spPr/>
    </dgm:pt>
    <dgm:pt modelId="{3B07B0EA-28F5-4664-9B7C-82AA39FDA092}" type="pres">
      <dgm:prSet presAssocID="{5B7DB05A-9572-404B-87D5-215082671675}" presName="childText" presStyleLbl="conFgAcc1" presStyleIdx="0" presStyleCnt="3">
        <dgm:presLayoutVars>
          <dgm:bulletEnabled val="1"/>
        </dgm:presLayoutVars>
      </dgm:prSet>
      <dgm:spPr/>
    </dgm:pt>
    <dgm:pt modelId="{4C4D7A60-76E1-4EB1-9B12-6A572DBB01ED}" type="pres">
      <dgm:prSet presAssocID="{47048885-CA43-4A89-BDE9-B7DE02389158}" presName="spaceBetweenRectangles" presStyleCnt="0"/>
      <dgm:spPr/>
    </dgm:pt>
    <dgm:pt modelId="{2CAF7E28-1C0B-467F-901F-FB125F489E4D}" type="pres">
      <dgm:prSet presAssocID="{6711146D-196A-40DF-8F5C-C2C646601B73}" presName="parentLin" presStyleCnt="0"/>
      <dgm:spPr/>
    </dgm:pt>
    <dgm:pt modelId="{D582E6DF-DF62-434E-833D-9AE772503C40}" type="pres">
      <dgm:prSet presAssocID="{6711146D-196A-40DF-8F5C-C2C646601B7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CA3972C-6A16-4D7E-B8DA-417DE2E9AB6D}" type="pres">
      <dgm:prSet presAssocID="{6711146D-196A-40DF-8F5C-C2C646601B73}" presName="parentText" presStyleLbl="node1" presStyleIdx="1" presStyleCnt="3" custScaleX="106005" custScaleY="390683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6B9F5C8A-3B96-4F76-8822-15355F822237}" type="pres">
      <dgm:prSet presAssocID="{6711146D-196A-40DF-8F5C-C2C646601B73}" presName="negativeSpace" presStyleCnt="0"/>
      <dgm:spPr/>
    </dgm:pt>
    <dgm:pt modelId="{B447CD2E-E2EE-449E-9CD6-5DD28038A94E}" type="pres">
      <dgm:prSet presAssocID="{6711146D-196A-40DF-8F5C-C2C646601B73}" presName="childText" presStyleLbl="conFgAcc1" presStyleIdx="1" presStyleCnt="3">
        <dgm:presLayoutVars>
          <dgm:bulletEnabled val="1"/>
        </dgm:presLayoutVars>
      </dgm:prSet>
      <dgm:spPr/>
    </dgm:pt>
    <dgm:pt modelId="{4B54013A-0BBE-42CF-8A44-E6EE3CD92563}" type="pres">
      <dgm:prSet presAssocID="{A9B7AAFE-389A-40DA-BAF8-2CE2CB36B64A}" presName="spaceBetweenRectangles" presStyleCnt="0"/>
      <dgm:spPr/>
    </dgm:pt>
    <dgm:pt modelId="{8DC002C0-1DA6-42E3-AA24-0B5E50DD29D6}" type="pres">
      <dgm:prSet presAssocID="{1603BB5E-ACC4-4B6F-906D-CECABAD440EF}" presName="parentLin" presStyleCnt="0"/>
      <dgm:spPr/>
    </dgm:pt>
    <dgm:pt modelId="{676F9403-9795-4C4C-99A9-5197954C902E}" type="pres">
      <dgm:prSet presAssocID="{1603BB5E-ACC4-4B6F-906D-CECABAD440E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84ACF5F-4BA2-4F2C-9950-491786D0FCF0}" type="pres">
      <dgm:prSet presAssocID="{1603BB5E-ACC4-4B6F-906D-CECABAD440EF}" presName="parentText" presStyleLbl="node1" presStyleIdx="2" presStyleCnt="3" custScaleX="106599" custScaleY="276131">
        <dgm:presLayoutVars>
          <dgm:chMax val="0"/>
          <dgm:bulletEnabled val="1"/>
        </dgm:presLayoutVars>
      </dgm:prSet>
      <dgm:spPr>
        <a:prstGeom prst="horizontalScroll">
          <a:avLst/>
        </a:prstGeom>
      </dgm:spPr>
      <dgm:t>
        <a:bodyPr/>
        <a:lstStyle/>
        <a:p>
          <a:endParaRPr lang="ru-RU"/>
        </a:p>
      </dgm:t>
    </dgm:pt>
    <dgm:pt modelId="{64C03936-ED70-4A80-9F7A-9A66DDE00BE4}" type="pres">
      <dgm:prSet presAssocID="{1603BB5E-ACC4-4B6F-906D-CECABAD440EF}" presName="negativeSpace" presStyleCnt="0"/>
      <dgm:spPr/>
    </dgm:pt>
    <dgm:pt modelId="{4E600DA6-DB51-42BF-99A9-D7100C92EB2D}" type="pres">
      <dgm:prSet presAssocID="{1603BB5E-ACC4-4B6F-906D-CECABAD440EF}" presName="childText" presStyleLbl="conFgAcc1" presStyleIdx="2" presStyleCnt="3">
        <dgm:presLayoutVars>
          <dgm:bulletEnabled val="1"/>
        </dgm:presLayoutVars>
      </dgm:prSet>
      <dgm:spPr>
        <a:prstGeom prst="horizontalScroll">
          <a:avLst/>
        </a:prstGeom>
      </dgm:spPr>
    </dgm:pt>
  </dgm:ptLst>
  <dgm:cxnLst>
    <dgm:cxn modelId="{C7BB0BE3-A653-413D-87FC-FFF43D7AF5BA}" srcId="{BA29F417-40C5-4369-B4BD-606DD3193F78}" destId="{6711146D-196A-40DF-8F5C-C2C646601B73}" srcOrd="1" destOrd="0" parTransId="{7853675C-6D0C-426F-8F0F-C0D498E0A771}" sibTransId="{A9B7AAFE-389A-40DA-BAF8-2CE2CB36B64A}"/>
    <dgm:cxn modelId="{7FB32859-CF21-47D2-B97B-014FDEC9D0DE}" type="presOf" srcId="{6711146D-196A-40DF-8F5C-C2C646601B73}" destId="{D582E6DF-DF62-434E-833D-9AE772503C40}" srcOrd="0" destOrd="0" presId="urn:microsoft.com/office/officeart/2005/8/layout/list1"/>
    <dgm:cxn modelId="{5B6744A4-6ED0-41E1-A846-CE04D8F871C9}" type="presOf" srcId="{1603BB5E-ACC4-4B6F-906D-CECABAD440EF}" destId="{D84ACF5F-4BA2-4F2C-9950-491786D0FCF0}" srcOrd="1" destOrd="0" presId="urn:microsoft.com/office/officeart/2005/8/layout/list1"/>
    <dgm:cxn modelId="{DD48554F-14F0-49C0-B4C9-EDCF4B594104}" srcId="{BA29F417-40C5-4369-B4BD-606DD3193F78}" destId="{5B7DB05A-9572-404B-87D5-215082671675}" srcOrd="0" destOrd="0" parTransId="{2F40161C-53DA-4064-A38F-BAD71F256310}" sibTransId="{47048885-CA43-4A89-BDE9-B7DE02389158}"/>
    <dgm:cxn modelId="{D4082780-2C8A-4647-92AA-2C70C4B3E7DE}" type="presOf" srcId="{5B7DB05A-9572-404B-87D5-215082671675}" destId="{9775518C-88EE-47F0-8F75-97293AF4ACC8}" srcOrd="1" destOrd="0" presId="urn:microsoft.com/office/officeart/2005/8/layout/list1"/>
    <dgm:cxn modelId="{EC94FBE9-BC4C-498B-9600-23491922828E}" srcId="{BA29F417-40C5-4369-B4BD-606DD3193F78}" destId="{1603BB5E-ACC4-4B6F-906D-CECABAD440EF}" srcOrd="2" destOrd="0" parTransId="{B12E2A0E-77D1-4B6A-B61A-4D58E4953129}" sibTransId="{353D8774-119A-4016-B8BC-849767AC9A1F}"/>
    <dgm:cxn modelId="{FFBB93C6-03A3-417A-A963-EC126B5E13E8}" type="presOf" srcId="{6711146D-196A-40DF-8F5C-C2C646601B73}" destId="{ECA3972C-6A16-4D7E-B8DA-417DE2E9AB6D}" srcOrd="1" destOrd="0" presId="urn:microsoft.com/office/officeart/2005/8/layout/list1"/>
    <dgm:cxn modelId="{4803743D-8C16-488A-A89E-1E3C74D865BE}" type="presOf" srcId="{5B7DB05A-9572-404B-87D5-215082671675}" destId="{81FD02E6-377C-4907-B4B5-8CEFC936CDBF}" srcOrd="0" destOrd="0" presId="urn:microsoft.com/office/officeart/2005/8/layout/list1"/>
    <dgm:cxn modelId="{E747DF9E-A898-4FAE-8EAE-22A81A0FEB8C}" type="presOf" srcId="{BA29F417-40C5-4369-B4BD-606DD3193F78}" destId="{74BB5BCB-C455-4232-B413-911DD63F8258}" srcOrd="0" destOrd="0" presId="urn:microsoft.com/office/officeart/2005/8/layout/list1"/>
    <dgm:cxn modelId="{61658A02-721E-4049-BC30-5D2757A4D50F}" type="presOf" srcId="{1603BB5E-ACC4-4B6F-906D-CECABAD440EF}" destId="{676F9403-9795-4C4C-99A9-5197954C902E}" srcOrd="0" destOrd="0" presId="urn:microsoft.com/office/officeart/2005/8/layout/list1"/>
    <dgm:cxn modelId="{A6632574-2F63-4616-973A-425FDEA5DACB}" type="presParOf" srcId="{74BB5BCB-C455-4232-B413-911DD63F8258}" destId="{D2DA7852-00BC-4A29-92AC-956784F0AD87}" srcOrd="0" destOrd="0" presId="urn:microsoft.com/office/officeart/2005/8/layout/list1"/>
    <dgm:cxn modelId="{AAEAEB55-36B4-47BE-9033-6A27040F6E15}" type="presParOf" srcId="{D2DA7852-00BC-4A29-92AC-956784F0AD87}" destId="{81FD02E6-377C-4907-B4B5-8CEFC936CDBF}" srcOrd="0" destOrd="0" presId="urn:microsoft.com/office/officeart/2005/8/layout/list1"/>
    <dgm:cxn modelId="{017F4383-6694-403F-85D4-23604E8A5079}" type="presParOf" srcId="{D2DA7852-00BC-4A29-92AC-956784F0AD87}" destId="{9775518C-88EE-47F0-8F75-97293AF4ACC8}" srcOrd="1" destOrd="0" presId="urn:microsoft.com/office/officeart/2005/8/layout/list1"/>
    <dgm:cxn modelId="{197D79AC-CEA1-4178-AB32-28C855D3BFFF}" type="presParOf" srcId="{74BB5BCB-C455-4232-B413-911DD63F8258}" destId="{4787D930-1873-442C-973B-2ADE4DDB7FA9}" srcOrd="1" destOrd="0" presId="urn:microsoft.com/office/officeart/2005/8/layout/list1"/>
    <dgm:cxn modelId="{CAB82E60-A51A-4353-AEA4-DFB9924DB494}" type="presParOf" srcId="{74BB5BCB-C455-4232-B413-911DD63F8258}" destId="{3B07B0EA-28F5-4664-9B7C-82AA39FDA092}" srcOrd="2" destOrd="0" presId="urn:microsoft.com/office/officeart/2005/8/layout/list1"/>
    <dgm:cxn modelId="{62CA0751-8D1E-492F-9D97-2E76EAC89CB1}" type="presParOf" srcId="{74BB5BCB-C455-4232-B413-911DD63F8258}" destId="{4C4D7A60-76E1-4EB1-9B12-6A572DBB01ED}" srcOrd="3" destOrd="0" presId="urn:microsoft.com/office/officeart/2005/8/layout/list1"/>
    <dgm:cxn modelId="{DF0F03A0-5F81-4E97-BC39-BBCC1DF2D630}" type="presParOf" srcId="{74BB5BCB-C455-4232-B413-911DD63F8258}" destId="{2CAF7E28-1C0B-467F-901F-FB125F489E4D}" srcOrd="4" destOrd="0" presId="urn:microsoft.com/office/officeart/2005/8/layout/list1"/>
    <dgm:cxn modelId="{7E6736B3-DD44-4C96-BB97-3F9F9FD705BC}" type="presParOf" srcId="{2CAF7E28-1C0B-467F-901F-FB125F489E4D}" destId="{D582E6DF-DF62-434E-833D-9AE772503C40}" srcOrd="0" destOrd="0" presId="urn:microsoft.com/office/officeart/2005/8/layout/list1"/>
    <dgm:cxn modelId="{FF720670-863E-4D4B-83DF-6FB506440DDC}" type="presParOf" srcId="{2CAF7E28-1C0B-467F-901F-FB125F489E4D}" destId="{ECA3972C-6A16-4D7E-B8DA-417DE2E9AB6D}" srcOrd="1" destOrd="0" presId="urn:microsoft.com/office/officeart/2005/8/layout/list1"/>
    <dgm:cxn modelId="{EBC21989-1706-44FE-8049-F0B4DC066AA9}" type="presParOf" srcId="{74BB5BCB-C455-4232-B413-911DD63F8258}" destId="{6B9F5C8A-3B96-4F76-8822-15355F822237}" srcOrd="5" destOrd="0" presId="urn:microsoft.com/office/officeart/2005/8/layout/list1"/>
    <dgm:cxn modelId="{8D6A3D42-E6C9-4358-83EA-563D050F00A4}" type="presParOf" srcId="{74BB5BCB-C455-4232-B413-911DD63F8258}" destId="{B447CD2E-E2EE-449E-9CD6-5DD28038A94E}" srcOrd="6" destOrd="0" presId="urn:microsoft.com/office/officeart/2005/8/layout/list1"/>
    <dgm:cxn modelId="{902496FC-85E1-49B9-88FE-0308C1BA0085}" type="presParOf" srcId="{74BB5BCB-C455-4232-B413-911DD63F8258}" destId="{4B54013A-0BBE-42CF-8A44-E6EE3CD92563}" srcOrd="7" destOrd="0" presId="urn:microsoft.com/office/officeart/2005/8/layout/list1"/>
    <dgm:cxn modelId="{227428D8-DDA6-4EFE-9176-B44A73C09959}" type="presParOf" srcId="{74BB5BCB-C455-4232-B413-911DD63F8258}" destId="{8DC002C0-1DA6-42E3-AA24-0B5E50DD29D6}" srcOrd="8" destOrd="0" presId="urn:microsoft.com/office/officeart/2005/8/layout/list1"/>
    <dgm:cxn modelId="{890CAC28-FA20-4D3F-A376-E3AB5CB45666}" type="presParOf" srcId="{8DC002C0-1DA6-42E3-AA24-0B5E50DD29D6}" destId="{676F9403-9795-4C4C-99A9-5197954C902E}" srcOrd="0" destOrd="0" presId="urn:microsoft.com/office/officeart/2005/8/layout/list1"/>
    <dgm:cxn modelId="{2E2F84EA-EA11-4DA5-8F91-B1FA7FA35F8E}" type="presParOf" srcId="{8DC002C0-1DA6-42E3-AA24-0B5E50DD29D6}" destId="{D84ACF5F-4BA2-4F2C-9950-491786D0FCF0}" srcOrd="1" destOrd="0" presId="urn:microsoft.com/office/officeart/2005/8/layout/list1"/>
    <dgm:cxn modelId="{12C2985E-AE5A-469F-AF29-40A9D27A6EEF}" type="presParOf" srcId="{74BB5BCB-C455-4232-B413-911DD63F8258}" destId="{64C03936-ED70-4A80-9F7A-9A66DDE00BE4}" srcOrd="9" destOrd="0" presId="urn:microsoft.com/office/officeart/2005/8/layout/list1"/>
    <dgm:cxn modelId="{764C2196-D373-4EB9-8E30-F73E05C57911}" type="presParOf" srcId="{74BB5BCB-C455-4232-B413-911DD63F8258}" destId="{4E600DA6-DB51-42BF-99A9-D7100C92EB2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E24B46-8B1F-4DE6-8FCE-FC8EB7D92794}">
      <dsp:nvSpPr>
        <dsp:cNvPr id="0" name=""/>
        <dsp:cNvSpPr/>
      </dsp:nvSpPr>
      <dsp:spPr>
        <a:xfrm>
          <a:off x="3274533" y="-2822"/>
          <a:ext cx="4828196" cy="4828196"/>
        </a:xfrm>
        <a:prstGeom prst="circularArrow">
          <a:avLst>
            <a:gd name="adj1" fmla="val 5274"/>
            <a:gd name="adj2" fmla="val 312630"/>
            <a:gd name="adj3" fmla="val 14195650"/>
            <a:gd name="adj4" fmla="val 1714605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0252C1-4903-4828-B2C7-B4EC572CC344}">
      <dsp:nvSpPr>
        <dsp:cNvPr id="0" name=""/>
        <dsp:cNvSpPr/>
      </dsp:nvSpPr>
      <dsp:spPr>
        <a:xfrm>
          <a:off x="4753951" y="266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ЗЕМЕЛЬНЫЕ ВЛАДЕНИЯ</a:t>
          </a:r>
          <a:endParaRPr lang="ru-RU" sz="1400" b="1" kern="1200" dirty="0"/>
        </a:p>
      </dsp:txBody>
      <dsp:txXfrm>
        <a:off x="4799578" y="48288"/>
        <a:ext cx="1778106" cy="843426"/>
      </dsp:txXfrm>
    </dsp:sp>
    <dsp:sp modelId="{555C57BB-5493-4B1C-A080-023C28202116}">
      <dsp:nvSpPr>
        <dsp:cNvPr id="0" name=""/>
        <dsp:cNvSpPr/>
      </dsp:nvSpPr>
      <dsp:spPr>
        <a:xfrm>
          <a:off x="6450236" y="98201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ЦЕРКОВНАЯ ДЕСЯТИНА</a:t>
          </a:r>
          <a:endParaRPr lang="ru-RU" sz="1400" b="1" kern="1200" dirty="0"/>
        </a:p>
      </dsp:txBody>
      <dsp:txXfrm>
        <a:off x="6495863" y="1027638"/>
        <a:ext cx="1778106" cy="843426"/>
      </dsp:txXfrm>
    </dsp:sp>
    <dsp:sp modelId="{B5532FD5-F897-401C-90BD-7D1CEEAED9DA}">
      <dsp:nvSpPr>
        <dsp:cNvPr id="0" name=""/>
        <dsp:cNvSpPr/>
      </dsp:nvSpPr>
      <dsp:spPr>
        <a:xfrm>
          <a:off x="6450236" y="294071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ПРОДАЖА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ИНДУЛЬГЕНЦИЙ</a:t>
          </a:r>
          <a:endParaRPr lang="ru-RU" sz="1400" b="1" kern="1200" dirty="0"/>
        </a:p>
      </dsp:txBody>
      <dsp:txXfrm>
        <a:off x="6495863" y="2986338"/>
        <a:ext cx="1778106" cy="843426"/>
      </dsp:txXfrm>
    </dsp:sp>
    <dsp:sp modelId="{C6A22F25-09BE-4EBD-B038-90B3C515EF4E}">
      <dsp:nvSpPr>
        <dsp:cNvPr id="0" name=""/>
        <dsp:cNvSpPr/>
      </dsp:nvSpPr>
      <dsp:spPr>
        <a:xfrm>
          <a:off x="4753951" y="392006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ПРОДАЖА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ЦЕРКОВНЫХ ДОЛЖНОСТЕЙ</a:t>
          </a:r>
          <a:endParaRPr lang="ru-RU" sz="1400" b="1" kern="1200" dirty="0"/>
        </a:p>
      </dsp:txBody>
      <dsp:txXfrm>
        <a:off x="4799578" y="3965688"/>
        <a:ext cx="1778106" cy="843426"/>
      </dsp:txXfrm>
    </dsp:sp>
    <dsp:sp modelId="{7C026761-57BA-4147-9AA4-9D698A03A019}">
      <dsp:nvSpPr>
        <dsp:cNvPr id="0" name=""/>
        <dsp:cNvSpPr/>
      </dsp:nvSpPr>
      <dsp:spPr>
        <a:xfrm>
          <a:off x="3057667" y="294071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ПЛАТА ЗА ПРИКОСНОВЕНИЕ К «СВЯТЫМ МОЩАМ»</a:t>
          </a:r>
          <a:endParaRPr lang="ru-RU" sz="1400" b="1" kern="1200" dirty="0"/>
        </a:p>
      </dsp:txBody>
      <dsp:txXfrm>
        <a:off x="3103294" y="2986338"/>
        <a:ext cx="1778106" cy="843426"/>
      </dsp:txXfrm>
    </dsp:sp>
    <dsp:sp modelId="{72A70657-BAC4-4D68-9A61-49BB96A4CF52}">
      <dsp:nvSpPr>
        <dsp:cNvPr id="0" name=""/>
        <dsp:cNvSpPr/>
      </dsp:nvSpPr>
      <dsp:spPr>
        <a:xfrm>
          <a:off x="3057667" y="982011"/>
          <a:ext cx="1869360" cy="934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ПЛАТА ЗА ОБРЯДЫ</a:t>
          </a:r>
          <a:endParaRPr lang="ru-RU" sz="1400" b="1" kern="1200" dirty="0"/>
        </a:p>
      </dsp:txBody>
      <dsp:txXfrm>
        <a:off x="3103294" y="1027638"/>
        <a:ext cx="1778106" cy="843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07B0EA-28F5-4664-9B7C-82AA39FDA092}">
      <dsp:nvSpPr>
        <dsp:cNvPr id="0" name=""/>
        <dsp:cNvSpPr/>
      </dsp:nvSpPr>
      <dsp:spPr>
        <a:xfrm>
          <a:off x="0" y="1648925"/>
          <a:ext cx="10671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75518C-88EE-47F0-8F75-97293AF4ACC8}">
      <dsp:nvSpPr>
        <dsp:cNvPr id="0" name=""/>
        <dsp:cNvSpPr/>
      </dsp:nvSpPr>
      <dsp:spPr>
        <a:xfrm>
          <a:off x="533037" y="19680"/>
          <a:ext cx="8029679" cy="180636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342" tIns="0" rIns="2823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ЗАХВАТ ТУРКАМИ-СЕЛЬДЖУКАМИ ПОЧТИ ВСЕЙ ВИЗАНТИЙСКОЙ МАЛОЙ АЗИИ. ПРИЗЫВЫ ВИЗАНТИЙСКОГО ИМЕПРАТОРА О ПОМОЩИ</a:t>
          </a:r>
          <a:endParaRPr lang="ru-RU" sz="2400" kern="1200" dirty="0"/>
        </a:p>
      </dsp:txBody>
      <dsp:txXfrm>
        <a:off x="758833" y="245476"/>
        <a:ext cx="7690985" cy="1354773"/>
      </dsp:txXfrm>
    </dsp:sp>
    <dsp:sp modelId="{B447CD2E-E2EE-449E-9CD6-5DD28038A94E}">
      <dsp:nvSpPr>
        <dsp:cNvPr id="0" name=""/>
        <dsp:cNvSpPr/>
      </dsp:nvSpPr>
      <dsp:spPr>
        <a:xfrm>
          <a:off x="0" y="3222961"/>
          <a:ext cx="10671175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3972C-6A16-4D7E-B8DA-417DE2E9AB6D}">
      <dsp:nvSpPr>
        <dsp:cNvPr id="0" name=""/>
        <dsp:cNvSpPr/>
      </dsp:nvSpPr>
      <dsp:spPr>
        <a:xfrm>
          <a:off x="533037" y="2016125"/>
          <a:ext cx="7910652" cy="1383955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342" tIns="0" rIns="2823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ВТОРЖЕНИЕ ТУРОК-СКЛЬДЖУКОВ В ИЕРУСАЛИМ ПРИВЕЛОК ПРИТЕСНЕНИЯМ ВЕРУЮЩИХ И ЗАТРУДНИЛО ДОСТУП К СВЯТЫМ МЕСТАМ</a:t>
          </a:r>
          <a:endParaRPr lang="ru-RU" sz="2400" kern="1200" dirty="0"/>
        </a:p>
      </dsp:txBody>
      <dsp:txXfrm>
        <a:off x="706031" y="2189119"/>
        <a:ext cx="7651161" cy="1037967"/>
      </dsp:txXfrm>
    </dsp:sp>
    <dsp:sp modelId="{4E600DA6-DB51-42BF-99A9-D7100C92EB2D}">
      <dsp:nvSpPr>
        <dsp:cNvPr id="0" name=""/>
        <dsp:cNvSpPr/>
      </dsp:nvSpPr>
      <dsp:spPr>
        <a:xfrm>
          <a:off x="0" y="4391207"/>
          <a:ext cx="10671175" cy="302400"/>
        </a:xfrm>
        <a:prstGeom prst="horizontalScroll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ACF5F-4BA2-4F2C-9950-491786D0FCF0}">
      <dsp:nvSpPr>
        <dsp:cNvPr id="0" name=""/>
        <dsp:cNvSpPr/>
      </dsp:nvSpPr>
      <dsp:spPr>
        <a:xfrm>
          <a:off x="533037" y="3590161"/>
          <a:ext cx="7954979" cy="978166"/>
        </a:xfrm>
        <a:prstGeom prst="horizontalScroll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342" tIns="0" rIns="28234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ПРИЗЫВЫ РИМСКОГО ПАПЫ ОСВОБОДИТЬ СВЯТУЮ ЗЕМЛЮ</a:t>
          </a:r>
          <a:endParaRPr lang="ru-RU" sz="2400" kern="1200" dirty="0"/>
        </a:p>
      </dsp:txBody>
      <dsp:txXfrm>
        <a:off x="655308" y="3712432"/>
        <a:ext cx="7771573" cy="733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549227" y="2732460"/>
            <a:ext cx="10379421" cy="2784772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Тема: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ХРИСТИАНСКАЯ ЦЕРКОВЬ В СРЕДНИЕ ВЕКА.</a:t>
            </a:r>
          </a:p>
          <a:p>
            <a:pPr marL="32690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КРЕСТОВЫЕ ПОХОДЫ И ИХ ЦЕЛИ. 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560496" y="328282"/>
            <a:ext cx="1079500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32504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40" y="548681"/>
            <a:ext cx="271190" cy="705567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defTabSz="1023886">
              <a:spcBef>
                <a:spcPts val="222"/>
              </a:spcBef>
              <a:defRPr/>
            </a:pPr>
            <a:r>
              <a:rPr lang="ru-RU" sz="44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4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11358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551384" y="482600"/>
            <a:ext cx="581708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694992" y="3134073"/>
            <a:ext cx="576472" cy="202311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ЦЕРКОВНАЯ ДЕСЯТИНА И ПЛАТА ЗА ОБРЯДЫ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862664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Со всего населения Западной Европы церковь взимала десятину- особый налог на содержание духовенства и храмов.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Верующие платили священникам также за венчание при вступлении в брак, за крещение младенцев, отпевание покойников и другие обряды.</a:t>
            </a: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933056"/>
            <a:ext cx="23735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67" y="1282504"/>
            <a:ext cx="2515201" cy="233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45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ПРОДАЖА ИНДУЛЬГЕНЦИЙ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340768"/>
            <a:ext cx="7574632" cy="4785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Римские папы присвоили себе право прощать за деньги преступления и грехи верующих.</a:t>
            </a:r>
          </a:p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Церковь продавала специальные грамоты о прощении грехов – индульгенции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переводе с латинского значит «милость»).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53" y="990229"/>
            <a:ext cx="3021022" cy="361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551" y="4659213"/>
            <a:ext cx="2779713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820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2016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ВМЕШАТЕЛЬСТВО ЦЕРКВИ В ПОЛИТИКУ И ЭКОНОМИКУ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484784"/>
            <a:ext cx="7632848" cy="518457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800" dirty="0" smtClean="0">
                <a:latin typeface="Arial" pitchFamily="34" charset="0"/>
                <a:cs typeface="Arial" pitchFamily="34" charset="0"/>
              </a:rPr>
              <a:t>Церковь в средние века вмешивалась в политику, экономику, выполняла функции суда. Тяжелым бременем был интердикт – временный запрет на совершение обрядов и богослужения в той или иной стране. В  это время подданные освобождались от повиновения отлученному монарху.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	Папство достигло своего могущества при Иннокентии </a:t>
            </a:r>
            <a:r>
              <a:rPr lang="en-US" sz="3800" dirty="0" smtClean="0">
                <a:latin typeface="Arial" pitchFamily="34" charset="0"/>
                <a:cs typeface="Arial" pitchFamily="34" charset="0"/>
              </a:rPr>
              <a:t>III</a:t>
            </a:r>
            <a:r>
              <a:rPr lang="ru-RU" sz="3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3800" dirty="0" smtClean="0">
                <a:latin typeface="Arial" pitchFamily="34" charset="0"/>
                <a:cs typeface="Arial" pitchFamily="34" charset="0"/>
              </a:rPr>
              <a:t>1198-1216) он заявлял, что папа- наместник Иисуса Христа на земле, а поэтому выше всех церковных властей. Вассалами папы признали себя короли Англии, Польши, Швеции и Дании.</a:t>
            </a:r>
            <a:endParaRPr lang="ru-RU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413" y="1700808"/>
            <a:ext cx="384684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108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С ЕРЕТИКАМИ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23392" y="971551"/>
            <a:ext cx="6840760" cy="5769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Как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ни сильна была церковь, среди горожан появлялось все больше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людей,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выступавших против учения церкви. Таких людей духовенство называло еретиками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переводе с греческого «отступник»).</a:t>
            </a:r>
          </a:p>
          <a:p>
            <a:pPr marL="0" indent="0"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0" y="4509120"/>
            <a:ext cx="5253860" cy="228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424879"/>
            <a:ext cx="4104456" cy="438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304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БОРЬБА ЦЕРКВИ С ЕРЕТИКАМИ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142584" cy="471338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Для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борьбы с еретиками папа создал в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веке специальный церковный суд – инквизицию ( в переводе с латинского значит расследование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»).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Обвиняемых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заключали в тюрьмы, подвергали жестоким пыткам, стараясь вырвать признание своей вины. Преследование еретиков приносило большие доходы. Имущество еретиков делилось между церковью, властями и доносчиками.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276872"/>
            <a:ext cx="3802469" cy="301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593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210306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АУТОДАФЕ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412776"/>
            <a:ext cx="6494512" cy="468052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Испании,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где инквизиция получила большой размах, казнь через сожжение на костре получила название «аутодафе» («дело убеждения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»).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Казнь превращали в церковный праздник в присутствии короля и его приближенных на площади при огромном скоплении народа.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1772816"/>
            <a:ext cx="42720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059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КРЕСТОВЫЕ ПОХОДЫ</a:t>
            </a:r>
            <a:endParaRPr lang="ru-RU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6494512" cy="47133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Крестовые походы были захватническими войнами феодалов Западной Европы в странах Ближнего Востока. Они продолжались с 1096-1270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гг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	Крестовые походы восемь раз организовывались католической церковью. Завоеванием земель на Востоке церковь хотела поднять свой престиж и влияние.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052736"/>
            <a:ext cx="4018384" cy="301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64" y="4149080"/>
            <a:ext cx="4749039" cy="254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6573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ПРИЧИНЫ 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КРЕСТОВЫХ ПОХОДОВ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245594"/>
              </p:ext>
            </p:extLst>
          </p:nvPr>
        </p:nvGraphicFramePr>
        <p:xfrm>
          <a:off x="609600" y="1412875"/>
          <a:ext cx="10671175" cy="471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3068960"/>
            <a:ext cx="28575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257" y="1249313"/>
            <a:ext cx="2594885" cy="169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285" y="4797152"/>
            <a:ext cx="2606642" cy="17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64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ЦЕРКОВНЫЙ СОБОР В ГОРОДЕ КЛЕРМОН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5360" y="1412776"/>
            <a:ext cx="7489582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1095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году папа римский Урбан </a:t>
            </a:r>
            <a:r>
              <a:rPr lang="en-US" sz="3400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 при закрытии церковного собора выступил с речью перед огромной толпой народа. Он призвал освободить Иерусалим с «гробом Господним» из-под власти мусульман.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	Папа обещал участникам похода:</a:t>
            </a:r>
          </a:p>
          <a:p>
            <a:pPr>
              <a:lnSpc>
                <a:spcPct val="120000"/>
              </a:lnSpc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отпущение грехов</a:t>
            </a:r>
          </a:p>
          <a:p>
            <a:pPr>
              <a:lnSpc>
                <a:spcPct val="120000"/>
              </a:lnSpc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Вечное спасение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душам, павшим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в бою</a:t>
            </a:r>
          </a:p>
          <a:p>
            <a:pPr>
              <a:lnSpc>
                <a:spcPct val="120000"/>
              </a:lnSpc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Отмену долгов и заботу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о </a:t>
            </a:r>
            <a:r>
              <a:rPr lang="ru-RU" sz="3400" dirty="0" smtClean="0">
                <a:latin typeface="Arial" pitchFamily="34" charset="0"/>
                <a:cs typeface="Arial" pitchFamily="34" charset="0"/>
              </a:rPr>
              <a:t>семьях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3400" dirty="0" smtClean="0">
                <a:latin typeface="Arial" pitchFamily="34" charset="0"/>
                <a:cs typeface="Arial" pitchFamily="34" charset="0"/>
              </a:rPr>
              <a:t>	Это </a:t>
            </a:r>
            <a:r>
              <a:rPr lang="ru-RU" sz="3400" dirty="0">
                <a:latin typeface="Arial" pitchFamily="34" charset="0"/>
                <a:cs typeface="Arial" pitchFamily="34" charset="0"/>
              </a:rPr>
              <a:t>было не только богоугодное дело, но и способ обеспечить землей, как феодалов, так и крестьян.</a:t>
            </a:r>
          </a:p>
          <a:p>
            <a:pPr>
              <a:lnSpc>
                <a:spcPct val="120000"/>
              </a:lnSpc>
            </a:pPr>
            <a:endParaRPr lang="ru-RU" sz="3400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42" y="2060848"/>
            <a:ext cx="3959690" cy="337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716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КРЕСТОНОСЦЫ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6062464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знак готовности немедленно двинуться в «святую землю» многие тут же нашивали себе на одежду кресты из красной материи. Поэтому участников походов на Восток стали называть крестоносцами, а сам поход крестовым.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84482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08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83353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10670976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1. РАСПРОСТРАНЕНИЕ ХРИСТИАНСТВА В ЕВРОПЕ.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2. РАЗДЕЛЕНИЕ ХРИСТИАНСКОЙ ЦЕРКВИ.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3. ЦЕРКОВЬ И ОБЩЕСТВО.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4. БОРЬБА С ЕРЕТИКАМИ.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5. КРЕСТОВЫЕ ПОХОДЫ.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6. ЦЕЛИ И ЗАДАЧИ УЧАСТНИКОВ КРЕСТОВЫХ ПОХОДОВ.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ЦЕЛИ УЧАСТНИКОВ ПОХОДОВ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039943"/>
              </p:ext>
            </p:extLst>
          </p:nvPr>
        </p:nvGraphicFramePr>
        <p:xfrm>
          <a:off x="767408" y="1628799"/>
          <a:ext cx="7992888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6444"/>
                <a:gridCol w="3996444"/>
              </a:tblGrid>
              <a:tr h="365760"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ЦЕЛИ</a:t>
                      </a:r>
                      <a:endParaRPr lang="ru-RU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КРЕСТЬЯНЕ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ИЗБАВИТСЯ ОТ ФЕОДАЛЬНОЙ ЗАВИСИМОСТИ И ПОЛУЧИТЬ ЗЕМЛЮ</a:t>
                      </a:r>
                      <a:endParaRPr lang="ru-RU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dirty="0" smtClean="0"/>
                        <a:t>РЫЦАРИ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СЛАВА, ОБОГАЩЕНИЕ</a:t>
                      </a:r>
                      <a:r>
                        <a:rPr lang="ru-RU" dirty="0" smtClean="0"/>
                        <a:t>, ПОЛУЧЕНИЕ </a:t>
                      </a:r>
                      <a:r>
                        <a:rPr lang="ru-RU" dirty="0" smtClean="0"/>
                        <a:t>ЗЕМЕЛЬНЫХ ВЛАДЕНИЙ НА ВОСТОКЕ</a:t>
                      </a:r>
                      <a:endParaRPr lang="ru-RU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dirty="0" smtClean="0"/>
                        <a:t>ЦЕРКОВЬ И ПАПА РИМСКИЙ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РАСШИРЕНИЕ ВЛИЯНИЯ ЦЕРКВИ НА ВОСТОК, УВЕЛИЧЕНИЕ ДОХОДОВ</a:t>
                      </a:r>
                      <a:endParaRPr lang="ru-RU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ru-RU" dirty="0" smtClean="0"/>
                        <a:t>ГРАФЫ,ГЕРЦОГИ,КОРОЛИ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ЗАХВАТ НОВЫХ ВЛАДЕНИЙ И ПОДДАНЫХ. УВЕЛИЧЕНИЕ БОГАТСТВ, ПОВЫШЕНИЕ АВТОРИТЕТА В ЕВРОПЕ</a:t>
                      </a:r>
                      <a:r>
                        <a:rPr lang="ru-RU" baseline="0" dirty="0" smtClean="0"/>
                        <a:t>.</a:t>
                      </a:r>
                      <a:endParaRPr lang="ru-RU" dirty="0"/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r>
                        <a:rPr lang="ru-RU" dirty="0" smtClean="0"/>
                        <a:t>КУПЦЫ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НОВЫЕ</a:t>
                      </a:r>
                      <a:r>
                        <a:rPr lang="ru-RU" baseline="0" dirty="0" smtClean="0"/>
                        <a:t> ВОЗМОЖНОСТИ РАЗБОГАТЕТЬ, УСТАНОВЛЕНИЕ КОНТРОЛЯ ЗА ТОРГОВЛЕЙ В СРЕДИЗЕМНОМ МОРЕ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2276872"/>
            <a:ext cx="2771419" cy="316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7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  <a:endParaRPr lang="ru-RU" sz="6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55440" y="1412776"/>
            <a:ext cx="9937104" cy="4713388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ru-RU" sz="4000" b="1" dirty="0" smtClean="0">
                <a:latin typeface="Arial" panose="020B0604020202020204" pitchFamily="34" charset="0"/>
                <a:cs typeface="Arial" pitchFamily="34" charset="0"/>
              </a:rPr>
              <a:t>Прочитать 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§18 стр.77-79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ru-RU" sz="4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§19 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стр.80-82</a:t>
            </a:r>
            <a:r>
              <a:rPr lang="ru-RU" sz="40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 startAt="2"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Записать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тетрадях новые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термины с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объяснением.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293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68951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ВОЗНИКНОВЕНИЕ ХРИСТИАНСТВА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67408" y="1163884"/>
            <a:ext cx="7128792" cy="5433468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Христианская религия возникла две тысячи лет назад на территории Палестины. Основу христианства составляет связь человека с богом, которой можно достичь праведной жизнью и молитвой.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	За </a:t>
            </a:r>
            <a:r>
              <a:rPr lang="ru-RU" sz="5100" b="1" dirty="0">
                <a:latin typeface="Arial" pitchFamily="34" charset="0"/>
                <a:cs typeface="Arial" pitchFamily="34" charset="0"/>
              </a:rPr>
              <a:t>первое тысячелетие христианство распространилось почти по всей Европе. Постепенно церковь приобрела большое политическое значение и стала играть значимую роль в жизни </a:t>
            </a: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общества.</a:t>
            </a:r>
            <a:endParaRPr lang="ru-RU" sz="51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	Христианская религия </a:t>
            </a:r>
          </a:p>
          <a:p>
            <a:pPr>
              <a:lnSpc>
                <a:spcPct val="120000"/>
              </a:lnSpc>
            </a:pP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Укрепляла государственную власть</a:t>
            </a:r>
          </a:p>
          <a:p>
            <a:pPr>
              <a:lnSpc>
                <a:spcPct val="120000"/>
              </a:lnSpc>
            </a:pP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Служила объединению народа</a:t>
            </a:r>
          </a:p>
          <a:p>
            <a:pPr>
              <a:lnSpc>
                <a:spcPct val="120000"/>
              </a:lnSpc>
            </a:pPr>
            <a:r>
              <a:rPr lang="ru-RU" sz="5100" b="1" dirty="0" smtClean="0">
                <a:latin typeface="Arial" pitchFamily="34" charset="0"/>
                <a:cs typeface="Arial" pitchFamily="34" charset="0"/>
              </a:rPr>
              <a:t>Способствовала развитию культуры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39" y="1340768"/>
            <a:ext cx="3661841" cy="513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17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РАСПРОСТРАНЕНИЕ ХРИСТИАНСТВА СРЕДИ ЕВРОПЕЙСКИХ НАРОДОВ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44" y="1484784"/>
            <a:ext cx="7128792" cy="49294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С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IV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века христианство распространилось среди германских племен.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	В конце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в. христианство принял король франков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Хлодвиг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В Х в. христианство от византийской церкви приняли Киевская Русь и Болгария. 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Самыми последними перешли в христианство племена пруссов и литовцев (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XIII-XIV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вв.)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b="22129"/>
          <a:stretch/>
        </p:blipFill>
        <p:spPr bwMode="auto">
          <a:xfrm>
            <a:off x="7320136" y="1221530"/>
            <a:ext cx="1512168" cy="267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986808"/>
            <a:ext cx="4290053" cy="257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68" y="1272057"/>
            <a:ext cx="3235260" cy="252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94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ХРИСТИАНСКАЯ ЦЕРКОВЬ ДО СЕРЕДИНЫ 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ВЕКА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44" y="1484784"/>
            <a:ext cx="7056784" cy="4929412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Народы Западной </a:t>
            </a:r>
            <a:r>
              <a:rPr lang="ru-RU" sz="7400" b="1" dirty="0">
                <a:latin typeface="Arial" pitchFamily="34" charset="0"/>
                <a:cs typeface="Arial" pitchFamily="34" charset="0"/>
              </a:rPr>
              <a:t>и Восточной Римской империй исповедовали христианство. Но главой церкви в </a:t>
            </a: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Западной Европе </a:t>
            </a:r>
            <a:r>
              <a:rPr lang="ru-RU" sz="7400" b="1" dirty="0">
                <a:latin typeface="Arial" pitchFamily="34" charset="0"/>
                <a:cs typeface="Arial" pitchFamily="34" charset="0"/>
              </a:rPr>
              <a:t>был Римский папа, а в Восточной части Римской империи – патриарх. </a:t>
            </a:r>
            <a:endParaRPr lang="ru-RU" sz="7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	Римский </a:t>
            </a:r>
            <a:r>
              <a:rPr lang="ru-RU" sz="7400" b="1" dirty="0">
                <a:latin typeface="Arial" pitchFamily="34" charset="0"/>
                <a:cs typeface="Arial" pitchFamily="34" charset="0"/>
              </a:rPr>
              <a:t>папа был единственным и независимым главой церкви в </a:t>
            </a: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Западной Европе. В Италии в 756 г. образовалось государство папы римского – Папская область.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 	Византийская церковь управлялась константинопольским патриархом и подчинялась императору.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7400" b="1" dirty="0" smtClean="0">
                <a:latin typeface="Arial" pitchFamily="34" charset="0"/>
                <a:cs typeface="Arial" pitchFamily="34" charset="0"/>
              </a:rPr>
              <a:t>	До </a:t>
            </a:r>
            <a:r>
              <a:rPr lang="ru-RU" sz="7400" b="1" dirty="0">
                <a:latin typeface="Arial" pitchFamily="34" charset="0"/>
                <a:cs typeface="Arial" pitchFamily="34" charset="0"/>
              </a:rPr>
              <a:t>середины XI века в условиях феодальной раздробленности христианская церковь оставалась единой. </a:t>
            </a:r>
            <a:endParaRPr lang="ru-RU" sz="7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/>
          <a:stretch/>
        </p:blipFill>
        <p:spPr bwMode="auto">
          <a:xfrm>
            <a:off x="7464152" y="1268760"/>
            <a:ext cx="4396274" cy="3133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118" y="2712810"/>
            <a:ext cx="1004308" cy="14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708920"/>
            <a:ext cx="792088" cy="143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778" r="3198" b="9556"/>
          <a:stretch/>
        </p:blipFill>
        <p:spPr bwMode="auto">
          <a:xfrm>
            <a:off x="8796300" y="4358283"/>
            <a:ext cx="2206649" cy="19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2288" y="6309320"/>
            <a:ext cx="21981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ПАПСКАЯ ОБЛАСТЬ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433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РАСКОЛ ХРИСТИАНСКОЙ ЦЕРКВИ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268760"/>
            <a:ext cx="6768752" cy="4857404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Римский папа хотел подчинить своей власти страны Восточной Европы. Византийская церковь противилась вмешательству папы в ее дела. Из-за господства над христианской церковью и дележа доходов между папой и патриархом шла острая борьба.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lnSpc>
                <a:spcPct val="120000"/>
              </a:lnSpc>
              <a:buNone/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В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1054 г. во время очередного конфликта папа и патриарх предали друг друга проклятию, произошёл раскол христианской церкви на западную (католическую) и восточную (православную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611918" y="1700808"/>
            <a:ext cx="4345787" cy="4176464"/>
            <a:chOff x="7611918" y="1700808"/>
            <a:chExt cx="4345787" cy="4176464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1700808"/>
              <a:ext cx="4277529" cy="320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8488" y="3140968"/>
              <a:ext cx="1468770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918" y="2996952"/>
              <a:ext cx="1515167" cy="2880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0611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ПРАВОСЛАВНАЯ И КАТОЛИЧЕСКАЯ ЦЕРКОВЬ</a:t>
            </a:r>
            <a:endParaRPr lang="ru-RU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124744"/>
            <a:ext cx="6840760" cy="525658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	Западная церковь стала называться католической («что значит всемирной»), а восточная – православной («истинная вера»).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	Между церквями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 Западе и Востоке существовали также различия в обрядах и учении. В раздробленной Западной Европе церковь сохранила единый язык богослужения - латинский.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	Восточная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же церковь вела богослужение на греческом, но допускала церковную службу на местных языках.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Западе было запрещено вступать в брак всем духовным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лицам (целибат), в православии безбрачие было обязательным только для монахов.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7" y="971551"/>
            <a:ext cx="4576785" cy="343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97" y="4406157"/>
            <a:ext cx="3188643" cy="238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5112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274761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6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ИСТОЧНИКИ БОГАТСТВА ЦЕРКВИ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537311"/>
              </p:ext>
            </p:extLst>
          </p:nvPr>
        </p:nvGraphicFramePr>
        <p:xfrm>
          <a:off x="407368" y="1268760"/>
          <a:ext cx="11377264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564904"/>
            <a:ext cx="1440160" cy="20379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95" y="1844823"/>
            <a:ext cx="2149971" cy="275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060848"/>
            <a:ext cx="1330711" cy="3525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85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10"/>
            <a:ext cx="12192000" cy="120275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ЦЕРКОВЬ-КРУПНЕЙШИЙ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ЗЕМЛЕВЛАДЕЛЕЦ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412776"/>
            <a:ext cx="6840760" cy="471338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Католической церкви принадлежало в Западной Европе около трети возделанных земель. Епископы и монастыри имели сотни, а порой и тысячи крепостных.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Монастырям принадлежали торговые пути, проходившие через Альпийские перевалы. Многие монастыри торговали вином и солью.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Чтобы жить в роскоши церковные феодалы увеличивали повинности своих крепостных.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9" y="1268760"/>
            <a:ext cx="3960440" cy="342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5085184"/>
            <a:ext cx="2933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36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</TotalTime>
  <Words>378</Words>
  <Application>Microsoft Office PowerPoint</Application>
  <PresentationFormat>Произвольный</PresentationFormat>
  <Paragraphs>114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310</cp:revision>
  <dcterms:created xsi:type="dcterms:W3CDTF">2020-04-27T10:05:42Z</dcterms:created>
  <dcterms:modified xsi:type="dcterms:W3CDTF">2020-10-21T08:52:48Z</dcterms:modified>
</cp:coreProperties>
</file>