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485" r:id="rId2"/>
    <p:sldId id="493" r:id="rId3"/>
    <p:sldId id="494" r:id="rId4"/>
    <p:sldId id="498" r:id="rId5"/>
    <p:sldId id="499" r:id="rId6"/>
    <p:sldId id="502" r:id="rId7"/>
    <p:sldId id="495" r:id="rId8"/>
    <p:sldId id="509" r:id="rId9"/>
    <p:sldId id="510" r:id="rId10"/>
    <p:sldId id="512" r:id="rId11"/>
    <p:sldId id="513" r:id="rId12"/>
    <p:sldId id="517" r:id="rId13"/>
    <p:sldId id="518" r:id="rId14"/>
    <p:sldId id="519" r:id="rId15"/>
    <p:sldId id="516" r:id="rId16"/>
    <p:sldId id="520" r:id="rId17"/>
    <p:sldId id="507" r:id="rId18"/>
    <p:sldId id="496" r:id="rId19"/>
    <p:sldId id="521" r:id="rId20"/>
    <p:sldId id="500" r:id="rId21"/>
    <p:sldId id="505" r:id="rId22"/>
    <p:sldId id="515" r:id="rId23"/>
    <p:sldId id="514" r:id="rId24"/>
    <p:sldId id="508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AB73B20-4749-444C-A2B7-80255F1415AF}">
          <p14:sldIdLst>
            <p14:sldId id="485"/>
            <p14:sldId id="493"/>
            <p14:sldId id="494"/>
            <p14:sldId id="498"/>
            <p14:sldId id="499"/>
            <p14:sldId id="502"/>
            <p14:sldId id="495"/>
            <p14:sldId id="509"/>
            <p14:sldId id="510"/>
            <p14:sldId id="512"/>
            <p14:sldId id="513"/>
            <p14:sldId id="517"/>
            <p14:sldId id="518"/>
            <p14:sldId id="519"/>
            <p14:sldId id="516"/>
            <p14:sldId id="520"/>
            <p14:sldId id="507"/>
            <p14:sldId id="496"/>
            <p14:sldId id="521"/>
            <p14:sldId id="500"/>
            <p14:sldId id="505"/>
            <p14:sldId id="515"/>
            <p14:sldId id="514"/>
          </p14:sldIdLst>
        </p14:section>
        <p14:section name="Раздел без заголовка" id="{9EC74ECC-F8CF-4550-B8BC-3A8A7D256AE9}">
          <p14:sldIdLst>
            <p14:sldId id="50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996" y="-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7A6E6-2BEB-4289-8C48-E149BD835215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32F52-5376-4195-AFB7-B4B9DCBDA9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798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252783"/>
      </p:ext>
    </p:extLst>
  </p:cSld>
  <p:clrMapOvr>
    <a:masterClrMapping/>
  </p:clrMapOvr>
  <p:transition spd="slow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177842"/>
      </p:ext>
    </p:extLst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588630"/>
      </p:ext>
    </p:extLst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3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7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7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70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32179796"/>
      </p:ext>
    </p:extLst>
  </p:cSld>
  <p:clrMapOvr>
    <a:masterClrMapping/>
  </p:clrMapOvr>
  <p:transition spd="slow"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658651"/>
      </p:ext>
    </p:extLst>
  </p:cSld>
  <p:clrMapOvr>
    <a:masterClrMapping/>
  </p:clrMapOvr>
  <p:transition spd="slow">
    <p:cover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445619"/>
      </p:ext>
    </p:extLst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334245"/>
      </p:ext>
    </p:extLst>
  </p:cSld>
  <p:clrMapOvr>
    <a:masterClrMapping/>
  </p:clrMapOvr>
  <p:transition spd="slow"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193573"/>
      </p:ext>
    </p:extLst>
  </p:cSld>
  <p:clrMapOvr>
    <a:masterClrMapping/>
  </p:clrMapOvr>
  <p:transition spd="slow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209228"/>
      </p:ext>
    </p:extLst>
  </p:cSld>
  <p:clrMapOvr>
    <a:masterClrMapping/>
  </p:clrMapOvr>
  <p:transition spd="slow">
    <p:cover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20167"/>
      </p:ext>
    </p:extLst>
  </p:cSld>
  <p:clrMapOvr>
    <a:masterClrMapping/>
  </p:clrMapOvr>
  <p:transition spd="slow"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202629"/>
      </p:ext>
    </p:extLst>
  </p:cSld>
  <p:clrMapOvr>
    <a:masterClrMapping/>
  </p:clrMapOvr>
  <p:transition spd="slow"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346977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5A1CB-DE4E-4E95-B4AD-60ED9AE334D2}" type="datetimeFigureOut">
              <a:rPr lang="ru-RU" smtClean="0"/>
              <a:pPr/>
              <a:t>16.10.2020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04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over dir="r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0" y="0"/>
            <a:ext cx="12233091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3089276" y="73960"/>
            <a:ext cx="5140325" cy="1919006"/>
          </a:xfrm>
        </p:spPr>
        <p:txBody>
          <a:bodyPr vert="horz" wrap="square" lIns="91440" tIns="25927" rIns="91440" bIns="45720" rtlCol="0" anchor="ctr">
            <a:spAutoFit/>
          </a:bodyPr>
          <a:lstStyle/>
          <a:p>
            <a:pPr marL="22545" defTabSz="1024014">
              <a:spcBef>
                <a:spcPts val="203"/>
              </a:spcBef>
              <a:defRPr/>
            </a:pPr>
            <a:r>
              <a:rPr lang="ru-RU" sz="6000" b="1" spc="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ВСЕМИРНАЯИСТОРИЯ</a:t>
            </a:r>
            <a:endParaRPr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1271464" y="2676228"/>
            <a:ext cx="9839672" cy="2759124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algn="ctr" defTabSz="1023886">
              <a:spcBef>
                <a:spcPts val="196"/>
              </a:spcBef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Тема</a:t>
            </a: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: </a:t>
            </a:r>
          </a:p>
          <a:p>
            <a:pPr marL="32690" algn="ctr" defTabSz="1023886">
              <a:spcBef>
                <a:spcPts val="196"/>
              </a:spcBef>
              <a:defRPr/>
            </a:pPr>
            <a:r>
              <a:rPr lang="ru-RU" sz="4400" b="1" dirty="0" smtClean="0">
                <a:solidFill>
                  <a:srgbClr val="002060"/>
                </a:solidFill>
                <a:latin typeface="Arial"/>
                <a:cs typeface="Arial"/>
              </a:rPr>
              <a:t>Развитие товарного хозяйства в средние века. Рынки и ярмарки. Средневековые города Азии. </a:t>
            </a:r>
            <a:endParaRPr lang="ru-RU" sz="4400" b="1" dirty="0" smtClean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10571385" y="328282"/>
            <a:ext cx="1079500" cy="1276350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10642728" y="328282"/>
            <a:ext cx="957262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975540" y="548681"/>
            <a:ext cx="271190" cy="644011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algn="ctr" defTabSz="1023886">
              <a:spcBef>
                <a:spcPts val="222"/>
              </a:spcBef>
              <a:defRPr/>
            </a:pPr>
            <a:r>
              <a:rPr lang="ru-RU" sz="4000" b="1" spc="18" dirty="0">
                <a:solidFill>
                  <a:srgbClr val="FEFEFE"/>
                </a:solidFill>
                <a:latin typeface="Arial"/>
                <a:cs typeface="Arial"/>
              </a:rPr>
              <a:t>7</a:t>
            </a:r>
            <a:endParaRPr sz="40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10732516" y="1146175"/>
            <a:ext cx="857250" cy="390961"/>
          </a:xfrm>
          <a:prstGeom prst="rect">
            <a:avLst/>
          </a:prstGeom>
        </p:spPr>
        <p:txBody>
          <a:bodyPr lIns="0" tIns="21420" rIns="0" bIns="0">
            <a:spAutoFit/>
          </a:bodyPr>
          <a:lstStyle/>
          <a:p>
            <a:pPr defTabSz="1023886">
              <a:spcBef>
                <a:spcPts val="169"/>
              </a:spcBef>
              <a:defRPr/>
            </a:pPr>
            <a:r>
              <a:rPr lang="ru-RU" sz="2400" b="1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4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:a16="http://schemas.microsoft.com/office/drawing/2014/main" xmlns="" id="{FBDC4668-53F8-453D-BAE8-6EC39154C51F}"/>
              </a:ext>
            </a:extLst>
          </p:cNvPr>
          <p:cNvSpPr/>
          <p:nvPr/>
        </p:nvSpPr>
        <p:spPr>
          <a:xfrm>
            <a:off x="551384" y="482600"/>
            <a:ext cx="581708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407368" y="2990057"/>
            <a:ext cx="576472" cy="231115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2" name="object 4">
            <a:extLst/>
          </p:cNvPr>
          <p:cNvSpPr txBox="1"/>
          <p:nvPr/>
        </p:nvSpPr>
        <p:spPr>
          <a:xfrm>
            <a:off x="1271464" y="4547768"/>
            <a:ext cx="6696744" cy="420087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defTabSz="1023886">
              <a:lnSpc>
                <a:spcPts val="3471"/>
              </a:lnSpc>
              <a:spcBef>
                <a:spcPts val="196"/>
              </a:spcBef>
              <a:defRPr/>
            </a:pPr>
            <a:endParaRPr lang="ru-RU" sz="20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34526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ЛЕВАНТСКИЙ ТОРГОВЫЙ ПУТЬ</a:t>
            </a:r>
            <a:endParaRPr lang="ru-RU" sz="6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09600" y="1484784"/>
            <a:ext cx="6854552" cy="4641381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Важнейшие торговые пути проходили по Средиземному морю, здесь сосредоточилась торговля Западной Европы со странами Востока. </a:t>
            </a:r>
          </a:p>
          <a:p>
            <a:pPr>
              <a:lnSpc>
                <a:spcPct val="12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Торговля со странами Востока находилась в руках итальянских городов  Венеции и Генуи. </a:t>
            </a:r>
          </a:p>
          <a:p>
            <a:pPr>
              <a:lnSpc>
                <a:spcPct val="12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Эти города были самостоятельными городами - республиками , в которых власть принадлежала богатым купцам. Богачи владели флотилиями кораблей, десятками складов, магазинами.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1628800"/>
            <a:ext cx="3396412" cy="42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42226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РОСТ И РАЗВИТИЕ ГОРОДОВ АЗИИ</a:t>
            </a:r>
            <a:endParaRPr lang="ru-RU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196752"/>
            <a:ext cx="6696744" cy="492941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	Города Азии образовались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как административные центры и военные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крепости. Они быстро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росли и развивались, благодаря ремеслам и торговле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	Наиболее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крупными городами Азии были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Чанань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Лоян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Ханчжоу, Каир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, Дамаск, Багдад, Самарканд, Бухара,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Камакура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, Киото, Осака, Дели</a:t>
            </a:r>
            <a:r>
              <a:rPr lang="ru-RU" dirty="0"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0">
              <a:buNone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1201341"/>
            <a:ext cx="3853049" cy="2261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 flipH="1">
            <a:off x="7536159" y="3786495"/>
            <a:ext cx="4104455" cy="646331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/>
              <a:t>Город </a:t>
            </a:r>
            <a:r>
              <a:rPr lang="ru-RU" dirty="0" err="1" smtClean="0"/>
              <a:t>Чанань</a:t>
            </a:r>
            <a:r>
              <a:rPr lang="ru-RU" dirty="0" smtClean="0"/>
              <a:t> - </a:t>
            </a:r>
            <a:r>
              <a:rPr lang="ru-RU" dirty="0"/>
              <a:t>столица китайских династий </a:t>
            </a:r>
            <a:r>
              <a:rPr lang="ru-RU" dirty="0" err="1"/>
              <a:t>Хань</a:t>
            </a:r>
            <a:r>
              <a:rPr lang="ru-RU" dirty="0"/>
              <a:t> и </a:t>
            </a:r>
            <a:r>
              <a:rPr lang="ru-RU" dirty="0" err="1"/>
              <a:t>Тан</a:t>
            </a:r>
            <a:r>
              <a:rPr lang="ru-RU" dirty="0"/>
              <a:t>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1012" y="4469651"/>
            <a:ext cx="1966156" cy="1453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915" y="4509120"/>
            <a:ext cx="2192769" cy="1453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41249" y="6093296"/>
            <a:ext cx="1706488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КАИР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513055" y="6093296"/>
            <a:ext cx="1706488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КАМАКУРА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93619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НАСЕЛЕНИЕ ГОРОДОВ АЗИИ</a:t>
            </a:r>
            <a:endParaRPr lang="ru-RU" sz="6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09600" y="1412776"/>
            <a:ext cx="6206480" cy="471338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ru-RU" sz="1800" b="1" dirty="0">
                <a:latin typeface="Arial" pitchFamily="34" charset="0"/>
                <a:ea typeface="Times New Roman"/>
                <a:cs typeface="Arial" pitchFamily="34" charset="0"/>
              </a:rPr>
              <a:t>Население городов Азии по сравнению с Европой было многочисленным. Так, в Китае в XVI в. в Пекине проживал 1 миллион человек, в Нанкине еще больше. В крупных городах Ирана — Исфахане, Ширазе было по 200 тысяч жителей. </a:t>
            </a:r>
            <a:endParaRPr lang="ru-RU" sz="18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ru-RU" sz="1800" b="1" dirty="0" smtClean="0">
                <a:latin typeface="Arial" pitchFamily="34" charset="0"/>
                <a:ea typeface="Times New Roman"/>
                <a:cs typeface="Arial" pitchFamily="34" charset="0"/>
              </a:rPr>
              <a:t>В </a:t>
            </a:r>
            <a:r>
              <a:rPr lang="ru-RU" sz="1800" b="1" dirty="0">
                <a:latin typeface="Arial" pitchFamily="34" charset="0"/>
                <a:ea typeface="Times New Roman"/>
                <a:cs typeface="Arial" pitchFamily="34" charset="0"/>
              </a:rPr>
              <a:t>конце XIV — начале XV вв. высокого уровня развития достиг Самарканд, который прославился на весь мир как столица империи Амира </a:t>
            </a:r>
            <a:r>
              <a:rPr lang="ru-RU" sz="1800" b="1" dirty="0" err="1">
                <a:latin typeface="Arial" pitchFamily="34" charset="0"/>
                <a:ea typeface="Times New Roman"/>
                <a:cs typeface="Arial" pitchFamily="34" charset="0"/>
              </a:rPr>
              <a:t>Темура</a:t>
            </a:r>
            <a:r>
              <a:rPr lang="ru-RU" sz="1800" b="1" dirty="0">
                <a:latin typeface="Arial" pitchFamily="34" charset="0"/>
                <a:ea typeface="Times New Roman"/>
                <a:cs typeface="Arial" pitchFamily="34" charset="0"/>
              </a:rPr>
              <a:t>. Поэты и философы средневековья называли его «украшением земли Востока». </a:t>
            </a:r>
            <a:endParaRPr lang="ru-RU" sz="18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lnSpc>
                <a:spcPct val="120000"/>
              </a:lnSpc>
              <a:spcAft>
                <a:spcPts val="1000"/>
              </a:spcAft>
            </a:pPr>
            <a:r>
              <a:rPr lang="ru-RU" sz="1800" b="1" dirty="0" smtClean="0">
                <a:latin typeface="Arial" pitchFamily="34" charset="0"/>
                <a:ea typeface="Times New Roman"/>
                <a:cs typeface="Arial" pitchFamily="34" charset="0"/>
              </a:rPr>
              <a:t>Центром </a:t>
            </a:r>
            <a:r>
              <a:rPr lang="ru-RU" sz="1800" b="1" dirty="0">
                <a:latin typeface="Arial" pitchFamily="34" charset="0"/>
                <a:ea typeface="Times New Roman"/>
                <a:cs typeface="Arial" pitchFamily="34" charset="0"/>
              </a:rPr>
              <a:t>религии и культуры, торговли и ремесла считалась в восточном мире Бухара.</a:t>
            </a:r>
            <a:endParaRPr lang="ru-RU" sz="1800" b="1" dirty="0"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351" y="1545754"/>
            <a:ext cx="2480860" cy="1653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3"/>
          <a:stretch/>
        </p:blipFill>
        <p:spPr bwMode="auto">
          <a:xfrm>
            <a:off x="6964351" y="3256220"/>
            <a:ext cx="2482695" cy="157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Блок-схема: перфолента 1"/>
          <p:cNvSpPr/>
          <p:nvPr/>
        </p:nvSpPr>
        <p:spPr>
          <a:xfrm>
            <a:off x="7896199" y="2781144"/>
            <a:ext cx="1080119" cy="42955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ПЕКИН</a:t>
            </a:r>
            <a:endParaRPr lang="ru-RU" dirty="0"/>
          </a:p>
        </p:txBody>
      </p:sp>
      <p:sp>
        <p:nvSpPr>
          <p:cNvPr id="3" name="Блок-схема: перфолента 2"/>
          <p:cNvSpPr/>
          <p:nvPr/>
        </p:nvSpPr>
        <p:spPr>
          <a:xfrm>
            <a:off x="7752183" y="4476330"/>
            <a:ext cx="1368153" cy="40208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ШИРАЗ</a:t>
            </a:r>
            <a:endParaRPr lang="ru-RU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046" y="1545754"/>
            <a:ext cx="261937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Блок-схема: перфолента 3"/>
          <p:cNvSpPr/>
          <p:nvPr/>
        </p:nvSpPr>
        <p:spPr>
          <a:xfrm>
            <a:off x="10544454" y="2868060"/>
            <a:ext cx="1296144" cy="42955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БУХАРА</a:t>
            </a:r>
            <a:endParaRPr lang="ru-RU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046" y="3297616"/>
            <a:ext cx="2702240" cy="1542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Блок-схема: перфолента 5"/>
          <p:cNvSpPr/>
          <p:nvPr/>
        </p:nvSpPr>
        <p:spPr>
          <a:xfrm>
            <a:off x="10233105" y="4471080"/>
            <a:ext cx="1584176" cy="40233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САМАРКАНД</a:t>
            </a:r>
            <a:endParaRPr lang="ru-RU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122" y="4839872"/>
            <a:ext cx="2529317" cy="1517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 descr="Нанкин, Китай — все о городе с фот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715" y="4830346"/>
            <a:ext cx="2514036" cy="155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Блок-схема: перфолента 6"/>
          <p:cNvSpPr/>
          <p:nvPr/>
        </p:nvSpPr>
        <p:spPr>
          <a:xfrm>
            <a:off x="7608168" y="6093296"/>
            <a:ext cx="1512168" cy="35310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ИСФАГАН</a:t>
            </a:r>
            <a:endParaRPr lang="ru-RU" dirty="0"/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10416481" y="6093296"/>
            <a:ext cx="1339130" cy="32952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НАНКИН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38967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ПЛАНИРОВКА ГОРОДОВ АЗИИ</a:t>
            </a:r>
            <a:endParaRPr lang="ru-RU" sz="6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09600" y="1412776"/>
            <a:ext cx="7430616" cy="471338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	Города мусульманских стран Азии застраивались по определенному плану: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	В центре размещался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арк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– крепость главы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города.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	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Шахристан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часть города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, находившаяся внутри городских стен, но снаружи цитадели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Вокруг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города располагался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рабад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- торгово-ремесленный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пригород.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1196752"/>
            <a:ext cx="3746190" cy="249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3829793"/>
            <a:ext cx="374619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Блок-схема: перфолента 1"/>
          <p:cNvSpPr/>
          <p:nvPr/>
        </p:nvSpPr>
        <p:spPr>
          <a:xfrm>
            <a:off x="9930147" y="2636912"/>
            <a:ext cx="1614314" cy="80467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Бухарский </a:t>
            </a:r>
            <a:r>
              <a:rPr lang="ru-RU" dirty="0" err="1" smtClean="0"/>
              <a:t>арк</a:t>
            </a:r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5730507"/>
            <a:ext cx="2637307" cy="718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88288" y="5949280"/>
            <a:ext cx="2133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Шахристан Бухары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48201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ТОРГОВЛЯ В ГОРОДАХ АЗИИ</a:t>
            </a:r>
            <a:endParaRPr lang="ru-RU" sz="6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09600" y="1412776"/>
            <a:ext cx="7430616" cy="471338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	В Азии были образованы такие крупные государства как Арабский халифат, империя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Тан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Делийский султанат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– это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делало торговлю более прибыльной.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	С Дальнего Востока к Средиземному морю проходили караванные пути. До Персидского залива и Красного моря плыли корабли арабских, китайских и индийских торговцев.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259" y="1412777"/>
            <a:ext cx="3921725" cy="180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3284984"/>
            <a:ext cx="3821087" cy="234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25518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КУЛЬТУРНАЯ ЖИЗНЬ</a:t>
            </a:r>
            <a:endParaRPr lang="ru-RU" sz="6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51384" y="1385648"/>
            <a:ext cx="5403479" cy="4713388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  В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городах Азии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открывались школы, библиотеки, жили ученый, поэты, художники, музыканты. 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  Города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Азии возникали на государственной земле. Жители городов Азии, в отличие от европейских, не боролись против своих сеньоров.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559" y="1412776"/>
            <a:ext cx="2736304" cy="2394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838" y="3780353"/>
            <a:ext cx="2560517" cy="239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559" y="3807043"/>
            <a:ext cx="3224280" cy="2316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717" y="1412776"/>
            <a:ext cx="3184639" cy="2394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49293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РЫНКИ В ГОРОДАХ АЗИИ</a:t>
            </a:r>
            <a:endParaRPr lang="ru-RU" sz="6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412776"/>
            <a:ext cx="7214592" cy="47133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  Крупные </a:t>
            </a:r>
            <a:r>
              <a:rPr lang="ru-RU" sz="3600" b="1" dirty="0">
                <a:latin typeface="Arial" pitchFamily="34" charset="0"/>
                <a:cs typeface="Arial" pitchFamily="34" charset="0"/>
              </a:rPr>
              <a:t>рынки в городах Средней Азии и Ирана состояли из нескольких рядов. На базарах имелись ремесленные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мастерские. Существовали переходящие по разным селениям базары, образующие недельный цикл</a:t>
            </a:r>
            <a:r>
              <a:rPr lang="ru-RU" sz="36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6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272" y="1124744"/>
            <a:ext cx="4107648" cy="2760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631" y="3987997"/>
            <a:ext cx="4107647" cy="2819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9329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-78009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ПУТЕШЕСТВЕННИК МАРКО ПОЛО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07368" y="1124743"/>
            <a:ext cx="6624736" cy="5414665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	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С развитием торговых связей купцы стали чаще посещать разные города и государства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Венецианский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купец и путешественник, Марко Поло в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XIII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веке представил историю своего путешествия по Азии.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	Из 25 лет своего путешествия 17 он провел в Китае, в ставке хана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Хубилая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	Он первым из европейцев увидел и описал загадочный Восток в своем произведении «Книга о разнообразии мира». Это произведение дало европейцам знания о странах Центральной, Восточной и Южной Азии.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8" y="3861048"/>
            <a:ext cx="4390430" cy="2678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251" b="7677"/>
          <a:stretch/>
        </p:blipFill>
        <p:spPr bwMode="auto">
          <a:xfrm>
            <a:off x="8760296" y="1466282"/>
            <a:ext cx="2448272" cy="3234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93751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СЕВЕРНЫЙ ТОРГОВЫЙ ПУТЬ</a:t>
            </a:r>
            <a:endParaRPr lang="ru-RU" sz="6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5360" y="1268760"/>
            <a:ext cx="7056784" cy="540059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Важнейший торговый путь проходил по Северному и Балтийскому морям. Здесь торговали солью, мехами, шерстью, воском, железом и другими товарами. В этой торговле участвовали купцы городов и стран Северной Европы  - от Новгорода до Лондона.</a:t>
            </a:r>
          </a:p>
          <a:p>
            <a:pPr>
              <a:lnSpc>
                <a:spcPct val="120000"/>
              </a:lnSpc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Более 70 больших и малых городов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Германии,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находились вдоль Северного торгового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пути,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входили  в Ганзу – торговый союз городов.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1" y="3812532"/>
            <a:ext cx="4434433" cy="2960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384" y="1085901"/>
            <a:ext cx="4434433" cy="254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5311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-78009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ТОРГОВЦЫ И РЫНКИ</a:t>
            </a:r>
            <a:endParaRPr lang="ru-RU" sz="6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09600" y="1412775"/>
            <a:ext cx="6062464" cy="5112569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	Рост товарообмена и торговли требовал увеличения числа рынков в городах. Первый крытый рынок был построен в Лондоне в конце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XIV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века –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Блэкуэлхолл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	Каждый рынок специализировался на продаже того или другого товара.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1340768"/>
            <a:ext cx="4032448" cy="534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49092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0"/>
            <a:ext cx="12095312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 УРОКА</a:t>
            </a:r>
            <a:endParaRPr lang="ru-RU" sz="6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12168" y="1412776"/>
            <a:ext cx="10670976" cy="47133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ВОЗНИКНОВЕНИЕ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ТОВАРНОГО ХОЗЯЙСТВА.</a:t>
            </a:r>
          </a:p>
          <a:p>
            <a:pPr marL="0" indent="0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ТОРГОВЛЯ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СО СТРАНАМИ ВОСТОКА.</a:t>
            </a:r>
          </a:p>
          <a:p>
            <a:pPr marL="0" indent="0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3. СРЕДНЕВЕКОВЫЕ ГОРОДА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АЗИИ.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 РАЗВИТИЕ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РЕМЕСЛА И ТОРГОВЛИ В ГОРОДАХ АЗИИ.</a:t>
            </a:r>
          </a:p>
          <a:p>
            <a:pPr marL="0" lvl="0" indent="0">
              <a:buNone/>
            </a:pPr>
            <a:r>
              <a:rPr lang="ru-RU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5.ТОРГОВЦЫ </a:t>
            </a:r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 РЫНКИ.</a:t>
            </a:r>
          </a:p>
          <a:p>
            <a:pPr marL="0" lvl="0" indent="0">
              <a:buNone/>
            </a:pPr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БАНКИ</a:t>
            </a:r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ЯРМАРКИ, БИРЖИ.</a:t>
            </a:r>
          </a:p>
          <a:p>
            <a:pPr marL="0" indent="0">
              <a:buNone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2172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СРЕДНЕВЕКОВЫЕ БАНКИ</a:t>
            </a:r>
            <a:endParaRPr lang="ru-RU" sz="6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63352" y="1412776"/>
            <a:ext cx="7776864" cy="5219526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	В каждой стране были в ходу монеты различного веса и чеканки. Поэтому в городах появился меняла - человек, который за плату занимался обменом денег. Менялы также давали деньги в долг под высокий процент.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	В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XIV-XV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веках в крупных итальянских городах появились первые банки.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        Банк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(от итальянского «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banko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»)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скамья,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в лавке менялы.</a:t>
            </a: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	Банкиры брали деньги на хранение и через своих служащих переводили купцам деньги из одной страны в другую. Нередко они давали крупные суммы денег королям и феодалам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t="18889" r="42727"/>
          <a:stretch/>
        </p:blipFill>
        <p:spPr bwMode="auto">
          <a:xfrm>
            <a:off x="8328248" y="1268760"/>
            <a:ext cx="3168352" cy="2915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4365104"/>
            <a:ext cx="3280180" cy="2267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31198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-27384"/>
            <a:ext cx="12192000" cy="1152128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СРЕДНЕВЕКОВЫЕ ЯРМАРКИ</a:t>
            </a:r>
            <a:endParaRPr lang="ru-RU" sz="6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09600" y="1412776"/>
            <a:ext cx="5702424" cy="47133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Самыми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оживленными местами торговли в Европе были ярмарки. Ярмарки представляли собой ежегодные торги, в которых принимали участие купцы из разных стран. </a:t>
            </a:r>
          </a:p>
          <a:p>
            <a:pPr marL="0" indent="0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В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XIII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веке наиболее известными были ярмарки в графстве Шампань на северо-востоке Франции.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1677566"/>
            <a:ext cx="5453426" cy="453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42208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ЕВРОПЕЙСКИЕ БИРЖИ</a:t>
            </a:r>
            <a:endParaRPr lang="ru-RU" sz="6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19336" y="1124745"/>
            <a:ext cx="6624736" cy="56886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   В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исторических 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источниках упоминается крупная вексельная ярмарка в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Брюгге, где производился обмен денег. 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Торги устраивались на площади перед домом семьи Ван дер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Бурсе, на фамильном гербе которой были изображены три кожаных кошелька. 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Эти собрания получили название </a:t>
            </a:r>
            <a:r>
              <a:rPr lang="ru-RU" sz="2200" b="1" dirty="0" err="1">
                <a:latin typeface="Arial" pitchFamily="34" charset="0"/>
                <a:cs typeface="Arial" pitchFamily="34" charset="0"/>
              </a:rPr>
              <a:t>Borsa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 – с латинского, «кожаный мешок».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r>
              <a:rPr lang="ru-RU" sz="22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Иностранные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купцы 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и жители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Брюгге 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собирались перед их домом для проведения финансовых операций. Так постепенно передаваясь из уст в уста торговцами и банкирами всей Европы имя семьи Ван дер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Бурсе </a:t>
            </a:r>
            <a:r>
              <a:rPr lang="ru-RU" sz="2200" b="1" dirty="0">
                <a:latin typeface="Arial" pitchFamily="34" charset="0"/>
                <a:cs typeface="Arial" pitchFamily="34" charset="0"/>
              </a:rPr>
              <a:t>стало символизировать место заключения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сделок.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1660029"/>
            <a:ext cx="4876800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44453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БИРЖИ В КРУПНЫХ ЕВРОПЕЙСКИХ ГОРОДАХ</a:t>
            </a:r>
            <a:endParaRPr lang="ru-RU" sz="6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09600" y="1412776"/>
            <a:ext cx="10670976" cy="47133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Биржи возникли: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в Брюгге – в 1409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году,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Антверпене – в 1490 г., в Лионе в 1462 г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0" y="2709751"/>
            <a:ext cx="3313750" cy="2556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5" y="2691992"/>
            <a:ext cx="3456384" cy="274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18"/>
          <a:stretch/>
        </p:blipFill>
        <p:spPr bwMode="auto">
          <a:xfrm>
            <a:off x="7979593" y="2697522"/>
            <a:ext cx="4098226" cy="2568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0149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САМОСТОЯТЕЛЬНАЯ РАБОТА</a:t>
            </a:r>
            <a:endParaRPr lang="ru-RU" sz="5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09600" y="1412776"/>
            <a:ext cx="10670976" cy="47133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>
                <a:latin typeface="Arial" panose="020B0604020202020204" pitchFamily="34" charset="0"/>
                <a:cs typeface="Arial" pitchFamily="34" charset="0"/>
              </a:rPr>
              <a:t>1. Прочитать  </a:t>
            </a:r>
            <a:r>
              <a:rPr lang="ru-RU" sz="3600" b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§16 </a:t>
            </a:r>
            <a:r>
              <a:rPr lang="ru-RU" sz="3600" b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стр. 70-74, </a:t>
            </a:r>
            <a:r>
              <a:rPr lang="ru-RU" sz="36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§17 </a:t>
            </a:r>
            <a:r>
              <a:rPr lang="ru-RU" sz="36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стр. </a:t>
            </a:r>
            <a:r>
              <a:rPr lang="ru-RU" sz="36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74-77.</a:t>
            </a:r>
            <a:endParaRPr lang="ru-RU" sz="3600" b="1" dirty="0" smtClean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Устно 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ответить на вопросы к параграфам.</a:t>
            </a:r>
          </a:p>
          <a:p>
            <a:pPr marL="0" indent="0">
              <a:buNone/>
            </a:pP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Записать 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тетрадь новые определения и термины.</a:t>
            </a:r>
          </a:p>
          <a:p>
            <a:pPr marL="0" indent="0">
              <a:buNone/>
            </a:pP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 Составить </a:t>
            </a:r>
            <a:r>
              <a:rPr lang="ru-RU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синквейн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на тему  </a:t>
            </a:r>
            <a:endParaRPr lang="ru-RU" sz="36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                            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Средневековая торговля».</a:t>
            </a:r>
          </a:p>
          <a:p>
            <a:pPr marL="0" indent="0">
              <a:buNone/>
            </a:pP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 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330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РАСШИРЕНИЕ ТОРГОВЫХ СВЯЗЕЙ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91344" y="1484784"/>
            <a:ext cx="7272808" cy="4929412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Торговля </a:t>
            </a:r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это процесс обмена товарами, услугами, ценностями и </a:t>
            </a:r>
            <a:r>
              <a:rPr lang="ru-RU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деньгами</a:t>
            </a:r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Причины развития </a:t>
            </a:r>
            <a:r>
              <a:rPr lang="ru-RU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торговли –это   подъём сельского хозяйства, </a:t>
            </a:r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развитие ремесленного </a:t>
            </a:r>
            <a:r>
              <a:rPr lang="ru-RU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производства,     рост </a:t>
            </a:r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городов. </a:t>
            </a:r>
            <a:endParaRPr lang="ru-RU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Рынок </a:t>
            </a:r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 городе был единственным местом, где можно было приобрести необходимый товар, </a:t>
            </a:r>
            <a:r>
              <a:rPr lang="ru-RU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для крестьянина, </a:t>
            </a:r>
            <a:r>
              <a:rPr lang="ru-RU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феодала </a:t>
            </a:r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 для ремесленника. Все это привело к развитию торговли в Европе</a:t>
            </a:r>
            <a:r>
              <a:rPr lang="ru-RU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1081312"/>
            <a:ext cx="4285002" cy="3237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4166964"/>
            <a:ext cx="3444392" cy="258329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68270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sz="3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УВЕЛИЧЕНИЕ ПРОИЗВОДСТВА ТОВАРОВ</a:t>
            </a:r>
            <a:endParaRPr lang="ru-RU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09600" y="1340768"/>
            <a:ext cx="7430616" cy="4785396"/>
          </a:xfrm>
        </p:spPr>
        <p:txBody>
          <a:bodyPr>
            <a:normAutofit fontScale="92500" lnSpcReduction="20000"/>
          </a:bodyPr>
          <a:lstStyle/>
          <a:p>
            <a:pPr marL="0" lvl="0" indent="0">
              <a:lnSpc>
                <a:spcPct val="110000"/>
              </a:lnSpc>
              <a:buNone/>
            </a:pPr>
            <a:r>
              <a:rPr lang="ru-RU" sz="27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Ремесленники </a:t>
            </a:r>
            <a:r>
              <a:rPr lang="ru-RU" sz="27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производили все больше товаров – вещей для продажи. Они нуждались в сырье для изготовления своих изделий, и сельскохозяйственной продукции. </a:t>
            </a:r>
          </a:p>
          <a:p>
            <a:pPr marL="0" lvl="0" indent="0">
              <a:lnSpc>
                <a:spcPct val="110000"/>
              </a:lnSpc>
              <a:buNone/>
            </a:pPr>
            <a:r>
              <a:rPr lang="ru-RU" sz="27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Феодалы </a:t>
            </a:r>
            <a:r>
              <a:rPr lang="ru-RU" sz="27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 крестьяне были также заинтересованы в увеличении производства своей продукции.</a:t>
            </a:r>
          </a:p>
          <a:p>
            <a:pPr marL="0" lvl="0" indent="0">
              <a:lnSpc>
                <a:spcPct val="110000"/>
              </a:lnSpc>
              <a:buNone/>
            </a:pPr>
            <a:r>
              <a:rPr lang="ru-RU" sz="27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Продавая  </a:t>
            </a:r>
            <a:r>
              <a:rPr lang="ru-RU" sz="27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продукцию на рынке, они приобретали взамен изделия ремесленников, росло количество покупателей.</a:t>
            </a:r>
            <a:r>
              <a:rPr lang="ru-RU" sz="2700" b="1" dirty="0">
                <a:solidFill>
                  <a:prstClr val="black"/>
                </a:solidFill>
              </a:rPr>
              <a:t> </a:t>
            </a:r>
            <a:endParaRPr lang="ru-RU" sz="27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3861048"/>
            <a:ext cx="3021228" cy="2799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1217424"/>
            <a:ext cx="3021228" cy="273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1313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-27384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ТОВАРНОЕ ХОЗЯЙСТВО</a:t>
            </a:r>
            <a:endParaRPr 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09600" y="1412776"/>
            <a:ext cx="10670976" cy="47133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   На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смену натуральному хозяйству пришло товарное хозяйство.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61" y="2924944"/>
            <a:ext cx="4745324" cy="3552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375" y="3140968"/>
            <a:ext cx="4358655" cy="3263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68008" y="1988840"/>
            <a:ext cx="5184576" cy="1321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ТОВАРНОЕ ХОЗЯЙСТВО –ТАКОЕ ХОЗЯЙСТВО, ПРОДУКЦИЯ КОТОРОГО ПРОИЗВОДИТСЯ С ЦЕЛЬЮ ПРОДАЖИ ИЛИ ОБМЕНА НА РЫНКЕ  ПРИ ПОСРЕДСТВЕ ДЕНЕГ.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5925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sz="3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ОСОБЕННОСТИ ТОРГОВЛИ В СРЕДНЕВЕКОВЬЕ</a:t>
            </a:r>
            <a:endParaRPr lang="ru-RU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79376" y="1196752"/>
            <a:ext cx="8640960" cy="532859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Торговля во времена феодальной раздробленности  была выгодным, но трудным и опасным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делом;</a:t>
            </a:r>
            <a:endParaRPr lang="ru-RU" sz="24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На суше купцов грабили «благородные разбойники»;</a:t>
            </a:r>
          </a:p>
          <a:p>
            <a:pPr>
              <a:lnSpc>
                <a:spcPct val="12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На море купцов подстерегали пираты;</a:t>
            </a:r>
          </a:p>
          <a:p>
            <a:pPr>
              <a:lnSpc>
                <a:spcPct val="12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Необходимо было платить пошлины за проезд через владения феодалов;</a:t>
            </a:r>
          </a:p>
          <a:p>
            <a:pPr>
              <a:lnSpc>
                <a:spcPct val="12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Феодалы ставили мосты на сухих местах и требовали плату за пыль, поднимаемую повозками;</a:t>
            </a:r>
          </a:p>
          <a:p>
            <a:pPr>
              <a:lnSpc>
                <a:spcPct val="12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Дороги были узкими и немощеными;</a:t>
            </a:r>
          </a:p>
          <a:p>
            <a:pPr>
              <a:lnSpc>
                <a:spcPct val="120000"/>
              </a:lnSpc>
            </a:pP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«Что с воза упало, то пропало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».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3717032"/>
            <a:ext cx="2052100" cy="2920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336" y="1257300"/>
            <a:ext cx="2968625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54249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УЛУЧШЕНИЕ ДОРОГ</a:t>
            </a:r>
            <a:endParaRPr lang="ru-RU" sz="6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09600" y="1412776"/>
            <a:ext cx="7358608" cy="4713388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Для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оживленной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торговли необходимы были дороги</a:t>
            </a:r>
            <a:endParaRPr lang="ru-RU" b="1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Поэтому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с XIII в. в Европе начинают прокладывать новые дороги, чинить старые. 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Во Франции по указу короля главные дороги начали мостить камнем. Были построены деревянные и каменные мосты. Были значительно усовершенствованы корабли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4653136"/>
            <a:ext cx="2983677" cy="1820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3284984"/>
            <a:ext cx="1728192" cy="1289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5"/>
          <a:stretch/>
        </p:blipFill>
        <p:spPr bwMode="auto">
          <a:xfrm>
            <a:off x="9408368" y="1268760"/>
            <a:ext cx="2305050" cy="1794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7424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СРЕДНЕВЕКОВЫЕ КУПЦЫ</a:t>
            </a:r>
            <a:endParaRPr lang="ru-RU" sz="6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51384" y="1398983"/>
            <a:ext cx="8006680" cy="464138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	Чтобы защититься от грабителей, купцы объединялись в союзы-гильдии. Они нанимали охрану и путешествовали большими группами.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Гильдия: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10000"/>
              </a:lnSpc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Имела общую казну;</a:t>
            </a:r>
          </a:p>
          <a:p>
            <a:pPr>
              <a:lnSpc>
                <a:spcPct val="110000"/>
              </a:lnSpc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Обеспечивала охрану купцов;</a:t>
            </a:r>
          </a:p>
          <a:p>
            <a:pPr>
              <a:lnSpc>
                <a:spcPct val="110000"/>
              </a:lnSpc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Оказывала помощь купцам и их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семьям.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9" b="-1"/>
          <a:stretch/>
        </p:blipFill>
        <p:spPr bwMode="auto">
          <a:xfrm>
            <a:off x="7752184" y="3501008"/>
            <a:ext cx="422109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1347267"/>
            <a:ext cx="2910553" cy="2153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48614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>
            <a:spLocks/>
          </p:cNvSpPr>
          <p:nvPr/>
        </p:nvSpPr>
        <p:spPr bwMode="auto">
          <a:xfrm>
            <a:off x="0" y="3177"/>
            <a:ext cx="12192000" cy="1049560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endParaRPr lang="ru-RU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ТОРГОВЛЯ СО СТРАНАМИ ВОСТОКА</a:t>
            </a:r>
            <a:endParaRPr lang="ru-RU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09600" y="1412776"/>
            <a:ext cx="7070576" cy="4713388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   Издавна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европейцы торговали со странами Востока. Они плавали по Средиземному морю к портам Сирии и Египта, через Константинополь добирались до Ирана и Средней Азии. Европейцы скупали на восточных рынках специи, шелковые ткани, ювелирные украшения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80" y="3978374"/>
            <a:ext cx="3311603" cy="255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1628800"/>
            <a:ext cx="3369597" cy="1965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1282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1939</TotalTime>
  <Words>818</Words>
  <Application>Microsoft Office PowerPoint</Application>
  <PresentationFormat>Произвольный</PresentationFormat>
  <Paragraphs>109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ВСЕМИРНАЯИСТОРИЯ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африка</dc:title>
  <dc:creator>Acer</dc:creator>
  <cp:lastModifiedBy>User</cp:lastModifiedBy>
  <cp:revision>268</cp:revision>
  <dcterms:created xsi:type="dcterms:W3CDTF">2020-04-27T10:05:42Z</dcterms:created>
  <dcterms:modified xsi:type="dcterms:W3CDTF">2020-10-16T04:43:46Z</dcterms:modified>
</cp:coreProperties>
</file>