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85" r:id="rId2"/>
    <p:sldId id="493" r:id="rId3"/>
    <p:sldId id="494" r:id="rId4"/>
    <p:sldId id="498" r:id="rId5"/>
    <p:sldId id="499" r:id="rId6"/>
    <p:sldId id="502" r:id="rId7"/>
    <p:sldId id="495" r:id="rId8"/>
    <p:sldId id="509" r:id="rId9"/>
    <p:sldId id="510" r:id="rId10"/>
    <p:sldId id="512" r:id="rId11"/>
    <p:sldId id="513" r:id="rId12"/>
    <p:sldId id="517" r:id="rId13"/>
    <p:sldId id="518" r:id="rId14"/>
    <p:sldId id="519" r:id="rId15"/>
    <p:sldId id="516" r:id="rId16"/>
    <p:sldId id="520" r:id="rId17"/>
    <p:sldId id="507" r:id="rId18"/>
    <p:sldId id="496" r:id="rId19"/>
    <p:sldId id="521" r:id="rId20"/>
    <p:sldId id="500" r:id="rId21"/>
    <p:sldId id="505" r:id="rId22"/>
    <p:sldId id="515" r:id="rId23"/>
    <p:sldId id="514" r:id="rId24"/>
    <p:sldId id="50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AB73B20-4749-444C-A2B7-80255F1415AF}">
          <p14:sldIdLst>
            <p14:sldId id="485"/>
            <p14:sldId id="493"/>
            <p14:sldId id="494"/>
            <p14:sldId id="498"/>
            <p14:sldId id="499"/>
            <p14:sldId id="502"/>
            <p14:sldId id="495"/>
            <p14:sldId id="509"/>
            <p14:sldId id="510"/>
            <p14:sldId id="512"/>
            <p14:sldId id="513"/>
            <p14:sldId id="517"/>
            <p14:sldId id="518"/>
            <p14:sldId id="519"/>
            <p14:sldId id="516"/>
            <p14:sldId id="520"/>
            <p14:sldId id="507"/>
            <p14:sldId id="496"/>
            <p14:sldId id="521"/>
            <p14:sldId id="500"/>
            <p14:sldId id="505"/>
            <p14:sldId id="515"/>
            <p14:sldId id="514"/>
          </p14:sldIdLst>
        </p14:section>
        <p14:section name="Раздел без заголовка" id="{9EC74ECC-F8CF-4550-B8BC-3A8A7D256AE9}">
          <p14:sldIdLst>
            <p14:sldId id="50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9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271464" y="2676228"/>
            <a:ext cx="9839672" cy="2759124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Развитие товарного хозяйства в средние века. Рынки и ярмарки. Средневековые города Азии. </a:t>
            </a: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571385" y="328282"/>
            <a:ext cx="1079500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42728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40" y="548681"/>
            <a:ext cx="271190" cy="644011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0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32516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551384" y="482600"/>
            <a:ext cx="581708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07368" y="2990057"/>
            <a:ext cx="576472" cy="23111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ЛЕВАНТСКИЙ ТОРГОВЫЙ ПУТЬ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484784"/>
            <a:ext cx="6854552" cy="464138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Важнейшие торговые пути проходили по Средиземному морю, здесь сосредоточилась торговля Западной Европы со странами Востока. 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Торговля со странами Востока находилась в руках итальянских городов  Венеции и Генуи. 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Эти города были самостоятельными городами - республиками , в которых власть принадлежала богатым купцам. Богачи владели флотилиями кораблей, десятками складов, магазинами.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628800"/>
            <a:ext cx="3396412" cy="422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2226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РОСТ И РАЗВИТИЕ ГОРОДОВ АЗИИ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196752"/>
            <a:ext cx="6696744" cy="49294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	Города Азии образовались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как административные центры и военные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крепости. Они быстро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росли и развивались, благодаря ремеслам и торговле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Наиболее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крупными городами Азии были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Чанань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Лоян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Ханчжоу, Каир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Дамаск, Багдад, Самарканд, Бухара,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Камакура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Киото, Осака, Дели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201341"/>
            <a:ext cx="3853049" cy="2261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7536159" y="3786495"/>
            <a:ext cx="4104455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Город </a:t>
            </a:r>
            <a:r>
              <a:rPr lang="ru-RU" dirty="0" err="1" smtClean="0"/>
              <a:t>Чанань</a:t>
            </a:r>
            <a:r>
              <a:rPr lang="ru-RU" dirty="0" smtClean="0"/>
              <a:t> - </a:t>
            </a:r>
            <a:r>
              <a:rPr lang="ru-RU" dirty="0"/>
              <a:t>столица китайских династий </a:t>
            </a:r>
            <a:r>
              <a:rPr lang="ru-RU" dirty="0" err="1"/>
              <a:t>Хань</a:t>
            </a:r>
            <a:r>
              <a:rPr lang="ru-RU" dirty="0"/>
              <a:t> и </a:t>
            </a:r>
            <a:r>
              <a:rPr lang="ru-RU" dirty="0" err="1"/>
              <a:t>Тан</a:t>
            </a:r>
            <a:r>
              <a:rPr lang="ru-RU" dirty="0"/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1012" y="4469651"/>
            <a:ext cx="1966156" cy="145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915" y="4509120"/>
            <a:ext cx="2192769" cy="145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41249" y="6093296"/>
            <a:ext cx="1706488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КАИР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13055" y="6093296"/>
            <a:ext cx="1706488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КАМАКУРА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3619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НАСЕЛЕНИЕ ГОРОДОВ АЗИИ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6206480" cy="47133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Население городов Азии по сравнению с Европой было многочисленным. Так, в Китае в XVI в. в Пекине проживал 1 миллион человек, в Нанкине еще больше. В крупных городах Ирана — Исфахане, Ширазе было по 200 тысяч жителей. </a:t>
            </a: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В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конце XIV — начале XV вв. высокого уровня развития достиг Самарканд, который прославился на весь мир как столица империи Амира </a:t>
            </a:r>
            <a:r>
              <a:rPr lang="ru-RU" sz="1800" b="1" dirty="0" err="1">
                <a:latin typeface="Arial" pitchFamily="34" charset="0"/>
                <a:ea typeface="Times New Roman"/>
                <a:cs typeface="Arial" pitchFamily="34" charset="0"/>
              </a:rPr>
              <a:t>Темура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 Поэты и философы средневековья называли его «украшением земли Востока». </a:t>
            </a: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Центром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религии и культуры, торговли и ремесла считалась в восточном мире Бухара.</a:t>
            </a:r>
            <a:endParaRPr lang="ru-RU" sz="1800" b="1" dirty="0">
              <a:latin typeface="Arial" pitchFamily="34" charset="0"/>
              <a:ea typeface="Calibri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351" y="1545754"/>
            <a:ext cx="2480860" cy="165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3"/>
          <a:stretch/>
        </p:blipFill>
        <p:spPr bwMode="auto">
          <a:xfrm>
            <a:off x="6964351" y="3256220"/>
            <a:ext cx="2482695" cy="1574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Блок-схема: перфолента 1"/>
          <p:cNvSpPr/>
          <p:nvPr/>
        </p:nvSpPr>
        <p:spPr>
          <a:xfrm>
            <a:off x="7896199" y="2781144"/>
            <a:ext cx="1080119" cy="42955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ПЕКИН</a:t>
            </a:r>
            <a:endParaRPr lang="ru-RU" dirty="0"/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7752183" y="4476330"/>
            <a:ext cx="1368153" cy="40208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ШИРАЗ</a:t>
            </a:r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046" y="1545754"/>
            <a:ext cx="26193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перфолента 3"/>
          <p:cNvSpPr/>
          <p:nvPr/>
        </p:nvSpPr>
        <p:spPr>
          <a:xfrm>
            <a:off x="10544454" y="2868060"/>
            <a:ext cx="1296144" cy="42955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БУХАРА</a:t>
            </a:r>
            <a:endParaRPr lang="ru-RU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046" y="3297616"/>
            <a:ext cx="2702240" cy="154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Блок-схема: перфолента 5"/>
          <p:cNvSpPr/>
          <p:nvPr/>
        </p:nvSpPr>
        <p:spPr>
          <a:xfrm>
            <a:off x="10233105" y="4471080"/>
            <a:ext cx="1584176" cy="40233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САМАРКАНД</a:t>
            </a:r>
            <a:endParaRPr lang="ru-RU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122" y="4839872"/>
            <a:ext cx="2529317" cy="151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 descr="Нанкин, Китай — все о городе с фо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715" y="4830346"/>
            <a:ext cx="2514036" cy="155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перфолента 6"/>
          <p:cNvSpPr/>
          <p:nvPr/>
        </p:nvSpPr>
        <p:spPr>
          <a:xfrm>
            <a:off x="7608168" y="6093296"/>
            <a:ext cx="1512168" cy="35310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ИСФАГАН</a:t>
            </a:r>
            <a:endParaRPr lang="ru-RU" dirty="0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10416481" y="6093296"/>
            <a:ext cx="1339130" cy="32952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НАНКИН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8967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ПЛАНИРОВКА ГОРОДОВ АЗИИ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7430616" cy="471338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Города мусульманских стран Азии застраивались по определенному плану: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В центре размещался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– крепость главы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города.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	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Шахристан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часть города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находившаяся внутри городских стен, но снаружи цитадели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Вокруг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города располагался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рабад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торгово-ремесленный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пригород.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1196752"/>
            <a:ext cx="3746190" cy="249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3829793"/>
            <a:ext cx="374619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Блок-схема: перфолента 1"/>
          <p:cNvSpPr/>
          <p:nvPr/>
        </p:nvSpPr>
        <p:spPr>
          <a:xfrm>
            <a:off x="9930147" y="2636912"/>
            <a:ext cx="1614314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Бухарский </a:t>
            </a:r>
            <a:r>
              <a:rPr lang="ru-RU" dirty="0" err="1" smtClean="0"/>
              <a:t>арк</a:t>
            </a:r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5730507"/>
            <a:ext cx="2637307" cy="718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88288" y="5949280"/>
            <a:ext cx="2133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Шахристан Бухары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8201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ТОРГОВЛЯ В ГОРОДАХ АЗИИ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7430616" cy="471338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В Азии были образованы такие крупные государства как Арабский халифат, империя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Делийский султанат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– это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делало торговлю более прибыльной.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С Дальнего Востока к Средиземному морю проходили караванные пути. До Персидского залива и Красного моря плыли корабли арабских, китайских и индийских торговцев.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259" y="1412777"/>
            <a:ext cx="3921725" cy="180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3284984"/>
            <a:ext cx="3821087" cy="234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5518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КУЛЬТУРНАЯ ЖИЗНЬ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1384" y="1385648"/>
            <a:ext cx="5403479" cy="471338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городах Азии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открывались школы, библиотеки, жили ученый, поэты, художники, музыканты.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Города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Азии возникали на государственной земле. Жители городов Азии, в отличие от европейских, не боролись против своих сеньоров.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59" y="1412776"/>
            <a:ext cx="2736304" cy="239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838" y="3780353"/>
            <a:ext cx="2560517" cy="239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59" y="3807043"/>
            <a:ext cx="3224280" cy="231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717" y="1412776"/>
            <a:ext cx="3184639" cy="239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9293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РЫНКИ В ГОРОДАХ АЗИИ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412776"/>
            <a:ext cx="7214592" cy="471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Крупные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рынки в городах Средней Азии и Ирана состояли из нескольких рядов. На базарах имелись ремесленные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мастерские. Существовали переходящие по разным селениям базары, образующие недельный цикл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272" y="1124744"/>
            <a:ext cx="4107648" cy="276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631" y="3987997"/>
            <a:ext cx="4107647" cy="2819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9329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ПУТЕШЕСТВЕННИК МАРКО ПОЛО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124743"/>
            <a:ext cx="6624736" cy="541466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развитием торговых связей купцы стали чаще посещать разные города и государства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Венецианский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купец и путешественник, Марко Поло в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XIII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веке представил историю своего путешествия по Азии.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Из 25 лет своего путешествия 17 он провел в Китае, в ставке хана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Хубилая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Он первым из европейцев увидел и описал загадочный Восток в своем произведении «Книга о разнообразии мира». Это произведение дало европейцам знания о странах Центральной, Восточной и Южной Азии.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3861048"/>
            <a:ext cx="4390430" cy="2678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251" b="7677"/>
          <a:stretch/>
        </p:blipFill>
        <p:spPr bwMode="auto">
          <a:xfrm>
            <a:off x="8760296" y="1466282"/>
            <a:ext cx="2448272" cy="323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93751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СЕВЕРНЫЙ ТОРГОВЫЙ ПУТЬ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268760"/>
            <a:ext cx="7056784" cy="540059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Важнейший торговый путь проходил по Северному и Балтийскому морям. Здесь торговали солью, мехами, шерстью, воском, железом и другими товарами. В этой торговле участвовали купцы городов и стран Северной Европы  - от Новгорода до Лондона.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Более 70 больших и малых городов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Германии,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находились вдоль Северного торгового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пути,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входили  в Ганзу – торговый союз городов.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1" y="3812532"/>
            <a:ext cx="4434433" cy="296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384" y="1085901"/>
            <a:ext cx="4434433" cy="254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531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7800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ТОРГОВЦЫ И РЫНКИ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5"/>
            <a:ext cx="6062464" cy="511256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Рост товарообмена и торговли требовал увеличения числа рынков в городах. Первый крытый рынок был построен в Лондоне в конце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XIV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века –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Блэкуэлхолл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	Каждый рынок специализировался на продаже того или другого товара.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1340768"/>
            <a:ext cx="4032448" cy="534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909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0"/>
            <a:ext cx="12095312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12168" y="1412776"/>
            <a:ext cx="10670976" cy="471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ВОЗНИКНОВЕНИЕ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ТОВАРНОГО ХОЗЯЙСТВА.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ТОРГОВЛЯ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 СТРАНАМИ ВОСТОКА.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3. СРЕДНЕВЕКОВЫЕ ГОРОДА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АЗИИ.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РАЗВИТИЕ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РЕМЕСЛА И ТОРГОВЛИ В ГОРОДАХ АЗИИ.</a:t>
            </a:r>
          </a:p>
          <a:p>
            <a:pPr marL="0" lvl="0" indent="0">
              <a:buNone/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5.ТОРГОВЦЫ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РЫНКИ.</a:t>
            </a:r>
          </a:p>
          <a:p>
            <a:pPr marL="0" lvl="0" indent="0">
              <a:buNone/>
            </a:pP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БАНКИ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ЯРМАРКИ, БИРЖИ.</a:t>
            </a: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2172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СРЕДНЕВЕКОВЫЕ БАНКИ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412776"/>
            <a:ext cx="7776864" cy="521952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В каждой стране были в ходу монеты различного веса и чеканки. Поэтому в городах появился меняла - человек, который за плату занимался обменом денег. Менялы также давали деньги в долг под высокий процент.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В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XIV-XV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веках в крупных итальянских городах появились первые банки.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Банк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(от итальянского «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banko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»)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скамья,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лавке менялы.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	Банкиры брали деньги на хранение и через своих служащих переводили купцам деньги из одной страны в другую. Нередко они давали крупные суммы денег королям и феодалам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" t="18889" r="42727"/>
          <a:stretch/>
        </p:blipFill>
        <p:spPr bwMode="auto">
          <a:xfrm>
            <a:off x="8328248" y="1268760"/>
            <a:ext cx="3168352" cy="2915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365104"/>
            <a:ext cx="3280180" cy="2267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1198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27384"/>
            <a:ext cx="12192000" cy="11521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СРЕДНЕВЕКОВЫЕ ЯРМАРКИ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5702424" cy="47133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Самыми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оживленными местами торговли в Европе были ярмарки. Ярмарки представляли собой ежегодные торги, в которых принимали участие купцы из разных стран. </a:t>
            </a: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XIII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веке наиболее известными были ярмарки в графстве Шампань на северо-востоке Франции.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677566"/>
            <a:ext cx="5453426" cy="453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2208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ЕВРОПЕЙСКИЕ БИРЖИ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124745"/>
            <a:ext cx="6624736" cy="56886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исторических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источниках упоминается крупная вексельная ярмарка в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Брюгге, где производился обмен денег.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Торги устраивались на площади перед домом семьи Ван дер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Бурсе, на фамильном гербе которой были изображены три кожаных кошелька.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Эти собрания получили название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Borsa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– с латинского, «кожаный мешок».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Иностранные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купцы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и жители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Брюгге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собирались перед их домом для проведения финансовых операций. Так постепенно передаваясь из уст в уста торговцами и банкирами всей Европы имя семьи Ван дер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Бурсе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стало символизировать место заключения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сделок.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660029"/>
            <a:ext cx="4876800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4453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БИРЖИ В КРУПНЫХ ЕВРОПЕЙСКИХ ГОРОДАХ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10670976" cy="471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Биржи возникли: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Брюгге – в 1409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году,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Антверпене – в 1490 г., в Лионе в 1462 г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2709751"/>
            <a:ext cx="3313750" cy="2556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2691992"/>
            <a:ext cx="3456384" cy="27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18"/>
          <a:stretch/>
        </p:blipFill>
        <p:spPr bwMode="auto">
          <a:xfrm>
            <a:off x="7979593" y="2697522"/>
            <a:ext cx="4098226" cy="25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014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10670976" cy="471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latin typeface="Arial" panose="020B0604020202020204" pitchFamily="34" charset="0"/>
                <a:cs typeface="Arial" pitchFamily="34" charset="0"/>
              </a:rPr>
              <a:t>1. Прочитать  </a:t>
            </a:r>
            <a:r>
              <a:rPr lang="ru-RU" sz="3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§16 </a:t>
            </a:r>
            <a:r>
              <a:rPr lang="ru-RU" sz="3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стр. 70-74, </a:t>
            </a:r>
            <a:r>
              <a:rPr lang="ru-RU" sz="36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§17 </a:t>
            </a:r>
            <a:r>
              <a:rPr lang="ru-RU" sz="3600" b="1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стр. </a:t>
            </a:r>
            <a:r>
              <a:rPr lang="ru-RU" sz="36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74-77.</a:t>
            </a:r>
            <a:endParaRPr lang="ru-RU" sz="3600" b="1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Устно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к параграфам.</a:t>
            </a:r>
          </a:p>
          <a:p>
            <a:pPr marL="0" indent="0">
              <a:buNone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Записать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тетрадь новые определения и термины.</a:t>
            </a:r>
          </a:p>
          <a:p>
            <a:pPr marL="0" indent="0">
              <a:buNone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Составить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синквейн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на тему  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Средневековая торговля».</a:t>
            </a:r>
          </a:p>
          <a:p>
            <a:pPr marL="0" indent="0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330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РАСШИРЕНИЕ ТОРГОВЫХ СВЯЗЕЙ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484784"/>
            <a:ext cx="7272808" cy="492941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Торговля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это процесс обмена товарами, услугами, ценностями и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деньгами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Причины развития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торговли –это   подъём сельского хозяйства,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развитие ремесленного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производства,     рост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городов. </a:t>
            </a:r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Рынок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городе был единственным местом, где можно было приобрести необходимый товар,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для крестьянина,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феодала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для ремесленника. Все это привело к развитию торговли в Европе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081312"/>
            <a:ext cx="4285002" cy="32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4166964"/>
            <a:ext cx="3444392" cy="258329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8270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УВЕЛИЧЕНИЕ ПРОИЗВОДСТВА ТОВАРОВ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340768"/>
            <a:ext cx="7430616" cy="4785396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10000"/>
              </a:lnSpc>
              <a:buNone/>
            </a:pPr>
            <a:r>
              <a:rPr lang="ru-RU" sz="27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Ремесленники </a:t>
            </a:r>
            <a:r>
              <a:rPr lang="ru-RU" sz="2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производили все больше товаров – вещей для продажи. Они нуждались в сырье для изготовления своих изделий, и сельскохозяйственной продукции.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27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Феодалы </a:t>
            </a:r>
            <a:r>
              <a:rPr lang="ru-RU" sz="2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крестьяне были также заинтересованы в увеличении производства своей продукции.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27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Продавая  </a:t>
            </a:r>
            <a:r>
              <a:rPr lang="ru-RU" sz="2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продукцию на рынке, они приобретали взамен изделия ремесленников, росло количество покупателей.</a:t>
            </a:r>
            <a:r>
              <a:rPr lang="ru-RU" sz="2700" b="1" dirty="0">
                <a:solidFill>
                  <a:prstClr val="black"/>
                </a:solidFill>
              </a:rPr>
              <a:t> </a:t>
            </a:r>
            <a:endParaRPr lang="ru-RU" sz="27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3861048"/>
            <a:ext cx="3021228" cy="2799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217424"/>
            <a:ext cx="3021228" cy="27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131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27384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ТОВАРНОЕ ХОЗЯЙСТВО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10670976" cy="471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смену натуральному хозяйству пришло товарное хозяйство.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61" y="2924944"/>
            <a:ext cx="4745324" cy="355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375" y="3140968"/>
            <a:ext cx="4358655" cy="326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68008" y="1988840"/>
            <a:ext cx="5184576" cy="1321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ТОВАРНОЕ ХОЗЯЙСТВО –ТАКОЕ ХОЗЯЙСТВО, ПРОДУКЦИЯ КОТОРОГО ПРОИЗВОДИТСЯ С ЦЕЛЬЮ ПРОДАЖИ ИЛИ ОБМЕНА НА РЫНКЕ  ПРИ ПОСРЕДСТВЕ ДЕНЕГ.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592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ОСОБЕННОСТИ ТОРГОВЛИ В СРЕДНЕВЕКОВЬЕ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196752"/>
            <a:ext cx="8640960" cy="532859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Торговля во времена феодальной раздробленности  была выгодным, но трудным и опасным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делом;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 суше купцов грабили «благородные разбойники»;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 море купцов подстерегали пираты;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Необходимо было платить пошлины за проезд через владения феодалов;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Феодалы ставили мосты на сухих местах и требовали плату за пыль, поднимаемую повозками;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Дороги были узкими и немощеными;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«Что с воза упало, то пропало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3717032"/>
            <a:ext cx="2052100" cy="292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1257300"/>
            <a:ext cx="2968625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4249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УЛУЧШЕНИЕ ДОРОГ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7358608" cy="471338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Для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оживленной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торговли необходимы были дороги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Поэтому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 XIII в. в Европе начинают прокладывать новые дороги, чинить старые.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Во Франции по указу короля главные дороги начали мостить камнем. Были построены деревянные и каменные мосты. Были значительно усовершенствованы корабли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4653136"/>
            <a:ext cx="2983677" cy="1820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3284984"/>
            <a:ext cx="1728192" cy="128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5"/>
          <a:stretch/>
        </p:blipFill>
        <p:spPr bwMode="auto">
          <a:xfrm>
            <a:off x="9408368" y="1268760"/>
            <a:ext cx="2305050" cy="1794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424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СРЕДНЕВЕКОВЫЕ КУПЦЫ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1384" y="1398983"/>
            <a:ext cx="8006680" cy="464138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Чтобы защититься от грабителей, купцы объединялись в союзы-гильдии. Они нанимали охрану и путешествовали большими группами.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Гильдия: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Имела общую казну;</a:t>
            </a:r>
          </a:p>
          <a:p>
            <a:pPr>
              <a:lnSpc>
                <a:spcPct val="11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Обеспечивала охрану купцов;</a:t>
            </a:r>
          </a:p>
          <a:p>
            <a:pPr>
              <a:lnSpc>
                <a:spcPct val="11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Оказывала помощь купцам и 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семьям.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9" b="-1"/>
          <a:stretch/>
        </p:blipFill>
        <p:spPr bwMode="auto">
          <a:xfrm>
            <a:off x="7752184" y="3501008"/>
            <a:ext cx="422109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1347267"/>
            <a:ext cx="2910553" cy="215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861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ТОРГОВЛЯ СО СТРАНАМИ ВОСТОКА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412776"/>
            <a:ext cx="7070576" cy="471338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Издавна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европейцы торговали со странами Востока. Они плавали по Средиземному морю к портам Сирии и Египта, через Константинополь добирались до Ирана и Средней Азии. Европейцы скупали на восточных рынках специи, шелковые ткани, ювелирные украшения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3978374"/>
            <a:ext cx="3311603" cy="2555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628800"/>
            <a:ext cx="3369597" cy="1965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282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1939</TotalTime>
  <Words>818</Words>
  <Application>Microsoft Office PowerPoint</Application>
  <PresentationFormat>Произвольный</PresentationFormat>
  <Paragraphs>109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268</cp:revision>
  <dcterms:created xsi:type="dcterms:W3CDTF">2020-04-27T10:05:42Z</dcterms:created>
  <dcterms:modified xsi:type="dcterms:W3CDTF">2020-10-16T04:43:46Z</dcterms:modified>
</cp:coreProperties>
</file>