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56" r:id="rId2"/>
    <p:sldId id="704" r:id="rId3"/>
    <p:sldId id="683" r:id="rId4"/>
    <p:sldId id="703" r:id="rId5"/>
    <p:sldId id="705" r:id="rId6"/>
    <p:sldId id="706" r:id="rId7"/>
    <p:sldId id="707" r:id="rId8"/>
    <p:sldId id="708" r:id="rId9"/>
    <p:sldId id="710" r:id="rId10"/>
    <p:sldId id="711" r:id="rId11"/>
    <p:sldId id="709" r:id="rId12"/>
    <p:sldId id="712" r:id="rId13"/>
    <p:sldId id="713" r:id="rId14"/>
    <p:sldId id="714" r:id="rId15"/>
    <p:sldId id="715" r:id="rId16"/>
    <p:sldId id="716" r:id="rId17"/>
    <p:sldId id="717" r:id="rId18"/>
    <p:sldId id="718" r:id="rId19"/>
    <p:sldId id="719" r:id="rId20"/>
    <p:sldId id="720" r:id="rId21"/>
    <p:sldId id="721" r:id="rId22"/>
    <p:sldId id="722" r:id="rId23"/>
    <p:sldId id="702" r:id="rId24"/>
  </p:sldIdLst>
  <p:sldSz cx="12169775" cy="7021513"/>
  <p:notesSz cx="5765800" cy="3244850"/>
  <p:custDataLst>
    <p:tags r:id="rId26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1324" autoAdjust="0"/>
    <p:restoredTop sz="89427" autoAdjust="0"/>
  </p:normalViewPr>
  <p:slideViewPr>
    <p:cSldViewPr>
      <p:cViewPr varScale="1">
        <p:scale>
          <a:sx n="64" d="100"/>
          <a:sy n="64" d="100"/>
        </p:scale>
        <p:origin x="-120" y="-186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60F5B-BBCF-4B28-B956-404BD0BDB025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1F240-3499-48E1-A42D-3676C64951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2338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1F240-3499-48E1-A42D-3676C64951E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344533" y="510360"/>
            <a:ext cx="12169775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 algn="ctr">
              <a:spcBef>
                <a:spcPts val="243"/>
              </a:spcBef>
            </a:pPr>
            <a:r>
              <a:rPr sz="6000" spc="-11" dirty="0"/>
              <a:t>Информатика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/>
          </a:p>
        </p:txBody>
      </p:sp>
      <p:sp>
        <p:nvSpPr>
          <p:cNvPr id="5" name="object 5"/>
          <p:cNvSpPr/>
          <p:nvPr/>
        </p:nvSpPr>
        <p:spPr>
          <a:xfrm>
            <a:off x="941351" y="3225004"/>
            <a:ext cx="726434" cy="243841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Группа 13"/>
          <p:cNvGrpSpPr/>
          <p:nvPr/>
        </p:nvGrpSpPr>
        <p:grpSpPr>
          <a:xfrm>
            <a:off x="10156853" y="438922"/>
            <a:ext cx="1338943" cy="1372699"/>
            <a:chOff x="9892263" y="460623"/>
            <a:chExt cx="1338943" cy="1372699"/>
          </a:xfrm>
        </p:grpSpPr>
        <p:grpSp>
          <p:nvGrpSpPr>
            <p:cNvPr id="8" name="object 8"/>
            <p:cNvGrpSpPr/>
            <p:nvPr/>
          </p:nvGrpSpPr>
          <p:grpSpPr>
            <a:xfrm>
              <a:off x="9892263" y="460623"/>
              <a:ext cx="1338943" cy="1372699"/>
              <a:chOff x="4686759" y="212867"/>
              <a:chExt cx="634365" cy="634365"/>
            </a:xfrm>
          </p:grpSpPr>
          <p:sp>
            <p:nvSpPr>
              <p:cNvPr id="9" name="object 9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603608" y="0"/>
                    </a:moveTo>
                    <a:lnTo>
                      <a:pt x="0" y="0"/>
                    </a:lnTo>
                    <a:lnTo>
                      <a:pt x="0" y="603609"/>
                    </a:lnTo>
                    <a:lnTo>
                      <a:pt x="603608" y="603609"/>
                    </a:lnTo>
                    <a:lnTo>
                      <a:pt x="603608" y="0"/>
                    </a:lnTo>
                    <a:close/>
                  </a:path>
                </a:pathLst>
              </a:custGeom>
              <a:solidFill>
                <a:srgbClr val="00A65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" name="object 10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0" y="0"/>
                    </a:moveTo>
                    <a:lnTo>
                      <a:pt x="603608" y="0"/>
                    </a:lnTo>
                    <a:lnTo>
                      <a:pt x="603608" y="603609"/>
                    </a:lnTo>
                    <a:lnTo>
                      <a:pt x="0" y="603609"/>
                    </a:lnTo>
                    <a:lnTo>
                      <a:pt x="0" y="0"/>
                    </a:lnTo>
                    <a:close/>
                  </a:path>
                </a:pathLst>
              </a:custGeom>
              <a:ln w="30481">
                <a:solidFill>
                  <a:srgbClr val="FFFFF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1" name="object 11"/>
            <p:cNvSpPr txBox="1"/>
            <p:nvPr/>
          </p:nvSpPr>
          <p:spPr>
            <a:xfrm>
              <a:off x="10371167" y="510360"/>
              <a:ext cx="365897" cy="772805"/>
            </a:xfrm>
            <a:prstGeom prst="rect">
              <a:avLst/>
            </a:prstGeom>
          </p:spPr>
          <p:txBody>
            <a:bodyPr vert="horz" wrap="square" lIns="0" tIns="33811" rIns="0" bIns="0" rtlCol="0">
              <a:spAutoFit/>
            </a:bodyPr>
            <a:lstStyle/>
            <a:p>
              <a:pPr>
                <a:spcBef>
                  <a:spcPts val="266"/>
                </a:spcBef>
              </a:pPr>
              <a:r>
                <a:rPr lang="ru-RU" sz="4800" b="1" dirty="0" smtClean="0">
                  <a:solidFill>
                    <a:schemeClr val="bg1"/>
                  </a:solidFill>
                  <a:latin typeface="Arial"/>
                  <a:cs typeface="Arial"/>
                </a:rPr>
                <a:t>8</a:t>
              </a:r>
              <a:endParaRPr sz="4800" b="1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sp>
          <p:nvSpPr>
            <p:cNvPr id="12" name="object 12"/>
            <p:cNvSpPr txBox="1"/>
            <p:nvPr/>
          </p:nvSpPr>
          <p:spPr>
            <a:xfrm>
              <a:off x="9942539" y="1224740"/>
              <a:ext cx="1214446" cy="456834"/>
            </a:xfrm>
            <a:prstGeom prst="rect">
              <a:avLst/>
            </a:prstGeom>
          </p:spPr>
          <p:txBody>
            <a:bodyPr vert="horz" wrap="square" lIns="0" tIns="25696" rIns="0" bIns="0" rtlCol="0">
              <a:spAutoFit/>
            </a:bodyPr>
            <a:lstStyle/>
            <a:p>
              <a:pPr algn="ctr">
                <a:spcBef>
                  <a:spcPts val="202"/>
                </a:spcBef>
              </a:pPr>
              <a:r>
                <a:rPr sz="2800" b="1" spc="11" dirty="0">
                  <a:solidFill>
                    <a:srgbClr val="FFFFFF"/>
                  </a:solidFill>
                  <a:latin typeface="Arial"/>
                  <a:cs typeface="Arial"/>
                </a:rPr>
                <a:t>к</a:t>
              </a:r>
              <a:r>
                <a:rPr sz="2800" b="1" spc="-11" dirty="0">
                  <a:solidFill>
                    <a:srgbClr val="FFFFFF"/>
                  </a:solidFill>
                  <a:latin typeface="Arial"/>
                  <a:cs typeface="Arial"/>
                </a:rPr>
                <a:t>ласс</a:t>
              </a:r>
              <a:endParaRPr sz="2800" b="1">
                <a:latin typeface="Arial"/>
                <a:cs typeface="Arial"/>
              </a:endParaRPr>
            </a:p>
          </p:txBody>
        </p:sp>
      </p:grp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285" y="510360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Прямоугольник 14"/>
          <p:cNvSpPr/>
          <p:nvPr/>
        </p:nvSpPr>
        <p:spPr>
          <a:xfrm>
            <a:off x="2155797" y="3582194"/>
            <a:ext cx="60007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ПОНЯТИЕ </a:t>
            </a:r>
            <a:r>
              <a:rPr lang="ru-RU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О </a:t>
            </a:r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WEB </a:t>
            </a:r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FREELANCE</a:t>
            </a:r>
            <a:endParaRPr lang="ru-RU" sz="36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85085" y="3153566"/>
            <a:ext cx="4003478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2439186"/>
            <a:ext cx="11430080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бухгалтерские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рекламные, маркетинговые работы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продвижение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рекламы (рекламодатель,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маркетолог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 marL="87313" indent="720725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составление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редактирование и перевод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текстовых материалов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копирайтеры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 marL="87313" indent="720725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разработка программного обеспечения и приложений(программисты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 marL="87313" indent="720725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разработка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 сопровождение различных сайтов (SEO-специалисты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);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224608"/>
            <a:ext cx="11728491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СПИСОК ПРОФЕССИЙ,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1285" y="1153302"/>
            <a:ext cx="114300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3" indent="720725"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КОТОРЫЕ МОГУТ ОСУЩЕСТВЛЯТЬ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ФРИЛАНС-ДЕЯТЕЛЬНОСТЬ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3048807"/>
            <a:ext cx="1143008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веб-дизайн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и иллюстрация (дизайнер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 marL="87313" indent="720725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специалисты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по разработке 3D моделей(3D-моделирование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 marL="87313" indent="720725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вёрстка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полиграфической продукции и другие.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224608"/>
            <a:ext cx="11728491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СПИСОК ПРОФЕССИЙ,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1285" y="1296178"/>
            <a:ext cx="114300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3" indent="720725" algn="ctr">
              <a:spcAft>
                <a:spcPts val="600"/>
              </a:spcAft>
            </a:pP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КОТОРЫЕ МОГУТ ОСУЩЕСТВЛЯТЬ ФРИЛАНС-ДЕЯТЕЛЬНОСТЬ: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622023"/>
            <a:ext cx="114300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Термин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3200" b="1" dirty="0" err="1" smtClean="0">
                <a:latin typeface="Arial" pitchFamily="34" charset="0"/>
                <a:cs typeface="Arial" pitchFamily="34" charset="0"/>
              </a:rPr>
              <a:t>freelance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» образован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от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двуханглийских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слов: «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free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» -свободный и «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lance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» - пика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копье. Так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 средние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век наименовали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свободных копьеносцев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»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или вольнонаемников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которые охраняли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чиновников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перевозили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груз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участвовали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различных боях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Чаще всего за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хорошую плату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их нанимали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на небольшой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срок.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Впервые данный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термин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был использован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произведении Вальтера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Скотта «Айвенго» в1819 году.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224608"/>
            <a:ext cx="11728491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ЗАПОМНИТЕ!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409" y="1296178"/>
            <a:ext cx="8667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272457"/>
            <a:ext cx="11430080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Свободный график работы.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Есть возможность работы в удобное время.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Подходит для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тех, кто имеет маленьких детей, нуждающихся в уходе, тем кто хочет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работать сверхурочно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студентам и лицам, кто хочет работать со свободным графиком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Самоопределение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рабочего места.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Молодые мамы и люди с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ограниченными возможностями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а также люди, имеющие проблемы со здоровьем, могут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работать дома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или в другом удобном месте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24608"/>
            <a:ext cx="11728491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ПРЕИМУЩЕСТВО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FREELANSE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085547" y="224608"/>
            <a:ext cx="9144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224740"/>
            <a:ext cx="11430080" cy="5740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Экономия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денег.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Не нужно тратиться на аренду офиса, ежедневный транспорт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уличную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еду.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87313" indent="720725" algn="just">
              <a:spcAft>
                <a:spcPts val="6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Максимально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комфортные условия работы.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Личное рабочее место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одежда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температура, еда и многое другое. Создание правильного баланса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между работой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 семьей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Самостоятельный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выбор свободных вакансий.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Работают только с теми заказами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которые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интересны, например, с клиентами из высокооплачиваемых стран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Отказ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от неинтересных и неудобных проектов.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Делать только то, что поручено.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24608"/>
            <a:ext cx="11728491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ПРЕИМУЩЕСТВО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FREELANSE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085547" y="224608"/>
            <a:ext cx="9144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272457"/>
            <a:ext cx="11430080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Не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нужно подстраиваться под команду.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Возможность выбора партнеров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по желанию. 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Возможность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получить большую прибыль.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Фрилансер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будет иметь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стабильный источник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дохода, которому не будет угрожать закрытие предприятия,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сокращение штата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и другие подобные факторы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Работа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в нескольких сферах.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Не требуется диплом по специальности.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Особенно сегодня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для тех, кто не может найти работу по специальности, или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молодежи ,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нужны только знания и навыки для работы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фрилансером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Возможность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более активно участвовать в общественной жизни.</a:t>
            </a:r>
            <a:endParaRPr lang="ru-RU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24608"/>
            <a:ext cx="11728491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ПРЕИМУЩЕСТВО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FREELANSE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014109" y="224608"/>
            <a:ext cx="9144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867682"/>
            <a:ext cx="11430080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Нестабильность доходов. Выполнение большого объема работ в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течение месяца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с последующим снижением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выручки из-за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уменьшения заказов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Постоянный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поиск новых заказов, трата времени и денег для поиска на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сайтах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фрилансеров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 рекламы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Самомотивация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 тайм-менеджмент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Оставаться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на линии. Следить за бесперебойной работой интернета и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мобильно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йсвязи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24608"/>
            <a:ext cx="11728491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НЕДОСТАТКИ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FREELANSE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409" y="1367616"/>
            <a:ext cx="9048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84161" y="1653368"/>
            <a:ext cx="114300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1. Подготовка рабочего места и инструментов, необходимых для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удаленной работы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Для этого необходимы компьютер, высокоскоростной интернет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 телефон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чтобы своевременно получать и отправлять заказы. В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последнее время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фрилансеры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предпочитают работать на ноутбуках, а не на компьютерах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поскольку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появилась возможность работать в любом удобном месте. Для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получения зарплаты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требуется подготовка электронных кошельков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24608"/>
            <a:ext cx="11728491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ЭТАПЫ ДЛЯ НАЧАЛА ФРИЛАНСИНГА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971" y="1296178"/>
            <a:ext cx="9620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554820"/>
            <a:ext cx="1143008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Установка средств связи. Необходимо установить все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необходимое программное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обеспечение для связи с потенциальными клиентами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 выполнения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заказов: открыть отдельный адрес электронной почты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установить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программы для видеосвязи, такие как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Skype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графические программы и т. д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87313" indent="720725" algn="just">
              <a:spcAft>
                <a:spcPts val="600"/>
              </a:spcAft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87313" indent="720725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Выбор оказываемых услуг. Выберите работу, которая вам интересна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 требует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навыков и компетенцию, которыми вы владеете.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24608"/>
            <a:ext cx="11728491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ЭТАПЫ ДЛЯ НАЧАЛА ФРИЛАНСИНГА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409" y="4725202"/>
            <a:ext cx="1009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971" y="1224740"/>
            <a:ext cx="9810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558209"/>
            <a:ext cx="114300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4. Определение стоимости услуги. Стоимость услуги определяется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до получения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или исполнения заказа.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Стартапам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обычно платят меньше.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Для этого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нужно изучить предложения и расценки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фрилансеров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сравнить с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ними навыки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 на их основе определить стоимость услуг. Также учитывается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сложность работы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 ее продолжительность. Вам просто нужно быть более разборчивым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 услугах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которые вы оказываете другим людям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24608"/>
            <a:ext cx="11728491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ЭТАПЫ ДЛЯ НАЧАЛА ФРИЛАНСИНГА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409" y="1296178"/>
            <a:ext cx="895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69913" y="1439054"/>
            <a:ext cx="10131538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Что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подразумевается под определением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фрилансер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Кто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такие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фрилансеры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чем особенности и возможности CMS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87313" indent="720725" algn="just">
              <a:spcAft>
                <a:spcPts val="600"/>
              </a:spcAft>
            </a:pPr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28491" cy="77417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ВОПРОСЫ УРОКА</a:t>
            </a:r>
            <a:endParaRPr lang="ru-RU" sz="4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 t="4255" r="4348" b="3546"/>
          <a:stretch>
            <a:fillRect/>
          </a:stretch>
        </p:blipFill>
        <p:spPr bwMode="auto">
          <a:xfrm>
            <a:off x="226971" y="1296178"/>
            <a:ext cx="1015517" cy="100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Рисунок 4" descr="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1813" y="4296574"/>
            <a:ext cx="2296311" cy="229631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693461"/>
            <a:ext cx="114300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Создайте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портфолио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Подготовьте список выполненных ранее работ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с предыдущими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заказчиками, укажите заказы, которые были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предоставлены бесплатно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а некоторые по низкой цене. Обычно найти клиента не проблема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если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вы укажете наименьшую цену за оказываемые услуги. Цену за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предлагаемые услуги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можно увеличить в зависимости от количества ранее выполненных работ.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24608"/>
            <a:ext cx="11728491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ЭТАПЫ ДЛЯ НАЧАЛА ФРИЛАНСИНГА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409" y="1296178"/>
            <a:ext cx="9429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725368"/>
            <a:ext cx="114300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6. Ищем заказы. Если вы решили работать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фрилансером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, лучше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получить первый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заказ у знакомых или на специальных биржах. Для этого в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интернете размещается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необходимая информация об оказываемых услугах.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Со временем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список полезных контактов растет, и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фрилансера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будут находить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по рекомендации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бывших заказчиков или друзей. Некоторые клиенты могут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подать заявку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повторно. Удаленную работу также можно найти на специальных сайтах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 Чтобы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найти постоянных клиентов, вам необходимо зарегистрироваться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на бирже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фрилансеров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 Процесс регистрации требует дополнительной информации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и безупречного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резюме,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поскольку клиент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просматривает анкету и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портфолио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перед размещением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заказа.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24608"/>
            <a:ext cx="11728491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ЭТАПЫ ДЛЯ НАЧАЛА ФРИЛАНСИНГА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971" y="1296178"/>
            <a:ext cx="100012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967071"/>
            <a:ext cx="114300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7. Платите налоги вовремя. Как известно, любой доход облагается налогом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Поэтому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если внештатный метод является основным источником дохода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необходимо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встать на учет в налоговых органах и вовремя платить налоги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В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качестве альтернативы платежи для расширения потенциальных клиентов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могут производиться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банковским переводом.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Фриланс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не означает, что у человека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больше свободного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времени. Как правило,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фрилансеры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могут работать дольше по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обычным заказам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Так что нужно быть дисциплинированным и ответственным.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24608"/>
            <a:ext cx="11728491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ЭТАПЫ ДЛЯ НАЧАЛА ФРИЛАНСИНГА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409" y="1296178"/>
            <a:ext cx="97155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55599" y="1581930"/>
            <a:ext cx="1100145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630238" algn="just">
              <a:spcAft>
                <a:spcPts val="600"/>
              </a:spcAft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Кто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такой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фрилансер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и чем он занимается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87313" indent="630238" algn="just">
              <a:spcAft>
                <a:spcPts val="600"/>
              </a:spcAft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каких профессиях можно работать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фрилансером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87313" indent="630238" algn="just">
              <a:spcAft>
                <a:spcPts val="600"/>
              </a:spcAft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Каковы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преимущества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фриланса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87313" indent="630238" algn="just">
              <a:spcAft>
                <a:spcPts val="600"/>
              </a:spcAft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Каковы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недостатки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фриланса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87313" indent="630238" algn="just">
              <a:spcAft>
                <a:spcPts val="600"/>
              </a:spcAft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Каково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содержание деятельности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копирайтеров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87313" indent="630238" algn="just">
              <a:spcAft>
                <a:spcPts val="600"/>
              </a:spcAft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Чем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занимаются SEO специалисты?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0" y="510360"/>
            <a:ext cx="12169775" cy="402338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3175" algn="ctr">
              <a:lnSpc>
                <a:spcPts val="2600"/>
              </a:lnSpc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ЗАДАНИЕ ДЛЯ САМОСТОЯТЕЛЬНОЙ РАБОТЫ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296178"/>
            <a:ext cx="11430080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Слово «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freelance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» в последнее время стало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очень популярным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Каждый, кто хочет заработать в интернете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хоть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раз слышал это слово. Так что же означает слово«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фриланс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»?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err="1" smtClean="0">
                <a:latin typeface="Arial" pitchFamily="34" charset="0"/>
                <a:cs typeface="Arial" pitchFamily="34" charset="0"/>
              </a:rPr>
              <a:t>Фриланс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- это один из лучших способов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начать зарабатывать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деньги в интернете. Во-первых, для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начала не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требуется никакого начального финансирования, а во-вторых, существует высокий мировой спрос на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любые услуги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фрилансеров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Это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ставит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фриланс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на первое место в списке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других компаний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по реализации услуг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онлайн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96046"/>
            <a:ext cx="11728491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ПОНЯТИ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 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О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FREELANSE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153302"/>
            <a:ext cx="1143008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3600" b="1" dirty="0" err="1" smtClean="0">
                <a:latin typeface="Arial" pitchFamily="34" charset="0"/>
                <a:cs typeface="Arial" pitchFamily="34" charset="0"/>
              </a:rPr>
              <a:t>Копирайтер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– это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человек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который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придумывает новые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маркетинговые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тексты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для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рекламы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с последующей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публикацией в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интернете.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marL="87313" indent="720725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SEO-специалист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от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англ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search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engine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optimization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поисковая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оптимизация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)- это человек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который занимается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продвижением сайтов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поисковых системах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marL="87313" indent="720725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3D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модель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– это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объемное цифровое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изображение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необходимого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объекта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как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реального, так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вымышленного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28491" cy="77417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КЛЮЧЕВЫЕ ПОНЯТИЯ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1367616"/>
            <a:ext cx="1143008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Freelancer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(от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анг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Free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- свободный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, lancer-копьё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) - это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свободный наёмный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работник, который выполняет разовые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или сезонные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услуги в течение определенного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периода времени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за согласованную плату.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24608"/>
            <a:ext cx="11728491" cy="77417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КЛЮЧЕВЫЕ ПОНЯТИЯ</a:t>
            </a:r>
          </a:p>
        </p:txBody>
      </p:sp>
      <p:pic>
        <p:nvPicPr>
          <p:cNvPr id="8" name="Рисунок 7" descr="concept-of-the-coworking-center-business-meet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27565" y="4582326"/>
            <a:ext cx="2214578" cy="214058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1296178"/>
            <a:ext cx="114300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Фрилансеры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в основном неформалы и находят работодателей на свои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услуги самостоятельно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или по предложению. Возможна работа с несколькими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клиентами одновременно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 Официально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фрилансеры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не зарегистрированы ни в одной компании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224608"/>
            <a:ext cx="11728491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ПОНЯТИ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О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FREELANSE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developer-dribbbl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98871" y="4189457"/>
            <a:ext cx="3190844" cy="2393133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1296178"/>
            <a:ext cx="114300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Преимущество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фриланса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- это возможность оказывать платные услуги по проекту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из любой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точки мира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Для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работодателя не имеет значения, где работает сотрудник. Люди из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разных городов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стран и даже континентов могут беспрепятственно вступать в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трудовые отношения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Широкое распространение интернета во всем мире привело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к популярности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фриланса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224608"/>
            <a:ext cx="11728491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ПРЕИМУЩЕСТВО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FREELANSE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20150521123901-shutterstock-19730890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41879" y="4796640"/>
            <a:ext cx="2906048" cy="1938334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1296178"/>
            <a:ext cx="114300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настоящее время существует определённый круг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фрилансеров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которые зарабатывают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деньги, работая удаленно через интернет. На услуги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фрилансеров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от простых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до высокообразованных и квалифицированных растет спрос.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224608"/>
            <a:ext cx="11728491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ПРЕИМУЩЕСТВО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FREELANSE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Dealpath-Security-Suit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6061" y="4225136"/>
            <a:ext cx="3901451" cy="260460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2367748"/>
            <a:ext cx="1143008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журналист;</a:t>
            </a:r>
          </a:p>
          <a:p>
            <a:pPr marL="87313" indent="720725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юрисконсульт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(юрист и адвокат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 marL="87313" indent="720725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консультант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(бизнес-тренер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 marL="87313" indent="720725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фото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и видео услуги (фотографы, иллюстраторы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 marL="87313" indent="720725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подготовка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чертежей и проектов (художник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архитектор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и инженеры-конструкторы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);  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224608"/>
            <a:ext cx="11728491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СПИСОК ПРОФЕССИЙ,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1285" y="1153302"/>
            <a:ext cx="114300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3" indent="720725"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КОТОРЫЕ МОГУТ ОСУЩЕСТВЛЯТЬ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ФРИЛАНС-ДЕЯТЕЛЬНОСТЬ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fead3f8bcc649ee3bab3c1bf3ecddc27c3587f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6649</TotalTime>
  <Words>1292</Words>
  <Application>Microsoft Office PowerPoint</Application>
  <PresentationFormat>Произвольный</PresentationFormat>
  <Paragraphs>83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Office Theme</vt:lpstr>
      <vt:lpstr>Информатика и ИТ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804</cp:revision>
  <dcterms:created xsi:type="dcterms:W3CDTF">2020-04-13T08:05:16Z</dcterms:created>
  <dcterms:modified xsi:type="dcterms:W3CDTF">2021-03-16T07:59:31Z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