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683" r:id="rId3"/>
    <p:sldId id="687" r:id="rId4"/>
    <p:sldId id="703" r:id="rId5"/>
    <p:sldId id="686" r:id="rId6"/>
    <p:sldId id="704" r:id="rId7"/>
    <p:sldId id="705" r:id="rId8"/>
    <p:sldId id="706" r:id="rId9"/>
    <p:sldId id="708" r:id="rId10"/>
    <p:sldId id="707" r:id="rId11"/>
    <p:sldId id="709" r:id="rId12"/>
    <p:sldId id="710"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 id="723" r:id="rId26"/>
    <p:sldId id="724" r:id="rId27"/>
    <p:sldId id="702" r:id="rId28"/>
  </p:sldIdLst>
  <p:sldSz cx="12169775" cy="7021513"/>
  <p:notesSz cx="5765800" cy="3244850"/>
  <p:custDataLst>
    <p:tags r:id="rId30"/>
  </p:custDataLst>
  <p:defaultTextStyle>
    <a:defPPr>
      <a:defRPr lang="ru-RU"/>
    </a:defPPr>
    <a:lvl1pPr marL="0" algn="l" defTabSz="1947489" rtl="0" eaLnBrk="1" latinLnBrk="0" hangingPunct="1">
      <a:defRPr sz="3800" kern="1200">
        <a:solidFill>
          <a:schemeClr val="tx1"/>
        </a:solidFill>
        <a:latin typeface="+mn-lt"/>
        <a:ea typeface="+mn-ea"/>
        <a:cs typeface="+mn-cs"/>
      </a:defRPr>
    </a:lvl1pPr>
    <a:lvl2pPr marL="973745" algn="l" defTabSz="1947489" rtl="0" eaLnBrk="1" latinLnBrk="0" hangingPunct="1">
      <a:defRPr sz="3800" kern="1200">
        <a:solidFill>
          <a:schemeClr val="tx1"/>
        </a:solidFill>
        <a:latin typeface="+mn-lt"/>
        <a:ea typeface="+mn-ea"/>
        <a:cs typeface="+mn-cs"/>
      </a:defRPr>
    </a:lvl2pPr>
    <a:lvl3pPr marL="1947489" algn="l" defTabSz="1947489" rtl="0" eaLnBrk="1" latinLnBrk="0" hangingPunct="1">
      <a:defRPr sz="3800" kern="1200">
        <a:solidFill>
          <a:schemeClr val="tx1"/>
        </a:solidFill>
        <a:latin typeface="+mn-lt"/>
        <a:ea typeface="+mn-ea"/>
        <a:cs typeface="+mn-cs"/>
      </a:defRPr>
    </a:lvl3pPr>
    <a:lvl4pPr marL="2921234" algn="l" defTabSz="1947489" rtl="0" eaLnBrk="1" latinLnBrk="0" hangingPunct="1">
      <a:defRPr sz="3800" kern="1200">
        <a:solidFill>
          <a:schemeClr val="tx1"/>
        </a:solidFill>
        <a:latin typeface="+mn-lt"/>
        <a:ea typeface="+mn-ea"/>
        <a:cs typeface="+mn-cs"/>
      </a:defRPr>
    </a:lvl4pPr>
    <a:lvl5pPr marL="3894978" algn="l" defTabSz="1947489" rtl="0" eaLnBrk="1" latinLnBrk="0" hangingPunct="1">
      <a:defRPr sz="3800" kern="1200">
        <a:solidFill>
          <a:schemeClr val="tx1"/>
        </a:solidFill>
        <a:latin typeface="+mn-lt"/>
        <a:ea typeface="+mn-ea"/>
        <a:cs typeface="+mn-cs"/>
      </a:defRPr>
    </a:lvl5pPr>
    <a:lvl6pPr marL="4868723" algn="l" defTabSz="1947489" rtl="0" eaLnBrk="1" latinLnBrk="0" hangingPunct="1">
      <a:defRPr sz="3800" kern="1200">
        <a:solidFill>
          <a:schemeClr val="tx1"/>
        </a:solidFill>
        <a:latin typeface="+mn-lt"/>
        <a:ea typeface="+mn-ea"/>
        <a:cs typeface="+mn-cs"/>
      </a:defRPr>
    </a:lvl6pPr>
    <a:lvl7pPr marL="5842467" algn="l" defTabSz="1947489" rtl="0" eaLnBrk="1" latinLnBrk="0" hangingPunct="1">
      <a:defRPr sz="3800" kern="1200">
        <a:solidFill>
          <a:schemeClr val="tx1"/>
        </a:solidFill>
        <a:latin typeface="+mn-lt"/>
        <a:ea typeface="+mn-ea"/>
        <a:cs typeface="+mn-cs"/>
      </a:defRPr>
    </a:lvl7pPr>
    <a:lvl8pPr marL="6816212" algn="l" defTabSz="1947489" rtl="0" eaLnBrk="1" latinLnBrk="0" hangingPunct="1">
      <a:defRPr sz="3800" kern="1200">
        <a:solidFill>
          <a:schemeClr val="tx1"/>
        </a:solidFill>
        <a:latin typeface="+mn-lt"/>
        <a:ea typeface="+mn-ea"/>
        <a:cs typeface="+mn-cs"/>
      </a:defRPr>
    </a:lvl8pPr>
    <a:lvl9pPr marL="7789956" algn="l" defTabSz="1947489" rtl="0" eaLnBrk="1" latinLnBrk="0" hangingPunct="1">
      <a:defRPr sz="3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232">
          <p15:clr>
            <a:srgbClr val="A4A3A4"/>
          </p15:clr>
        </p15:guide>
        <p15:guide id="2" pos="45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324" autoAdjust="0"/>
    <p:restoredTop sz="89427" autoAdjust="0"/>
  </p:normalViewPr>
  <p:slideViewPr>
    <p:cSldViewPr>
      <p:cViewPr varScale="1">
        <p:scale>
          <a:sx n="68" d="100"/>
          <a:sy n="68" d="100"/>
        </p:scale>
        <p:origin x="-486" y="-96"/>
      </p:cViewPr>
      <p:guideLst>
        <p:guide orient="horz" pos="6232"/>
        <p:guide pos="455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66660F5B-BBCF-4B28-B956-404BD0BDB025}" type="datetimeFigureOut">
              <a:rPr lang="ru-RU" smtClean="0"/>
              <a:pPr/>
              <a:t>02.03.2021</a:t>
            </a:fld>
            <a:endParaRPr lang="ru-RU"/>
          </a:p>
        </p:txBody>
      </p:sp>
      <p:sp>
        <p:nvSpPr>
          <p:cNvPr id="4" name="Образ слайда 3"/>
          <p:cNvSpPr>
            <a:spLocks noGrp="1" noRot="1" noChangeAspect="1"/>
          </p:cNvSpPr>
          <p:nvPr>
            <p:ph type="sldImg" idx="2"/>
          </p:nvPr>
        </p:nvSpPr>
        <p:spPr>
          <a:xfrm>
            <a:off x="1827213" y="242888"/>
            <a:ext cx="2111375"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AC71F240-3499-48E1-A42D-3676C64951E7}" type="slidenum">
              <a:rPr lang="ru-RU" smtClean="0"/>
              <a:pPr/>
              <a:t>‹#›</a:t>
            </a:fld>
            <a:endParaRPr lang="ru-RU"/>
          </a:p>
        </p:txBody>
      </p:sp>
    </p:spTree>
    <p:extLst>
      <p:ext uri="{BB962C8B-B14F-4D97-AF65-F5344CB8AC3E}">
        <p14:creationId xmlns:p14="http://schemas.microsoft.com/office/powerpoint/2010/main" xmlns="" val="373233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71F240-3499-48E1-A42D-3676C64951E7}" type="slidenum">
              <a:rPr lang="ru-RU" smtClean="0"/>
              <a:pPr/>
              <a:t>1</a:t>
            </a:fld>
            <a:endParaRPr lang="ru-RU"/>
          </a:p>
        </p:txBody>
      </p:sp>
    </p:spTree>
    <p:extLst>
      <p:ext uri="{BB962C8B-B14F-4D97-AF65-F5344CB8AC3E}">
        <p14:creationId xmlns:p14="http://schemas.microsoft.com/office/powerpoint/2010/main" xmlns="" val="175673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733" y="2176668"/>
            <a:ext cx="10344309"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5466" y="3932047"/>
            <a:ext cx="8518843"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34765" y="221635"/>
            <a:ext cx="10900241" cy="677108"/>
          </a:xfrm>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a:xfrm>
            <a:off x="920481" y="2125031"/>
            <a:ext cx="10328814" cy="461665"/>
          </a:xfrm>
        </p:spPr>
        <p:txBody>
          <a:bodyPr lIns="0" tIns="0" rIns="0" bIns="0"/>
          <a:lstStyle>
            <a:lvl1pPr>
              <a:defRPr sz="30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34765" y="221635"/>
            <a:ext cx="10900241" cy="677108"/>
          </a:xfrm>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sz="half" idx="2"/>
          </p:nvPr>
        </p:nvSpPr>
        <p:spPr>
          <a:xfrm>
            <a:off x="608490" y="1614948"/>
            <a:ext cx="5293852"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7435" y="1614948"/>
            <a:ext cx="5293852"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096" y="153990"/>
            <a:ext cx="11927184" cy="928871"/>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634765" y="221635"/>
            <a:ext cx="10900241" cy="677108"/>
          </a:xfrm>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079" y="1160211"/>
            <a:ext cx="11927184" cy="5732633"/>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141096" y="153990"/>
            <a:ext cx="11927184" cy="928871"/>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634765" y="221635"/>
            <a:ext cx="10900241"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920481" y="2125031"/>
            <a:ext cx="10328814" cy="21544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4137724" y="6530006"/>
            <a:ext cx="3894328" cy="5847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489" y="6530006"/>
            <a:ext cx="2799048" cy="5847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6" name="Holder 6"/>
          <p:cNvSpPr>
            <a:spLocks noGrp="1"/>
          </p:cNvSpPr>
          <p:nvPr>
            <p:ph type="sldNum" sz="quarter" idx="7"/>
          </p:nvPr>
        </p:nvSpPr>
        <p:spPr>
          <a:xfrm>
            <a:off x="8762238" y="6530006"/>
            <a:ext cx="2799048" cy="5847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973745">
        <a:defRPr>
          <a:latin typeface="+mn-lt"/>
          <a:ea typeface="+mn-ea"/>
          <a:cs typeface="+mn-cs"/>
        </a:defRPr>
      </a:lvl2pPr>
      <a:lvl3pPr marL="1947489">
        <a:defRPr>
          <a:latin typeface="+mn-lt"/>
          <a:ea typeface="+mn-ea"/>
          <a:cs typeface="+mn-cs"/>
        </a:defRPr>
      </a:lvl3pPr>
      <a:lvl4pPr marL="2921234">
        <a:defRPr>
          <a:latin typeface="+mn-lt"/>
          <a:ea typeface="+mn-ea"/>
          <a:cs typeface="+mn-cs"/>
        </a:defRPr>
      </a:lvl4pPr>
      <a:lvl5pPr marL="3894978">
        <a:defRPr>
          <a:latin typeface="+mn-lt"/>
          <a:ea typeface="+mn-ea"/>
          <a:cs typeface="+mn-cs"/>
        </a:defRPr>
      </a:lvl5pPr>
      <a:lvl6pPr marL="4868723">
        <a:defRPr>
          <a:latin typeface="+mn-lt"/>
          <a:ea typeface="+mn-ea"/>
          <a:cs typeface="+mn-cs"/>
        </a:defRPr>
      </a:lvl6pPr>
      <a:lvl7pPr marL="5842467">
        <a:defRPr>
          <a:latin typeface="+mn-lt"/>
          <a:ea typeface="+mn-ea"/>
          <a:cs typeface="+mn-cs"/>
        </a:defRPr>
      </a:lvl7pPr>
      <a:lvl8pPr marL="6816212">
        <a:defRPr>
          <a:latin typeface="+mn-lt"/>
          <a:ea typeface="+mn-ea"/>
          <a:cs typeface="+mn-cs"/>
        </a:defRPr>
      </a:lvl8pPr>
      <a:lvl9pPr marL="7789956">
        <a:defRPr>
          <a:latin typeface="+mn-lt"/>
          <a:ea typeface="+mn-ea"/>
          <a:cs typeface="+mn-cs"/>
        </a:defRPr>
      </a:lvl9pPr>
    </p:bodyStyle>
    <p:otherStyle>
      <a:lvl1pPr marL="0">
        <a:defRPr>
          <a:latin typeface="+mn-lt"/>
          <a:ea typeface="+mn-ea"/>
          <a:cs typeface="+mn-cs"/>
        </a:defRPr>
      </a:lvl1pPr>
      <a:lvl2pPr marL="973745">
        <a:defRPr>
          <a:latin typeface="+mn-lt"/>
          <a:ea typeface="+mn-ea"/>
          <a:cs typeface="+mn-cs"/>
        </a:defRPr>
      </a:lvl2pPr>
      <a:lvl3pPr marL="1947489">
        <a:defRPr>
          <a:latin typeface="+mn-lt"/>
          <a:ea typeface="+mn-ea"/>
          <a:cs typeface="+mn-cs"/>
        </a:defRPr>
      </a:lvl3pPr>
      <a:lvl4pPr marL="2921234">
        <a:defRPr>
          <a:latin typeface="+mn-lt"/>
          <a:ea typeface="+mn-ea"/>
          <a:cs typeface="+mn-cs"/>
        </a:defRPr>
      </a:lvl4pPr>
      <a:lvl5pPr marL="3894978">
        <a:defRPr>
          <a:latin typeface="+mn-lt"/>
          <a:ea typeface="+mn-ea"/>
          <a:cs typeface="+mn-cs"/>
        </a:defRPr>
      </a:lvl5pPr>
      <a:lvl6pPr marL="4868723">
        <a:defRPr>
          <a:latin typeface="+mn-lt"/>
          <a:ea typeface="+mn-ea"/>
          <a:cs typeface="+mn-cs"/>
        </a:defRPr>
      </a:lvl6pPr>
      <a:lvl7pPr marL="5842467">
        <a:defRPr>
          <a:latin typeface="+mn-lt"/>
          <a:ea typeface="+mn-ea"/>
          <a:cs typeface="+mn-cs"/>
        </a:defRPr>
      </a:lvl7pPr>
      <a:lvl8pPr marL="6816212">
        <a:defRPr>
          <a:latin typeface="+mn-lt"/>
          <a:ea typeface="+mn-ea"/>
          <a:cs typeface="+mn-cs"/>
        </a:defRPr>
      </a:lvl8pPr>
      <a:lvl9pPr marL="778995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3322"/>
            <a:ext cx="12157712" cy="2209509"/>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344533" y="510360"/>
            <a:ext cx="12169775" cy="954737"/>
          </a:xfrm>
          <a:prstGeom prst="rect">
            <a:avLst/>
          </a:prstGeom>
        </p:spPr>
        <p:txBody>
          <a:bodyPr vert="horz" wrap="square" lIns="0" tIns="31104" rIns="0" bIns="0" rtlCol="0">
            <a:spAutoFit/>
          </a:bodyPr>
          <a:lstStyle/>
          <a:p>
            <a:pPr marL="27048" algn="ctr">
              <a:spcBef>
                <a:spcPts val="243"/>
              </a:spcBef>
            </a:pPr>
            <a:r>
              <a:rPr sz="6000" spc="-11" dirty="0"/>
              <a:t>Информатика </a:t>
            </a:r>
            <a:r>
              <a:rPr sz="6000" spc="21" dirty="0"/>
              <a:t>и</a:t>
            </a:r>
            <a:r>
              <a:rPr sz="6000" spc="-85" dirty="0"/>
              <a:t> </a:t>
            </a:r>
            <a:r>
              <a:rPr sz="6000" spc="21" dirty="0"/>
              <a:t>ИТ</a:t>
            </a:r>
            <a:endParaRPr sz="6000"/>
          </a:p>
        </p:txBody>
      </p:sp>
      <p:sp>
        <p:nvSpPr>
          <p:cNvPr id="5" name="object 5"/>
          <p:cNvSpPr/>
          <p:nvPr/>
        </p:nvSpPr>
        <p:spPr>
          <a:xfrm>
            <a:off x="540271" y="3229137"/>
            <a:ext cx="726434" cy="2438416"/>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grpSp>
        <p:nvGrpSpPr>
          <p:cNvPr id="14" name="Группа 13"/>
          <p:cNvGrpSpPr/>
          <p:nvPr/>
        </p:nvGrpSpPr>
        <p:grpSpPr>
          <a:xfrm>
            <a:off x="10156853" y="438922"/>
            <a:ext cx="1338943" cy="1372699"/>
            <a:chOff x="9892263" y="460623"/>
            <a:chExt cx="1338943" cy="1372699"/>
          </a:xfrm>
        </p:grpSpPr>
        <p:grpSp>
          <p:nvGrpSpPr>
            <p:cNvPr id="8" name="object 8"/>
            <p:cNvGrpSpPr/>
            <p:nvPr/>
          </p:nvGrpSpPr>
          <p:grpSpPr>
            <a:xfrm>
              <a:off x="9892263" y="460623"/>
              <a:ext cx="1338943" cy="1372699"/>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10371167" y="510360"/>
              <a:ext cx="365897" cy="772805"/>
            </a:xfrm>
            <a:prstGeom prst="rect">
              <a:avLst/>
            </a:prstGeom>
          </p:spPr>
          <p:txBody>
            <a:bodyPr vert="horz" wrap="square" lIns="0" tIns="33811" rIns="0" bIns="0" rtlCol="0">
              <a:spAutoFit/>
            </a:bodyPr>
            <a:lstStyle/>
            <a:p>
              <a:pPr algn="ctr">
                <a:spcBef>
                  <a:spcPts val="266"/>
                </a:spcBef>
              </a:pPr>
              <a:r>
                <a:rPr lang="ru-RU" sz="4800" b="1" dirty="0" smtClean="0">
                  <a:solidFill>
                    <a:schemeClr val="bg1"/>
                  </a:solidFill>
                  <a:latin typeface="Arial"/>
                  <a:cs typeface="Arial"/>
                </a:rPr>
                <a:t>8</a:t>
              </a:r>
              <a:endParaRPr sz="4800" b="1" dirty="0">
                <a:solidFill>
                  <a:schemeClr val="bg1"/>
                </a:solidFill>
                <a:latin typeface="Arial"/>
                <a:cs typeface="Arial"/>
              </a:endParaRPr>
            </a:p>
          </p:txBody>
        </p:sp>
        <p:sp>
          <p:nvSpPr>
            <p:cNvPr id="12" name="object 12"/>
            <p:cNvSpPr txBox="1"/>
            <p:nvPr/>
          </p:nvSpPr>
          <p:spPr>
            <a:xfrm>
              <a:off x="9942539" y="1224740"/>
              <a:ext cx="1214446" cy="456834"/>
            </a:xfrm>
            <a:prstGeom prst="rect">
              <a:avLst/>
            </a:prstGeom>
          </p:spPr>
          <p:txBody>
            <a:bodyPr vert="horz" wrap="square" lIns="0" tIns="25696" rIns="0" bIns="0" rtlCol="0">
              <a:spAutoFit/>
            </a:bodyPr>
            <a:lstStyle/>
            <a:p>
              <a:pPr algn="ctr">
                <a:spcBef>
                  <a:spcPts val="202"/>
                </a:spcBef>
              </a:pPr>
              <a:r>
                <a:rPr sz="2800" b="1" spc="11" dirty="0">
                  <a:solidFill>
                    <a:srgbClr val="FFFFFF"/>
                  </a:solidFill>
                  <a:latin typeface="Arial"/>
                  <a:cs typeface="Arial"/>
                </a:rPr>
                <a:t>к</a:t>
              </a:r>
              <a:r>
                <a:rPr sz="2800" b="1" spc="-11" dirty="0">
                  <a:solidFill>
                    <a:srgbClr val="FFFFFF"/>
                  </a:solidFill>
                  <a:latin typeface="Arial"/>
                  <a:cs typeface="Arial"/>
                </a:rPr>
                <a:t>ласс</a:t>
              </a:r>
              <a:endParaRPr sz="2800" b="1" dirty="0">
                <a:latin typeface="Arial"/>
                <a:cs typeface="Arial"/>
              </a:endParaRPr>
            </a:p>
          </p:txBody>
        </p:sp>
      </p:grpSp>
      <p:pic>
        <p:nvPicPr>
          <p:cNvPr id="13" name="Picture 3"/>
          <p:cNvPicPr>
            <a:picLocks noChangeAspect="1" noChangeArrowheads="1"/>
          </p:cNvPicPr>
          <p:nvPr/>
        </p:nvPicPr>
        <p:blipFill>
          <a:blip r:embed="rId3"/>
          <a:srcRect/>
          <a:stretch>
            <a:fillRect/>
          </a:stretch>
        </p:blipFill>
        <p:spPr bwMode="auto">
          <a:xfrm>
            <a:off x="441285" y="510360"/>
            <a:ext cx="1294543" cy="928694"/>
          </a:xfrm>
          <a:prstGeom prst="rect">
            <a:avLst/>
          </a:prstGeom>
          <a:noFill/>
          <a:ln w="9525">
            <a:noFill/>
            <a:miter lim="800000"/>
            <a:headEnd/>
            <a:tailEnd/>
          </a:ln>
          <a:effectLst/>
        </p:spPr>
      </p:pic>
      <p:sp>
        <p:nvSpPr>
          <p:cNvPr id="15" name="Прямоугольник 14"/>
          <p:cNvSpPr/>
          <p:nvPr/>
        </p:nvSpPr>
        <p:spPr>
          <a:xfrm>
            <a:off x="1620391" y="3725070"/>
            <a:ext cx="6083300" cy="1569660"/>
          </a:xfrm>
          <a:prstGeom prst="rect">
            <a:avLst/>
          </a:prstGeom>
        </p:spPr>
        <p:txBody>
          <a:bodyPr>
            <a:spAutoFit/>
          </a:bodyPr>
          <a:lstStyle/>
          <a:p>
            <a:r>
              <a:rPr lang="ru-RU" sz="4800" b="1" dirty="0" smtClean="0">
                <a:solidFill>
                  <a:srgbClr val="0070C0"/>
                </a:solidFill>
                <a:latin typeface="Arial" pitchFamily="34" charset="0"/>
                <a:cs typeface="Arial" pitchFamily="34" charset="0"/>
              </a:rPr>
              <a:t>ВИДЫ И ЗАДАЧИ ПЛАТФОРМ МООС</a:t>
            </a:r>
          </a:p>
        </p:txBody>
      </p:sp>
      <p:pic>
        <p:nvPicPr>
          <p:cNvPr id="17" name="Рисунок 16" descr="scale_1200.jpg"/>
          <p:cNvPicPr>
            <a:picLocks noChangeAspect="1"/>
          </p:cNvPicPr>
          <p:nvPr/>
        </p:nvPicPr>
        <p:blipFill>
          <a:blip r:embed="rId4"/>
          <a:stretch>
            <a:fillRect/>
          </a:stretch>
        </p:blipFill>
        <p:spPr>
          <a:xfrm>
            <a:off x="7649414" y="3082128"/>
            <a:ext cx="4175828" cy="2585425"/>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472511"/>
            <a:ext cx="11144328" cy="4324261"/>
          </a:xfrm>
          <a:prstGeom prst="rect">
            <a:avLst/>
          </a:prstGeom>
          <a:noFill/>
        </p:spPr>
        <p:txBody>
          <a:bodyPr wrap="square" rtlCol="0">
            <a:spAutoFit/>
          </a:bodyPr>
          <a:lstStyle/>
          <a:p>
            <a:pPr marL="87313" indent="720725" algn="just">
              <a:spcAft>
                <a:spcPts val="600"/>
              </a:spcAft>
            </a:pPr>
            <a:r>
              <a:rPr lang="ru-RU" sz="3000" dirty="0" smtClean="0">
                <a:latin typeface="Arial" pitchFamily="34" charset="0"/>
                <a:cs typeface="Arial" pitchFamily="34" charset="0"/>
              </a:rPr>
              <a:t>MOOC делятся на следующие виды по методу подачи учебных материалов и заданий:</a:t>
            </a:r>
          </a:p>
          <a:p>
            <a:pPr marL="87313" indent="720725" algn="just">
              <a:spcAft>
                <a:spcPts val="600"/>
              </a:spcAft>
            </a:pPr>
            <a:r>
              <a:rPr lang="ru-RU" sz="3000" dirty="0" smtClean="0">
                <a:latin typeface="Arial" pitchFamily="34" charset="0"/>
                <a:cs typeface="Arial" pitchFamily="34" charset="0"/>
              </a:rPr>
              <a:t>• </a:t>
            </a:r>
            <a:r>
              <a:rPr lang="ru-RU" sz="3000" b="1" dirty="0" err="1" smtClean="0">
                <a:latin typeface="Arial" pitchFamily="34" charset="0"/>
                <a:cs typeface="Arial" pitchFamily="34" charset="0"/>
              </a:rPr>
              <a:t>task-based</a:t>
            </a:r>
            <a:r>
              <a:rPr lang="ru-RU" sz="3000" b="1" dirty="0" smtClean="0">
                <a:latin typeface="Arial" pitchFamily="34" charset="0"/>
                <a:cs typeface="Arial" pitchFamily="34" charset="0"/>
              </a:rPr>
              <a:t> </a:t>
            </a:r>
            <a:r>
              <a:rPr lang="ru-RU" sz="3000" b="1" dirty="0" err="1" smtClean="0">
                <a:latin typeface="Arial" pitchFamily="34" charset="0"/>
                <a:cs typeface="Arial" pitchFamily="34" charset="0"/>
              </a:rPr>
              <a:t>MOOCs</a:t>
            </a:r>
            <a:r>
              <a:rPr lang="ru-RU" sz="3000" b="1" dirty="0" smtClean="0">
                <a:latin typeface="Arial" pitchFamily="34" charset="0"/>
                <a:cs typeface="Arial" pitchFamily="34" charset="0"/>
              </a:rPr>
              <a:t> </a:t>
            </a:r>
            <a:r>
              <a:rPr lang="ru-RU" sz="3000" dirty="0" smtClean="0">
                <a:latin typeface="Arial" pitchFamily="34" charset="0"/>
                <a:cs typeface="Arial" pitchFamily="34" charset="0"/>
              </a:rPr>
              <a:t>(MOOC, основанное на заданиях). Эти курсы основаны на задачах и требуют от учащегося выполнить набор задач. Предлагается решить поставленную задачу или поработать в команде над проектом. После успешного выполнения определенного количества заданий учащиеся достигнут результатов и приобретут навыки, указанные в целях курса;</a:t>
            </a:r>
          </a:p>
        </p:txBody>
      </p:sp>
      <p:sp>
        <p:nvSpPr>
          <p:cNvPr id="6" name="object 2"/>
          <p:cNvSpPr txBox="1">
            <a:spLocks/>
          </p:cNvSpPr>
          <p:nvPr/>
        </p:nvSpPr>
        <p:spPr>
          <a:xfrm>
            <a:off x="226971" y="278046"/>
            <a:ext cx="11728491" cy="558727"/>
          </a:xfrm>
          <a:prstGeom prst="rect">
            <a:avLst/>
          </a:prstGeom>
        </p:spPr>
        <p:txBody>
          <a:bodyPr vert="horz" wrap="square" lIns="0" tIns="35163" rIns="0" bIns="0" rtlCol="0">
            <a:spAutoFit/>
          </a:bodyPr>
          <a:lstStyle/>
          <a:p>
            <a:pPr marL="92075" indent="-4763" algn="ctr"/>
            <a:r>
              <a:rPr lang="ru-RU" sz="3400" b="1" dirty="0" smtClean="0">
                <a:solidFill>
                  <a:schemeClr val="bg1"/>
                </a:solidFill>
                <a:latin typeface="Arial" pitchFamily="34" charset="0"/>
                <a:cs typeface="Arial" pitchFamily="34" charset="0"/>
              </a:rPr>
              <a:t>ВИДЫ КУРСОВ MOOC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4785926"/>
          </a:xfrm>
          <a:prstGeom prst="rect">
            <a:avLst/>
          </a:prstGeom>
          <a:noFill/>
        </p:spPr>
        <p:txBody>
          <a:bodyPr wrap="square" rtlCol="0">
            <a:spAutoFit/>
          </a:bodyPr>
          <a:lstStyle/>
          <a:p>
            <a:pPr marL="87313" indent="720725" algn="just">
              <a:spcAft>
                <a:spcPts val="600"/>
              </a:spcAft>
              <a:buFont typeface="Arial" pitchFamily="34" charset="0"/>
              <a:buChar char="•"/>
            </a:pPr>
            <a:r>
              <a:rPr lang="ru-RU" sz="3000" b="1" dirty="0" err="1" smtClean="0">
                <a:latin typeface="Arial" pitchFamily="34" charset="0"/>
                <a:cs typeface="Arial" pitchFamily="34" charset="0"/>
              </a:rPr>
              <a:t>content-based</a:t>
            </a:r>
            <a:r>
              <a:rPr lang="ru-RU" sz="3000" b="1" dirty="0" smtClean="0">
                <a:latin typeface="Arial" pitchFamily="34" charset="0"/>
                <a:cs typeface="Arial" pitchFamily="34" charset="0"/>
              </a:rPr>
              <a:t> </a:t>
            </a:r>
            <a:r>
              <a:rPr lang="ru-RU" sz="3000" b="1" dirty="0" err="1" smtClean="0">
                <a:latin typeface="Arial" pitchFamily="34" charset="0"/>
                <a:cs typeface="Arial" pitchFamily="34" charset="0"/>
              </a:rPr>
              <a:t>MOOCs</a:t>
            </a:r>
            <a:r>
              <a:rPr lang="ru-RU" sz="3000" b="1" dirty="0" smtClean="0">
                <a:latin typeface="Arial" pitchFamily="34" charset="0"/>
                <a:cs typeface="Arial" pitchFamily="34" charset="0"/>
              </a:rPr>
              <a:t> </a:t>
            </a:r>
            <a:r>
              <a:rPr lang="ru-RU" sz="3000" dirty="0" smtClean="0">
                <a:latin typeface="Arial" pitchFamily="34" charset="0"/>
                <a:cs typeface="Arial" pitchFamily="34" charset="0"/>
              </a:rPr>
              <a:t>(MOOC, основанное на </a:t>
            </a:r>
            <a:r>
              <a:rPr lang="ru-RU" sz="3000" dirty="0" err="1" smtClean="0">
                <a:latin typeface="Arial" pitchFamily="34" charset="0"/>
                <a:cs typeface="Arial" pitchFamily="34" charset="0"/>
              </a:rPr>
              <a:t>контентах</a:t>
            </a:r>
            <a:r>
              <a:rPr lang="ru-RU" sz="3000" dirty="0" smtClean="0">
                <a:latin typeface="Arial" pitchFamily="34" charset="0"/>
                <a:cs typeface="Arial" pitchFamily="34" charset="0"/>
              </a:rPr>
              <a:t>). Основным занятиям в этом курсе обучают учителя. На этих курсах студенты оцениваются традиционным способом. Помимо поставленных задач важную роль играют приобретенные знания;</a:t>
            </a:r>
          </a:p>
          <a:p>
            <a:pPr marL="87313" indent="720725" algn="just">
              <a:spcAft>
                <a:spcPts val="600"/>
              </a:spcAft>
              <a:buFont typeface="Arial" pitchFamily="34" charset="0"/>
              <a:buChar char="•"/>
            </a:pPr>
            <a:r>
              <a:rPr lang="ru-RU" sz="3000" b="1" dirty="0" err="1" smtClean="0">
                <a:latin typeface="Arial" pitchFamily="34" charset="0"/>
                <a:cs typeface="Arial" pitchFamily="34" charset="0"/>
              </a:rPr>
              <a:t>network-based</a:t>
            </a:r>
            <a:r>
              <a:rPr lang="ru-RU" sz="3000" b="1" dirty="0" smtClean="0">
                <a:latin typeface="Arial" pitchFamily="34" charset="0"/>
                <a:cs typeface="Arial" pitchFamily="34" charset="0"/>
              </a:rPr>
              <a:t> </a:t>
            </a:r>
            <a:r>
              <a:rPr lang="ru-RU" sz="3000" b="1" dirty="0" err="1" smtClean="0">
                <a:latin typeface="Arial" pitchFamily="34" charset="0"/>
                <a:cs typeface="Arial" pitchFamily="34" charset="0"/>
              </a:rPr>
              <a:t>MOOCs</a:t>
            </a:r>
            <a:r>
              <a:rPr lang="ru-RU" sz="3000" b="1" dirty="0" smtClean="0">
                <a:latin typeface="Arial" pitchFamily="34" charset="0"/>
                <a:cs typeface="Arial" pitchFamily="34" charset="0"/>
              </a:rPr>
              <a:t> </a:t>
            </a:r>
            <a:r>
              <a:rPr lang="ru-RU" sz="3000" dirty="0" smtClean="0">
                <a:latin typeface="Arial" pitchFamily="34" charset="0"/>
                <a:cs typeface="Arial" pitchFamily="34" charset="0"/>
              </a:rPr>
              <a:t>(сетевые МООС). Учебные курсы могут не только помочь вам овладеть содержанием и навыками, но и взаимодействовать с другими учащимися. Он основан на теории сообщества и совместного обучения в </a:t>
            </a:r>
            <a:r>
              <a:rPr lang="ru-RU" sz="3000" dirty="0" err="1" smtClean="0">
                <a:latin typeface="Arial" pitchFamily="34" charset="0"/>
                <a:cs typeface="Arial" pitchFamily="34" charset="0"/>
              </a:rPr>
              <a:t>сМООС</a:t>
            </a:r>
            <a:r>
              <a:rPr lang="ru-RU" sz="3000" dirty="0" smtClean="0">
                <a:latin typeface="Arial" pitchFamily="34" charset="0"/>
                <a:cs typeface="Arial" pitchFamily="34" charset="0"/>
              </a:rPr>
              <a:t>.</a:t>
            </a:r>
          </a:p>
        </p:txBody>
      </p:sp>
      <p:sp>
        <p:nvSpPr>
          <p:cNvPr id="6" name="object 2"/>
          <p:cNvSpPr txBox="1">
            <a:spLocks/>
          </p:cNvSpPr>
          <p:nvPr/>
        </p:nvSpPr>
        <p:spPr>
          <a:xfrm>
            <a:off x="226971" y="278046"/>
            <a:ext cx="11728491" cy="558727"/>
          </a:xfrm>
          <a:prstGeom prst="rect">
            <a:avLst/>
          </a:prstGeom>
        </p:spPr>
        <p:txBody>
          <a:bodyPr vert="horz" wrap="square" lIns="0" tIns="35163" rIns="0" bIns="0" rtlCol="0">
            <a:spAutoFit/>
          </a:bodyPr>
          <a:lstStyle/>
          <a:p>
            <a:pPr marL="92075" indent="-4763" algn="ctr"/>
            <a:r>
              <a:rPr lang="ru-RU" sz="3400" b="1" dirty="0" smtClean="0">
                <a:solidFill>
                  <a:schemeClr val="bg1"/>
                </a:solidFill>
                <a:latin typeface="Arial" pitchFamily="34" charset="0"/>
                <a:cs typeface="Arial" pitchFamily="34" charset="0"/>
              </a:rPr>
              <a:t>ВИДЫ КУРСОВ MOOC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5524589"/>
          </a:xfrm>
          <a:prstGeom prst="rect">
            <a:avLst/>
          </a:prstGeom>
          <a:noFill/>
        </p:spPr>
        <p:txBody>
          <a:bodyPr wrap="square" rtlCol="0">
            <a:spAutoFit/>
          </a:bodyPr>
          <a:lstStyle/>
          <a:p>
            <a:pPr marL="87313" indent="720725" algn="just">
              <a:spcAft>
                <a:spcPts val="600"/>
              </a:spcAft>
            </a:pPr>
            <a:r>
              <a:rPr lang="ru-RU" sz="2600" b="1" dirty="0" err="1" smtClean="0">
                <a:latin typeface="Arial" pitchFamily="34" charset="0"/>
                <a:cs typeface="Arial" pitchFamily="34" charset="0"/>
              </a:rPr>
              <a:t>Coursera</a:t>
            </a:r>
            <a:r>
              <a:rPr lang="ru-RU" sz="2600" dirty="0" smtClean="0">
                <a:latin typeface="Arial" pitchFamily="34" charset="0"/>
                <a:cs typeface="Arial" pitchFamily="34" charset="0"/>
              </a:rPr>
              <a:t> (https: //</a:t>
            </a:r>
            <a:r>
              <a:rPr lang="ru-RU" sz="2600" dirty="0" err="1" smtClean="0">
                <a:latin typeface="Arial" pitchFamily="34" charset="0"/>
                <a:cs typeface="Arial" pitchFamily="34" charset="0"/>
              </a:rPr>
              <a:t>www</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coursera</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org</a:t>
            </a:r>
            <a:r>
              <a:rPr lang="ru-RU" sz="2600" dirty="0" smtClean="0">
                <a:latin typeface="Arial" pitchFamily="34" charset="0"/>
                <a:cs typeface="Arial" pitchFamily="34" charset="0"/>
              </a:rPr>
              <a:t>/) является одной из лучших платформ MOOC. Платформа была основана в 2012 году профессорами компьютерных наук </a:t>
            </a:r>
            <a:r>
              <a:rPr lang="ru-RU" sz="2600" dirty="0" err="1" smtClean="0">
                <a:latin typeface="Arial" pitchFamily="34" charset="0"/>
                <a:cs typeface="Arial" pitchFamily="34" charset="0"/>
              </a:rPr>
              <a:t>Стэнфордского</a:t>
            </a:r>
            <a:r>
              <a:rPr lang="ru-RU" sz="2600" dirty="0" smtClean="0">
                <a:latin typeface="Arial" pitchFamily="34" charset="0"/>
                <a:cs typeface="Arial" pitchFamily="34" charset="0"/>
              </a:rPr>
              <a:t> университета. Хотя платформа </a:t>
            </a:r>
            <a:r>
              <a:rPr lang="ru-RU" sz="2600" dirty="0" err="1" smtClean="0">
                <a:latin typeface="Arial" pitchFamily="34" charset="0"/>
                <a:cs typeface="Arial" pitchFamily="34" charset="0"/>
              </a:rPr>
              <a:t>Coursera</a:t>
            </a:r>
            <a:r>
              <a:rPr lang="ru-RU" sz="2600" dirty="0" smtClean="0">
                <a:latin typeface="Arial" pitchFamily="34" charset="0"/>
                <a:cs typeface="Arial" pitchFamily="34" charset="0"/>
              </a:rPr>
              <a:t> не была одной из первых, сегодня она стала лидером в </a:t>
            </a:r>
            <a:r>
              <a:rPr lang="ru-RU" sz="2600" dirty="0" err="1" smtClean="0">
                <a:latin typeface="Arial" pitchFamily="34" charset="0"/>
                <a:cs typeface="Arial" pitchFamily="34" charset="0"/>
              </a:rPr>
              <a:t>онлайн-обучении</a:t>
            </a:r>
            <a:r>
              <a:rPr lang="ru-RU" sz="2600" dirty="0" smtClean="0">
                <a:latin typeface="Arial" pitchFamily="34" charset="0"/>
                <a:cs typeface="Arial" pitchFamily="34" charset="0"/>
              </a:rPr>
              <a:t> благодаря правильному выбору стратегий обучения и коммерческой ориентации. С ресурсами этой платформы работают профессора и преподаватели из более чем 190 учебных заведений в мире. </a:t>
            </a:r>
          </a:p>
          <a:p>
            <a:pPr marL="87313" indent="720725" algn="just">
              <a:spcAft>
                <a:spcPts val="600"/>
              </a:spcAft>
            </a:pPr>
            <a:r>
              <a:rPr lang="ru-RU" sz="2600" b="1" dirty="0" smtClean="0">
                <a:latin typeface="Arial" pitchFamily="34" charset="0"/>
                <a:cs typeface="Arial" pitchFamily="34" charset="0"/>
              </a:rPr>
              <a:t>Курсы: </a:t>
            </a:r>
            <a:r>
              <a:rPr lang="ru-RU" sz="2600" dirty="0" smtClean="0">
                <a:latin typeface="Arial" pitchFamily="34" charset="0"/>
                <a:cs typeface="Arial" pitchFamily="34" charset="0"/>
              </a:rPr>
              <a:t>физика, инжиниринг, медицина, гуманитарные науки, математика, бизнес, информатика и др.</a:t>
            </a:r>
          </a:p>
          <a:p>
            <a:pPr marL="87313" indent="720725" algn="just">
              <a:spcAft>
                <a:spcPts val="600"/>
              </a:spcAft>
            </a:pPr>
            <a:r>
              <a:rPr lang="ru-RU" sz="2600" b="1" dirty="0" smtClean="0">
                <a:latin typeface="Arial" pitchFamily="34" charset="0"/>
                <a:cs typeface="Arial" pitchFamily="34" charset="0"/>
              </a:rPr>
              <a:t>Язык интерфейса</a:t>
            </a:r>
            <a:r>
              <a:rPr lang="ru-RU" sz="2600" dirty="0" smtClean="0">
                <a:latin typeface="Arial" pitchFamily="34" charset="0"/>
                <a:cs typeface="Arial" pitchFamily="34" charset="0"/>
              </a:rPr>
              <a:t>: английский. </a:t>
            </a:r>
          </a:p>
          <a:p>
            <a:pPr marL="87313" indent="720725" algn="just">
              <a:spcAft>
                <a:spcPts val="600"/>
              </a:spcAft>
            </a:pPr>
            <a:r>
              <a:rPr lang="ru-RU" sz="2600" b="1" dirty="0" smtClean="0">
                <a:latin typeface="Arial" pitchFamily="34" charset="0"/>
                <a:cs typeface="Arial" pitchFamily="34" charset="0"/>
              </a:rPr>
              <a:t>Язык курса: </a:t>
            </a:r>
            <a:r>
              <a:rPr lang="ru-RU" sz="2600" dirty="0" smtClean="0">
                <a:latin typeface="Arial" pitchFamily="34" charset="0"/>
                <a:cs typeface="Arial" pitchFamily="34" charset="0"/>
              </a:rPr>
              <a:t>английский (базовый) и другие языки, курсы снабжены субтитрами.</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srcRect t="1695"/>
          <a:stretch>
            <a:fillRect/>
          </a:stretch>
        </p:blipFill>
        <p:spPr bwMode="auto">
          <a:xfrm>
            <a:off x="441285" y="1367616"/>
            <a:ext cx="11262916" cy="507209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5016758"/>
          </a:xfrm>
          <a:prstGeom prst="rect">
            <a:avLst/>
          </a:prstGeom>
          <a:noFill/>
        </p:spPr>
        <p:txBody>
          <a:bodyPr wrap="square" rtlCol="0">
            <a:spAutoFit/>
          </a:bodyPr>
          <a:lstStyle/>
          <a:p>
            <a:pPr marL="87313" indent="720725" algn="just">
              <a:spcAft>
                <a:spcPts val="600"/>
              </a:spcAft>
            </a:pPr>
            <a:r>
              <a:rPr lang="ru-RU" sz="3200" b="1" dirty="0" err="1" smtClean="0">
                <a:latin typeface="Arial" pitchFamily="34" charset="0"/>
                <a:cs typeface="Arial" pitchFamily="34" charset="0"/>
              </a:rPr>
              <a:t>Khan</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Academy</a:t>
            </a:r>
            <a:r>
              <a:rPr lang="ru-RU" sz="3200" b="1" dirty="0" smtClean="0">
                <a:latin typeface="Arial" pitchFamily="34" charset="0"/>
                <a:cs typeface="Arial" pitchFamily="34" charset="0"/>
              </a:rPr>
              <a:t> </a:t>
            </a:r>
            <a:r>
              <a:rPr lang="ru-RU" sz="3200" dirty="0" smtClean="0">
                <a:latin typeface="Arial" pitchFamily="34" charset="0"/>
                <a:cs typeface="Arial" pitchFamily="34" charset="0"/>
              </a:rPr>
              <a:t>(https: //</a:t>
            </a:r>
            <a:r>
              <a:rPr lang="ru-RU" sz="3200" dirty="0" err="1" smtClean="0">
                <a:latin typeface="Arial" pitchFamily="34" charset="0"/>
                <a:cs typeface="Arial" pitchFamily="34" charset="0"/>
              </a:rPr>
              <a:t>khanacademy.org</a:t>
            </a:r>
            <a:r>
              <a:rPr lang="ru-RU" sz="3200" dirty="0" smtClean="0">
                <a:latin typeface="Arial" pitchFamily="34" charset="0"/>
                <a:cs typeface="Arial" pitchFamily="34" charset="0"/>
              </a:rPr>
              <a:t>/) - популярный проект, который в свое время одним из первых внедрил интерактивные и игровые технологии в образование. На сегодняшний день на платформе создано более 10 000 мини-видео уроков на более чем 36 языках (включая узбекский). Платформа содержит более 100 000 интерактивных примеров и задач. Занятия </a:t>
            </a:r>
            <a:r>
              <a:rPr lang="ru-RU" sz="3200" dirty="0" err="1" smtClean="0">
                <a:latin typeface="Arial" pitchFamily="34" charset="0"/>
                <a:cs typeface="Arial" pitchFamily="34" charset="0"/>
              </a:rPr>
              <a:t>Khan</a:t>
            </a:r>
            <a:r>
              <a:rPr lang="ru-RU" sz="3200" dirty="0" smtClean="0">
                <a:latin typeface="Arial" pitchFamily="34" charset="0"/>
                <a:cs typeface="Arial" pitchFamily="34" charset="0"/>
              </a:rPr>
              <a:t> </a:t>
            </a:r>
            <a:r>
              <a:rPr lang="ru-RU" sz="3200" dirty="0" err="1" smtClean="0">
                <a:latin typeface="Arial" pitchFamily="34" charset="0"/>
                <a:cs typeface="Arial" pitchFamily="34" charset="0"/>
              </a:rPr>
              <a:t>Academy</a:t>
            </a:r>
            <a:r>
              <a:rPr lang="ru-RU" sz="3200" dirty="0" smtClean="0">
                <a:latin typeface="Arial" pitchFamily="34" charset="0"/>
                <a:cs typeface="Arial" pitchFamily="34" charset="0"/>
              </a:rPr>
              <a:t> проводятся более чем в 190 странах, и сегодня платформу используют более 74 миллионов студентов. зыки. Есть субтитры.</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5740033"/>
          </a:xfrm>
          <a:prstGeom prst="rect">
            <a:avLst/>
          </a:prstGeom>
          <a:noFill/>
        </p:spPr>
        <p:txBody>
          <a:bodyPr wrap="square" rtlCol="0">
            <a:spAutoFit/>
          </a:bodyPr>
          <a:lstStyle/>
          <a:p>
            <a:pPr marL="87313" indent="720725" algn="just">
              <a:spcAft>
                <a:spcPts val="600"/>
              </a:spcAft>
            </a:pPr>
            <a:r>
              <a:rPr lang="ru-RU" sz="3200" dirty="0" smtClean="0">
                <a:latin typeface="Arial" pitchFamily="34" charset="0"/>
                <a:cs typeface="Arial" pitchFamily="34" charset="0"/>
              </a:rPr>
              <a:t>Главное, что на платформе есть школьные научные программы и множество уроков, а также методические пособия для родителей по работе с детьми.</a:t>
            </a:r>
          </a:p>
          <a:p>
            <a:pPr marL="87313" indent="720725" algn="just">
              <a:spcAft>
                <a:spcPts val="600"/>
              </a:spcAft>
            </a:pPr>
            <a:r>
              <a:rPr lang="ru-RU" sz="3200" b="1" dirty="0" smtClean="0">
                <a:latin typeface="Arial" pitchFamily="34" charset="0"/>
                <a:cs typeface="Arial" pitchFamily="34" charset="0"/>
              </a:rPr>
              <a:t>Курсы: </a:t>
            </a:r>
            <a:r>
              <a:rPr lang="ru-RU" sz="3200" dirty="0" smtClean="0">
                <a:latin typeface="Arial" pitchFamily="34" charset="0"/>
                <a:cs typeface="Arial" pitchFamily="34" charset="0"/>
              </a:rPr>
              <a:t>математика, информатика и программирование, физика, астрономия, химия, финансы, экономика, биология, медицина и другие науки.</a:t>
            </a:r>
          </a:p>
          <a:p>
            <a:pPr marL="87313" indent="720725" algn="just">
              <a:spcAft>
                <a:spcPts val="600"/>
              </a:spcAft>
            </a:pPr>
            <a:r>
              <a:rPr lang="ru-RU" sz="3200" b="1" dirty="0" smtClean="0">
                <a:latin typeface="Arial" pitchFamily="34" charset="0"/>
                <a:cs typeface="Arial" pitchFamily="34" charset="0"/>
              </a:rPr>
              <a:t>Язык интерфейса: </a:t>
            </a:r>
            <a:r>
              <a:rPr lang="ru-RU" sz="3200" dirty="0" smtClean="0">
                <a:latin typeface="Arial" pitchFamily="34" charset="0"/>
                <a:cs typeface="Arial" pitchFamily="34" charset="0"/>
              </a:rPr>
              <a:t>на нескольких языках (доступен узбекский).</a:t>
            </a:r>
          </a:p>
          <a:p>
            <a:pPr marL="87313" indent="720725" algn="just">
              <a:spcAft>
                <a:spcPts val="600"/>
              </a:spcAft>
            </a:pPr>
            <a:r>
              <a:rPr lang="ru-RU" sz="3200" b="1" dirty="0" smtClean="0">
                <a:latin typeface="Arial" pitchFamily="34" charset="0"/>
                <a:cs typeface="Arial" pitchFamily="34" charset="0"/>
              </a:rPr>
              <a:t>Язык курса: </a:t>
            </a:r>
            <a:r>
              <a:rPr lang="ru-RU" sz="3200" dirty="0" smtClean="0">
                <a:latin typeface="Arial" pitchFamily="34" charset="0"/>
                <a:cs typeface="Arial" pitchFamily="34" charset="0"/>
              </a:rPr>
              <a:t>английский и другие языки. Есть субтитры.</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155665" y="1367616"/>
            <a:ext cx="10287072" cy="536861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5401479"/>
          </a:xfrm>
          <a:prstGeom prst="rect">
            <a:avLst/>
          </a:prstGeom>
          <a:noFill/>
        </p:spPr>
        <p:txBody>
          <a:bodyPr wrap="square" rtlCol="0">
            <a:spAutoFit/>
          </a:bodyPr>
          <a:lstStyle/>
          <a:p>
            <a:pPr marL="87313" indent="720725" algn="just">
              <a:spcAft>
                <a:spcPts val="600"/>
              </a:spcAft>
            </a:pPr>
            <a:r>
              <a:rPr lang="ru-RU" sz="3000" b="1" dirty="0" err="1" smtClean="0">
                <a:latin typeface="Arial" pitchFamily="34" charset="0"/>
                <a:cs typeface="Arial" pitchFamily="34" charset="0"/>
              </a:rPr>
              <a:t>Лекториум</a:t>
            </a:r>
            <a:r>
              <a:rPr lang="ru-RU" sz="3000" dirty="0" smtClean="0">
                <a:latin typeface="Arial" pitchFamily="34" charset="0"/>
                <a:cs typeface="Arial" pitchFamily="34" charset="0"/>
              </a:rPr>
              <a:t> (https: //</a:t>
            </a:r>
            <a:r>
              <a:rPr lang="ru-RU" sz="3000" dirty="0" err="1" smtClean="0">
                <a:latin typeface="Arial" pitchFamily="34" charset="0"/>
                <a:cs typeface="Arial" pitchFamily="34" charset="0"/>
              </a:rPr>
              <a:t>www</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lektorium</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tv</a:t>
            </a:r>
            <a:r>
              <a:rPr lang="ru-RU" sz="3000" dirty="0" smtClean="0">
                <a:latin typeface="Arial" pitchFamily="34" charset="0"/>
                <a:cs typeface="Arial" pitchFamily="34" charset="0"/>
              </a:rPr>
              <a:t>/) - некоммерческий проект, занимающийся созданием учебных материалов в формате открытых </a:t>
            </a:r>
            <a:r>
              <a:rPr lang="ru-RU" sz="3000" dirty="0" err="1" smtClean="0">
                <a:latin typeface="Arial" pitchFamily="34" charset="0"/>
                <a:cs typeface="Arial" pitchFamily="34" charset="0"/>
              </a:rPr>
              <a:t>онлайн-курсов</a:t>
            </a:r>
            <a:r>
              <a:rPr lang="ru-RU" sz="3000" dirty="0" smtClean="0">
                <a:latin typeface="Arial" pitchFamily="34" charset="0"/>
                <a:cs typeface="Arial" pitchFamily="34" charset="0"/>
              </a:rPr>
              <a:t>, а также съёмкой и размещением </a:t>
            </a:r>
            <a:r>
              <a:rPr lang="ru-RU" sz="3000" dirty="0" err="1" smtClean="0">
                <a:latin typeface="Arial" pitchFamily="34" charset="0"/>
                <a:cs typeface="Arial" pitchFamily="34" charset="0"/>
              </a:rPr>
              <a:t>видеолекций</a:t>
            </a:r>
            <a:r>
              <a:rPr lang="ru-RU" sz="3000" dirty="0" smtClean="0">
                <a:latin typeface="Arial" pitchFamily="34" charset="0"/>
                <a:cs typeface="Arial" pitchFamily="34" charset="0"/>
              </a:rPr>
              <a:t>. Платформа предлагает разнообразные учебные программы и уроки для студентов, родителей, абитуриентов и специалистов. </a:t>
            </a:r>
          </a:p>
          <a:p>
            <a:pPr marL="87313" indent="720725" algn="just">
              <a:spcAft>
                <a:spcPts val="600"/>
              </a:spcAft>
            </a:pPr>
            <a:r>
              <a:rPr lang="ru-RU" sz="3000" b="1" dirty="0" smtClean="0">
                <a:latin typeface="Arial" pitchFamily="34" charset="0"/>
                <a:cs typeface="Arial" pitchFamily="34" charset="0"/>
              </a:rPr>
              <a:t>Курсы: </a:t>
            </a:r>
            <a:r>
              <a:rPr lang="ru-RU" sz="3000" dirty="0" smtClean="0">
                <a:latin typeface="Arial" pitchFamily="34" charset="0"/>
                <a:cs typeface="Arial" pitchFamily="34" charset="0"/>
              </a:rPr>
              <a:t>информатика, инженерное программирование, английский язык, антропология, архитектура, астрономия, астрофизика, </a:t>
            </a:r>
            <a:r>
              <a:rPr lang="ru-RU" sz="3000" dirty="0" err="1" smtClean="0">
                <a:latin typeface="Arial" pitchFamily="34" charset="0"/>
                <a:cs typeface="Arial" pitchFamily="34" charset="0"/>
              </a:rPr>
              <a:t>биоинформатика</a:t>
            </a:r>
            <a:r>
              <a:rPr lang="ru-RU" sz="3000" dirty="0" smtClean="0">
                <a:latin typeface="Arial" pitchFamily="34" charset="0"/>
                <a:cs typeface="Arial" pitchFamily="34" charset="0"/>
              </a:rPr>
              <a:t>.</a:t>
            </a:r>
          </a:p>
          <a:p>
            <a:pPr marL="87313" indent="720725" algn="just">
              <a:spcAft>
                <a:spcPts val="600"/>
              </a:spcAft>
            </a:pPr>
            <a:r>
              <a:rPr lang="ru-RU" sz="3000" b="1" dirty="0" smtClean="0">
                <a:latin typeface="Arial" pitchFamily="34" charset="0"/>
                <a:cs typeface="Arial" pitchFamily="34" charset="0"/>
              </a:rPr>
              <a:t>Язык интерфейса</a:t>
            </a:r>
            <a:r>
              <a:rPr lang="ru-RU" sz="3000" dirty="0" smtClean="0">
                <a:latin typeface="Arial" pitchFamily="34" charset="0"/>
                <a:cs typeface="Arial" pitchFamily="34" charset="0"/>
              </a:rPr>
              <a:t>: русский.</a:t>
            </a:r>
          </a:p>
          <a:p>
            <a:pPr marL="87313" indent="720725" algn="just">
              <a:spcAft>
                <a:spcPts val="600"/>
              </a:spcAft>
            </a:pPr>
            <a:r>
              <a:rPr lang="ru-RU" sz="3000" b="1" dirty="0" smtClean="0">
                <a:latin typeface="Arial" pitchFamily="34" charset="0"/>
                <a:cs typeface="Arial" pitchFamily="34" charset="0"/>
              </a:rPr>
              <a:t>Язык курса: </a:t>
            </a:r>
            <a:r>
              <a:rPr lang="ru-RU" sz="3000" dirty="0" smtClean="0">
                <a:latin typeface="Arial" pitchFamily="34" charset="0"/>
                <a:cs typeface="Arial" pitchFamily="34" charset="0"/>
              </a:rPr>
              <a:t>русский и другие языки. Есть субтитры.</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708661" y="1296178"/>
            <a:ext cx="10948390" cy="55007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351518"/>
            <a:ext cx="11144328" cy="5016758"/>
          </a:xfrm>
          <a:prstGeom prst="rect">
            <a:avLst/>
          </a:prstGeom>
          <a:noFill/>
        </p:spPr>
        <p:txBody>
          <a:bodyPr wrap="square" rtlCol="0">
            <a:spAutoFit/>
          </a:bodyPr>
          <a:lstStyle/>
          <a:p>
            <a:pPr marL="87313" indent="720725" algn="just">
              <a:spcAft>
                <a:spcPts val="600"/>
              </a:spcAft>
            </a:pPr>
            <a:r>
              <a:rPr lang="ru-RU" sz="3200" b="1" dirty="0" err="1" smtClean="0">
                <a:latin typeface="Arial" pitchFamily="34" charset="0"/>
                <a:cs typeface="Arial" pitchFamily="34" charset="0"/>
              </a:rPr>
              <a:t>EdX</a:t>
            </a:r>
            <a:r>
              <a:rPr lang="ru-RU" sz="3200" dirty="0" smtClean="0">
                <a:latin typeface="Arial" pitchFamily="34" charset="0"/>
                <a:cs typeface="Arial" pitchFamily="34" charset="0"/>
              </a:rPr>
              <a:t> (https: //</a:t>
            </a:r>
            <a:r>
              <a:rPr lang="ru-RU" sz="3200" dirty="0" err="1" smtClean="0">
                <a:latin typeface="Arial" pitchFamily="34" charset="0"/>
                <a:cs typeface="Arial" pitchFamily="34" charset="0"/>
              </a:rPr>
              <a:t>www.edx.org</a:t>
            </a:r>
            <a:r>
              <a:rPr lang="ru-RU" sz="3200" dirty="0" smtClean="0">
                <a:latin typeface="Arial" pitchFamily="34" charset="0"/>
                <a:cs typeface="Arial" pitchFamily="34" charset="0"/>
              </a:rPr>
              <a:t>/) был основан в 2012 году Гарвардским университетом и Массачусетским технологическим институтом и предлагает высококачественные курсы для студентов со всего мира. На данной платформе Массачусетский технологический институт открыл курс механики для студентов. Целью курса было оказание помощи студентам для более глубокого изучения сложных тем физики и развитие навыков самостоятельного решения задач. Курс также помогает старшеклассникам подготовиться к экзаменам. </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439054"/>
            <a:ext cx="11144328" cy="2631490"/>
          </a:xfrm>
          <a:prstGeom prst="rect">
            <a:avLst/>
          </a:prstGeom>
          <a:noFill/>
        </p:spPr>
        <p:txBody>
          <a:bodyPr wrap="square" rtlCol="0">
            <a:spAutoFit/>
          </a:bodyPr>
          <a:lstStyle/>
          <a:p>
            <a:pPr marL="87313" indent="720725" algn="just">
              <a:spcAft>
                <a:spcPts val="600"/>
              </a:spcAft>
            </a:pPr>
            <a:r>
              <a:rPr lang="ru-RU" sz="4000" dirty="0" smtClean="0">
                <a:latin typeface="Arial" pitchFamily="34" charset="0"/>
                <a:cs typeface="Arial" pitchFamily="34" charset="0"/>
              </a:rPr>
              <a:t>Какие типы платформ МООС существуют?</a:t>
            </a:r>
          </a:p>
          <a:p>
            <a:pPr marL="87313" indent="720725" algn="just">
              <a:spcAft>
                <a:spcPts val="600"/>
              </a:spcAft>
            </a:pPr>
            <a:r>
              <a:rPr lang="ru-RU" sz="4000" dirty="0" smtClean="0">
                <a:latin typeface="Arial" pitchFamily="34" charset="0"/>
                <a:cs typeface="Arial" pitchFamily="34" charset="0"/>
              </a:rPr>
              <a:t>В чём особенность МООС, основанных на заданиях?</a:t>
            </a:r>
          </a:p>
        </p:txBody>
      </p:sp>
      <p:sp>
        <p:nvSpPr>
          <p:cNvPr id="6" name="object 2"/>
          <p:cNvSpPr txBox="1">
            <a:spLocks/>
          </p:cNvSpPr>
          <p:nvPr/>
        </p:nvSpPr>
        <p:spPr>
          <a:xfrm>
            <a:off x="226971" y="296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ВОПРОСЫ УРОКА</a:t>
            </a:r>
          </a:p>
        </p:txBody>
      </p:sp>
      <p:pic>
        <p:nvPicPr>
          <p:cNvPr id="4" name="Рисунок 3" descr="bd58e40236c0718a3507a0d2e90ff4e3.jpg"/>
          <p:cNvPicPr>
            <a:picLocks noChangeAspect="1"/>
          </p:cNvPicPr>
          <p:nvPr/>
        </p:nvPicPr>
        <p:blipFill>
          <a:blip r:embed="rId2" cstate="print">
            <a:lum contrast="20000"/>
          </a:blip>
          <a:stretch>
            <a:fillRect/>
          </a:stretch>
        </p:blipFill>
        <p:spPr>
          <a:xfrm>
            <a:off x="5508823" y="3870796"/>
            <a:ext cx="4073172" cy="27146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455005"/>
            <a:ext cx="11144328" cy="5170646"/>
          </a:xfrm>
          <a:prstGeom prst="rect">
            <a:avLst/>
          </a:prstGeom>
          <a:noFill/>
        </p:spPr>
        <p:txBody>
          <a:bodyPr wrap="square" rtlCol="0">
            <a:spAutoFit/>
          </a:bodyPr>
          <a:lstStyle/>
          <a:p>
            <a:pPr marL="87313" indent="720725" algn="just">
              <a:spcAft>
                <a:spcPts val="600"/>
              </a:spcAft>
            </a:pPr>
            <a:r>
              <a:rPr lang="ru-RU" sz="3200" b="1" dirty="0" smtClean="0">
                <a:latin typeface="Arial" pitchFamily="34" charset="0"/>
                <a:cs typeface="Arial" pitchFamily="34" charset="0"/>
              </a:rPr>
              <a:t>Курсы</a:t>
            </a:r>
            <a:r>
              <a:rPr lang="ru-RU" sz="3200" dirty="0" smtClean="0">
                <a:latin typeface="Arial" pitchFamily="34" charset="0"/>
                <a:cs typeface="Arial" pitchFamily="34" charset="0"/>
              </a:rPr>
              <a:t>: архитектура, искусство, культура, биология и наука о жизни, бизнес и менеджмент, химия, коммуникации, информатика, базы данных и статистика, дизайн, экономика и финансы, образование, электроника, история, язык, право, литература, математика, гуманитарные науки, музыка, медицина, философия и многое другое.</a:t>
            </a:r>
          </a:p>
          <a:p>
            <a:pPr marL="87313" indent="720725" algn="just">
              <a:spcAft>
                <a:spcPts val="600"/>
              </a:spcAft>
            </a:pPr>
            <a:r>
              <a:rPr lang="ru-RU" sz="3200" b="1" dirty="0" smtClean="0">
                <a:latin typeface="Arial" pitchFamily="34" charset="0"/>
                <a:cs typeface="Arial" pitchFamily="34" charset="0"/>
              </a:rPr>
              <a:t>Язык интерфейса</a:t>
            </a:r>
            <a:r>
              <a:rPr lang="ru-RU" sz="3200" dirty="0" smtClean="0">
                <a:latin typeface="Arial" pitchFamily="34" charset="0"/>
                <a:cs typeface="Arial" pitchFamily="34" charset="0"/>
              </a:rPr>
              <a:t>: английский.</a:t>
            </a:r>
          </a:p>
          <a:p>
            <a:pPr marL="87313" indent="720725" algn="just">
              <a:spcAft>
                <a:spcPts val="600"/>
              </a:spcAft>
            </a:pPr>
            <a:r>
              <a:rPr lang="ru-RU" sz="3200" b="1" dirty="0" smtClean="0">
                <a:latin typeface="Arial" pitchFamily="34" charset="0"/>
                <a:cs typeface="Arial" pitchFamily="34" charset="0"/>
              </a:rPr>
              <a:t>Язык курса: </a:t>
            </a:r>
            <a:r>
              <a:rPr lang="ru-RU" sz="3200" dirty="0" smtClean="0">
                <a:latin typeface="Arial" pitchFamily="34" charset="0"/>
                <a:cs typeface="Arial" pitchFamily="34" charset="0"/>
              </a:rPr>
              <a:t>английский и другие языки. Есть субтитры.</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2"/>
          <a:srcRect t="1366"/>
          <a:stretch>
            <a:fillRect/>
          </a:stretch>
        </p:blipFill>
        <p:spPr bwMode="auto">
          <a:xfrm>
            <a:off x="1584293" y="1439054"/>
            <a:ext cx="9144064" cy="51581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455005"/>
            <a:ext cx="11144328" cy="4524315"/>
          </a:xfrm>
          <a:prstGeom prst="rect">
            <a:avLst/>
          </a:prstGeom>
          <a:noFill/>
        </p:spPr>
        <p:txBody>
          <a:bodyPr wrap="square" rtlCol="0">
            <a:spAutoFit/>
          </a:bodyPr>
          <a:lstStyle/>
          <a:p>
            <a:pPr marL="87313" indent="720725" algn="just">
              <a:spcAft>
                <a:spcPts val="600"/>
              </a:spcAft>
            </a:pPr>
            <a:r>
              <a:rPr lang="ru-RU" sz="3200" b="1" dirty="0" err="1" smtClean="0">
                <a:latin typeface="Arial" pitchFamily="34" charset="0"/>
                <a:cs typeface="Arial" pitchFamily="34" charset="0"/>
              </a:rPr>
              <a:t>Udemy</a:t>
            </a:r>
            <a:r>
              <a:rPr lang="ru-RU" sz="3200" dirty="0" smtClean="0">
                <a:latin typeface="Arial" pitchFamily="34" charset="0"/>
                <a:cs typeface="Arial" pitchFamily="34" charset="0"/>
              </a:rPr>
              <a:t> (https: //</a:t>
            </a:r>
            <a:r>
              <a:rPr lang="ru-RU" sz="3200" dirty="0" err="1" smtClean="0">
                <a:latin typeface="Arial" pitchFamily="34" charset="0"/>
                <a:cs typeface="Arial" pitchFamily="34" charset="0"/>
              </a:rPr>
              <a:t>www.udemy.com</a:t>
            </a:r>
            <a:r>
              <a:rPr lang="ru-RU" sz="3200" dirty="0" smtClean="0">
                <a:latin typeface="Arial" pitchFamily="34" charset="0"/>
                <a:cs typeface="Arial" pitchFamily="34" charset="0"/>
              </a:rPr>
              <a:t>/) - отличный инструмент для получения практических навыков по определенной теме. </a:t>
            </a:r>
            <a:r>
              <a:rPr lang="ru-RU" sz="3200" dirty="0" err="1" smtClean="0">
                <a:latin typeface="Arial" pitchFamily="34" charset="0"/>
                <a:cs typeface="Arial" pitchFamily="34" charset="0"/>
              </a:rPr>
              <a:t>Udemy</a:t>
            </a:r>
            <a:r>
              <a:rPr lang="ru-RU" sz="3200" dirty="0" smtClean="0">
                <a:latin typeface="Arial" pitchFamily="34" charset="0"/>
                <a:cs typeface="Arial" pitchFamily="34" charset="0"/>
              </a:rPr>
              <a:t> имеет возможность не только получить образование, но и зарабатывать деньги, размещая собственные занятия. В результате на платформе более 20000 курсов и около 4 миллионов зарегистрированных пользователей. Курсы платные и бесплатные, по окончании курса студенты получают сертификат.</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455005"/>
            <a:ext cx="11144328" cy="4185761"/>
          </a:xfrm>
          <a:prstGeom prst="rect">
            <a:avLst/>
          </a:prstGeom>
          <a:noFill/>
        </p:spPr>
        <p:txBody>
          <a:bodyPr wrap="square" rtlCol="0">
            <a:spAutoFit/>
          </a:bodyPr>
          <a:lstStyle/>
          <a:p>
            <a:pPr marL="87313" indent="720725" algn="just">
              <a:spcAft>
                <a:spcPts val="600"/>
              </a:spcAft>
            </a:pPr>
            <a:r>
              <a:rPr lang="ru-RU" sz="3200" b="1" dirty="0" smtClean="0">
                <a:latin typeface="Arial" pitchFamily="34" charset="0"/>
                <a:cs typeface="Arial" pitchFamily="34" charset="0"/>
              </a:rPr>
              <a:t>Курсы: </a:t>
            </a:r>
            <a:r>
              <a:rPr lang="ru-RU" sz="3200" dirty="0" smtClean="0">
                <a:latin typeface="Arial" pitchFamily="34" charset="0"/>
                <a:cs typeface="Arial" pitchFamily="34" charset="0"/>
              </a:rPr>
              <a:t>финансы и бухгалтерский учет, информационные технологии и программное обеспечение, дизайн, маркетинг, бизнес, производство, здоровый образ жизни, музыка, фотография и др.</a:t>
            </a:r>
          </a:p>
          <a:p>
            <a:pPr marL="87313" indent="720725" algn="just">
              <a:spcAft>
                <a:spcPts val="600"/>
              </a:spcAft>
            </a:pPr>
            <a:r>
              <a:rPr lang="ru-RU" sz="3200" b="1" dirty="0" smtClean="0">
                <a:latin typeface="Arial" pitchFamily="34" charset="0"/>
                <a:cs typeface="Arial" pitchFamily="34" charset="0"/>
              </a:rPr>
              <a:t>Язык интерфейса: </a:t>
            </a:r>
            <a:r>
              <a:rPr lang="ru-RU" sz="3200" dirty="0" smtClean="0">
                <a:latin typeface="Arial" pitchFamily="34" charset="0"/>
                <a:cs typeface="Arial" pitchFamily="34" charset="0"/>
              </a:rPr>
              <a:t>английский, русский и другие языки.</a:t>
            </a:r>
          </a:p>
          <a:p>
            <a:pPr marL="87313" indent="720725" algn="just">
              <a:spcAft>
                <a:spcPts val="600"/>
              </a:spcAft>
            </a:pPr>
            <a:r>
              <a:rPr lang="ru-RU" sz="3200" b="1" dirty="0" smtClean="0">
                <a:latin typeface="Arial" pitchFamily="34" charset="0"/>
                <a:cs typeface="Arial" pitchFamily="34" charset="0"/>
              </a:rPr>
              <a:t>Язык курса: </a:t>
            </a:r>
            <a:r>
              <a:rPr lang="ru-RU" sz="3200" dirty="0" smtClean="0">
                <a:latin typeface="Arial" pitchFamily="34" charset="0"/>
                <a:cs typeface="Arial" pitchFamily="34" charset="0"/>
              </a:rPr>
              <a:t>английский, русский и другие языки. Есть субтитры.</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2"/>
          <a:srcRect/>
          <a:stretch>
            <a:fillRect/>
          </a:stretch>
        </p:blipFill>
        <p:spPr bwMode="auto">
          <a:xfrm>
            <a:off x="512722" y="1439054"/>
            <a:ext cx="11361077" cy="32147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96178"/>
            <a:ext cx="11144328" cy="5401479"/>
          </a:xfrm>
          <a:prstGeom prst="rect">
            <a:avLst/>
          </a:prstGeom>
          <a:noFill/>
        </p:spPr>
        <p:txBody>
          <a:bodyPr wrap="square" rtlCol="0">
            <a:spAutoFit/>
          </a:bodyPr>
          <a:lstStyle/>
          <a:p>
            <a:pPr marL="87313" indent="720725" algn="just">
              <a:spcAft>
                <a:spcPts val="600"/>
              </a:spcAft>
            </a:pPr>
            <a:r>
              <a:rPr lang="ru-RU" sz="3000" b="1" dirty="0" err="1" smtClean="0">
                <a:latin typeface="Arial" pitchFamily="34" charset="0"/>
                <a:cs typeface="Arial" pitchFamily="34" charset="0"/>
              </a:rPr>
              <a:t>Udacity</a:t>
            </a:r>
            <a:r>
              <a:rPr lang="ru-RU" sz="3000" dirty="0" smtClean="0">
                <a:latin typeface="Arial" pitchFamily="34" charset="0"/>
                <a:cs typeface="Arial" pitchFamily="34" charset="0"/>
              </a:rPr>
              <a:t> (https: //</a:t>
            </a:r>
            <a:r>
              <a:rPr lang="ru-RU" sz="3000" dirty="0" err="1" smtClean="0">
                <a:latin typeface="Arial" pitchFamily="34" charset="0"/>
                <a:cs typeface="Arial" pitchFamily="34" charset="0"/>
              </a:rPr>
              <a:t>www</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udacity</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com</a:t>
            </a:r>
            <a:r>
              <a:rPr lang="ru-RU" sz="3000" dirty="0" smtClean="0">
                <a:latin typeface="Arial" pitchFamily="34" charset="0"/>
                <a:cs typeface="Arial" pitchFamily="34" charset="0"/>
              </a:rPr>
              <a:t>/) - это частная некоммерческая образовательная компания, основанная профессорами </a:t>
            </a:r>
            <a:r>
              <a:rPr lang="ru-RU" sz="3000" dirty="0" err="1" smtClean="0">
                <a:latin typeface="Arial" pitchFamily="34" charset="0"/>
                <a:cs typeface="Arial" pitchFamily="34" charset="0"/>
              </a:rPr>
              <a:t>Стэнфордского</a:t>
            </a:r>
            <a:r>
              <a:rPr lang="ru-RU" sz="3000" dirty="0" smtClean="0">
                <a:latin typeface="Arial" pitchFamily="34" charset="0"/>
                <a:cs typeface="Arial" pitchFamily="34" charset="0"/>
              </a:rPr>
              <a:t> университета Себастьяном </a:t>
            </a:r>
            <a:r>
              <a:rPr lang="ru-RU" sz="3000" dirty="0" err="1" smtClean="0">
                <a:latin typeface="Arial" pitchFamily="34" charset="0"/>
                <a:cs typeface="Arial" pitchFamily="34" charset="0"/>
              </a:rPr>
              <a:t>Труно</a:t>
            </a:r>
            <a:r>
              <a:rPr lang="ru-RU" sz="3000" dirty="0" smtClean="0">
                <a:latin typeface="Arial" pitchFamily="34" charset="0"/>
                <a:cs typeface="Arial" pitchFamily="34" charset="0"/>
              </a:rPr>
              <a:t>, Дэвидом </a:t>
            </a:r>
            <a:r>
              <a:rPr lang="ru-RU" sz="3000" dirty="0" err="1" smtClean="0">
                <a:latin typeface="Arial" pitchFamily="34" charset="0"/>
                <a:cs typeface="Arial" pitchFamily="34" charset="0"/>
              </a:rPr>
              <a:t>Ставенсом</a:t>
            </a:r>
            <a:r>
              <a:rPr lang="ru-RU" sz="3000" dirty="0" smtClean="0">
                <a:latin typeface="Arial" pitchFamily="34" charset="0"/>
                <a:cs typeface="Arial" pitchFamily="34" charset="0"/>
              </a:rPr>
              <a:t> и Майком </a:t>
            </a:r>
            <a:r>
              <a:rPr lang="ru-RU" sz="3000" dirty="0" err="1" smtClean="0">
                <a:latin typeface="Arial" pitchFamily="34" charset="0"/>
                <a:cs typeface="Arial" pitchFamily="34" charset="0"/>
              </a:rPr>
              <a:t>Сокольски</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Онлайн-курсы</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Udacity</a:t>
            </a:r>
            <a:r>
              <a:rPr lang="ru-RU" sz="3000" dirty="0" smtClean="0">
                <a:latin typeface="Arial" pitchFamily="34" charset="0"/>
                <a:cs typeface="Arial" pitchFamily="34" charset="0"/>
              </a:rPr>
              <a:t> создаются профессорами университетов и ведущими экспертами отрасли.</a:t>
            </a:r>
          </a:p>
          <a:p>
            <a:pPr marL="87313" indent="720725" algn="just">
              <a:spcAft>
                <a:spcPts val="600"/>
              </a:spcAft>
            </a:pPr>
            <a:r>
              <a:rPr lang="ru-RU" sz="3000" dirty="0" smtClean="0">
                <a:latin typeface="Arial" pitchFamily="34" charset="0"/>
                <a:cs typeface="Arial" pitchFamily="34" charset="0"/>
              </a:rPr>
              <a:t>Курсы: компьютерные технологии, языки программирования, математика, физика, дизайн, предпринимательство и др.</a:t>
            </a:r>
          </a:p>
          <a:p>
            <a:pPr marL="87313" indent="720725" algn="just">
              <a:spcAft>
                <a:spcPts val="600"/>
              </a:spcAft>
            </a:pPr>
            <a:r>
              <a:rPr lang="ru-RU" sz="3000" dirty="0" smtClean="0">
                <a:latin typeface="Arial" pitchFamily="34" charset="0"/>
                <a:cs typeface="Arial" pitchFamily="34" charset="0"/>
              </a:rPr>
              <a:t>Язык интерфейса: английский. </a:t>
            </a:r>
          </a:p>
          <a:p>
            <a:pPr marL="87313" indent="720725" algn="just">
              <a:spcAft>
                <a:spcPts val="600"/>
              </a:spcAft>
            </a:pPr>
            <a:r>
              <a:rPr lang="ru-RU" sz="3000" dirty="0" smtClean="0">
                <a:latin typeface="Arial" pitchFamily="34" charset="0"/>
                <a:cs typeface="Arial" pitchFamily="34" charset="0"/>
              </a:rPr>
              <a:t>Язык курса: английский и другие языки.</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ПЛАТФОРМЫ МООС</a:t>
            </a:r>
            <a:endParaRPr lang="ru-RU" sz="3400" b="1" dirty="0" smtClean="0">
              <a:solidFill>
                <a:schemeClr val="bg1"/>
              </a:solidFill>
              <a:latin typeface="Arial" pitchFamily="34" charset="0"/>
              <a:cs typeface="Arial" pitchFamily="34" charset="0"/>
            </a:endParaRPr>
          </a:p>
        </p:txBody>
      </p:sp>
      <p:pic>
        <p:nvPicPr>
          <p:cNvPr id="6146" name="Picture 2"/>
          <p:cNvPicPr>
            <a:picLocks noChangeAspect="1" noChangeArrowheads="1"/>
          </p:cNvPicPr>
          <p:nvPr/>
        </p:nvPicPr>
        <p:blipFill>
          <a:blip r:embed="rId2"/>
          <a:srcRect/>
          <a:stretch>
            <a:fillRect/>
          </a:stretch>
        </p:blipFill>
        <p:spPr bwMode="auto">
          <a:xfrm>
            <a:off x="298409" y="1439054"/>
            <a:ext cx="11546365" cy="335758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2723" y="1581930"/>
            <a:ext cx="11001452" cy="3647152"/>
          </a:xfrm>
          <a:prstGeom prst="rect">
            <a:avLst/>
          </a:prstGeom>
          <a:noFill/>
        </p:spPr>
        <p:txBody>
          <a:bodyPr wrap="square" rtlCol="0">
            <a:spAutoFit/>
          </a:bodyPr>
          <a:lstStyle/>
          <a:p>
            <a:pPr marL="87313" indent="630238" algn="just">
              <a:spcAft>
                <a:spcPts val="600"/>
              </a:spcAft>
            </a:pPr>
            <a:r>
              <a:rPr lang="ru-RU" sz="3600" dirty="0" smtClean="0">
                <a:latin typeface="Arial" pitchFamily="34" charset="0"/>
                <a:cs typeface="Arial" pitchFamily="34" charset="0"/>
              </a:rPr>
              <a:t>1.    Каково назначение платформ MOOC?</a:t>
            </a:r>
          </a:p>
          <a:p>
            <a:pPr marL="87313" indent="630238" algn="just">
              <a:spcAft>
                <a:spcPts val="600"/>
              </a:spcAft>
            </a:pPr>
            <a:r>
              <a:rPr lang="ru-RU" sz="3600" dirty="0" smtClean="0">
                <a:latin typeface="Arial" pitchFamily="34" charset="0"/>
                <a:cs typeface="Arial" pitchFamily="34" charset="0"/>
              </a:rPr>
              <a:t>2.    В чем разница и </a:t>
            </a:r>
            <a:r>
              <a:rPr lang="ru-RU" sz="3600" dirty="0" err="1" smtClean="0">
                <a:latin typeface="Arial" pitchFamily="34" charset="0"/>
                <a:cs typeface="Arial" pitchFamily="34" charset="0"/>
              </a:rPr>
              <a:t>хMOOC</a:t>
            </a:r>
            <a:r>
              <a:rPr lang="ru-RU" sz="3600" dirty="0" smtClean="0">
                <a:latin typeface="Arial" pitchFamily="34" charset="0"/>
                <a:cs typeface="Arial" pitchFamily="34" charset="0"/>
              </a:rPr>
              <a:t> </a:t>
            </a:r>
            <a:r>
              <a:rPr lang="ru-RU" sz="3600" dirty="0" err="1" smtClean="0">
                <a:latin typeface="Arial" pitchFamily="34" charset="0"/>
                <a:cs typeface="Arial" pitchFamily="34" charset="0"/>
              </a:rPr>
              <a:t>и</a:t>
            </a:r>
            <a:r>
              <a:rPr lang="ru-RU" sz="3600" dirty="0" smtClean="0">
                <a:latin typeface="Arial" pitchFamily="34" charset="0"/>
                <a:cs typeface="Arial" pitchFamily="34" charset="0"/>
              </a:rPr>
              <a:t> </a:t>
            </a:r>
            <a:r>
              <a:rPr lang="ru-RU" sz="3600" dirty="0" err="1" smtClean="0">
                <a:latin typeface="Arial" pitchFamily="34" charset="0"/>
                <a:cs typeface="Arial" pitchFamily="34" charset="0"/>
              </a:rPr>
              <a:t>сMOOC</a:t>
            </a:r>
            <a:r>
              <a:rPr lang="ru-RU" sz="3600" dirty="0" smtClean="0">
                <a:latin typeface="Arial" pitchFamily="34" charset="0"/>
                <a:cs typeface="Arial" pitchFamily="34" charset="0"/>
              </a:rPr>
              <a:t>?</a:t>
            </a:r>
          </a:p>
          <a:p>
            <a:pPr marL="87313" indent="630238" algn="just">
              <a:spcAft>
                <a:spcPts val="600"/>
              </a:spcAft>
            </a:pPr>
            <a:r>
              <a:rPr lang="ru-RU" sz="3600" dirty="0" smtClean="0">
                <a:latin typeface="Arial" pitchFamily="34" charset="0"/>
                <a:cs typeface="Arial" pitchFamily="34" charset="0"/>
              </a:rPr>
              <a:t>3. Взимается ли плата за обучение и сертификацию на платформах MOOC?</a:t>
            </a:r>
          </a:p>
          <a:p>
            <a:pPr marL="87313" indent="630238" algn="just">
              <a:spcAft>
                <a:spcPts val="600"/>
              </a:spcAft>
            </a:pPr>
            <a:r>
              <a:rPr lang="ru-RU" sz="3600" dirty="0" smtClean="0">
                <a:latin typeface="Arial" pitchFamily="34" charset="0"/>
                <a:cs typeface="Arial" pitchFamily="34" charset="0"/>
              </a:rPr>
              <a:t>4. Как организованы курсы основанные на задачах на базе платформ MOOC?</a:t>
            </a:r>
          </a:p>
        </p:txBody>
      </p:sp>
      <p:sp>
        <p:nvSpPr>
          <p:cNvPr id="6" name="object 2"/>
          <p:cNvSpPr txBox="1">
            <a:spLocks/>
          </p:cNvSpPr>
          <p:nvPr/>
        </p:nvSpPr>
        <p:spPr>
          <a:xfrm>
            <a:off x="0" y="510360"/>
            <a:ext cx="12169775" cy="402338"/>
          </a:xfrm>
          <a:prstGeom prst="rect">
            <a:avLst/>
          </a:prstGeom>
        </p:spPr>
        <p:txBody>
          <a:bodyPr vert="horz" wrap="square" lIns="0" tIns="35163" rIns="0" bIns="0" rtlCol="0">
            <a:spAutoFit/>
          </a:bodyPr>
          <a:lstStyle/>
          <a:p>
            <a:pPr marL="92075" indent="3175" algn="ctr">
              <a:lnSpc>
                <a:spcPts val="2600"/>
              </a:lnSpc>
            </a:pPr>
            <a:r>
              <a:rPr lang="ru-RU" sz="4000" b="1" dirty="0" smtClean="0">
                <a:solidFill>
                  <a:schemeClr val="bg1"/>
                </a:solidFill>
                <a:latin typeface="Arial" pitchFamily="34" charset="0"/>
                <a:cs typeface="Arial" pitchFamily="34" charset="0"/>
              </a:rPr>
              <a:t>ЗАДАНИЕ ДЛЯ САМОСТОЯТЕЛЬНОЙ РАБОТЫ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367616"/>
            <a:ext cx="11144328" cy="4601260"/>
          </a:xfrm>
          <a:prstGeom prst="rect">
            <a:avLst/>
          </a:prstGeom>
          <a:noFill/>
        </p:spPr>
        <p:txBody>
          <a:bodyPr wrap="square" rtlCol="0">
            <a:spAutoFit/>
          </a:bodyPr>
          <a:lstStyle/>
          <a:p>
            <a:pPr marL="87313" indent="720725" algn="just">
              <a:spcAft>
                <a:spcPts val="600"/>
              </a:spcAft>
            </a:pPr>
            <a:r>
              <a:rPr lang="ru-RU" sz="3600" dirty="0" smtClean="0">
                <a:latin typeface="Arial" pitchFamily="34" charset="0"/>
                <a:cs typeface="Arial" pitchFamily="34" charset="0"/>
              </a:rPr>
              <a:t>Люди стремятся приобретать знания всю жизнь, развивать их и обогащать жизненный опыт, полученный в результате обучения.</a:t>
            </a:r>
          </a:p>
          <a:p>
            <a:pPr marL="87313" indent="720725" algn="just">
              <a:spcAft>
                <a:spcPts val="600"/>
              </a:spcAft>
            </a:pPr>
            <a:r>
              <a:rPr lang="ru-RU" sz="3600" dirty="0" smtClean="0">
                <a:latin typeface="Arial" pitchFamily="34" charset="0"/>
                <a:cs typeface="Arial" pitchFamily="34" charset="0"/>
              </a:rPr>
              <a:t>МООС - это бесплатная, общедоступная (помимо платных функций и возможностей) система, основанная на современных педагогических концепциях и технологиях, которая действует посредством интернета. </a:t>
            </a:r>
          </a:p>
        </p:txBody>
      </p:sp>
      <p:sp>
        <p:nvSpPr>
          <p:cNvPr id="6" name="object 2"/>
          <p:cNvSpPr txBox="1">
            <a:spLocks/>
          </p:cNvSpPr>
          <p:nvPr/>
        </p:nvSpPr>
        <p:spPr>
          <a:xfrm>
            <a:off x="226971" y="296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ВОЗМОЖНОСТИ  МООС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612140"/>
            <a:ext cx="11144328" cy="3970318"/>
          </a:xfrm>
          <a:prstGeom prst="rect">
            <a:avLst/>
          </a:prstGeom>
          <a:noFill/>
        </p:spPr>
        <p:txBody>
          <a:bodyPr wrap="square" rtlCol="0">
            <a:spAutoFit/>
          </a:bodyPr>
          <a:lstStyle/>
          <a:p>
            <a:pPr marL="87313" indent="720725" algn="just">
              <a:spcAft>
                <a:spcPts val="600"/>
              </a:spcAft>
            </a:pPr>
            <a:r>
              <a:rPr lang="ru-RU" sz="3600" dirty="0" smtClean="0">
                <a:latin typeface="Arial" pitchFamily="34" charset="0"/>
                <a:cs typeface="Arial" pitchFamily="34" charset="0"/>
              </a:rPr>
              <a:t>В то же время она предлагает современные педагогические технологии смешанного образования, воплощающие новые формы и методы неформального образования. В отличие от других систем образования, курсы МООС состоят в основном из </a:t>
            </a:r>
            <a:r>
              <a:rPr lang="ru-RU" sz="3600" dirty="0" err="1" smtClean="0">
                <a:latin typeface="Arial" pitchFamily="34" charset="0"/>
                <a:cs typeface="Arial" pitchFamily="34" charset="0"/>
              </a:rPr>
              <a:t>видеолекций</a:t>
            </a:r>
            <a:r>
              <a:rPr lang="ru-RU" sz="3600" dirty="0" smtClean="0">
                <a:latin typeface="Arial" pitchFamily="34" charset="0"/>
                <a:cs typeface="Arial" pitchFamily="34" charset="0"/>
              </a:rPr>
              <a:t>, текстов, форумов и упражнений для укрепления знаний.</a:t>
            </a:r>
          </a:p>
        </p:txBody>
      </p:sp>
      <p:sp>
        <p:nvSpPr>
          <p:cNvPr id="6" name="object 2"/>
          <p:cNvSpPr txBox="1">
            <a:spLocks/>
          </p:cNvSpPr>
          <p:nvPr/>
        </p:nvSpPr>
        <p:spPr>
          <a:xfrm>
            <a:off x="226971" y="296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ВОЗМОЖНОСТИ  МООС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505548"/>
            <a:ext cx="11144328" cy="4478149"/>
          </a:xfrm>
          <a:prstGeom prst="rect">
            <a:avLst/>
          </a:prstGeom>
          <a:noFill/>
        </p:spPr>
        <p:txBody>
          <a:bodyPr wrap="square" rtlCol="0">
            <a:spAutoFit/>
          </a:bodyPr>
          <a:lstStyle/>
          <a:p>
            <a:pPr marL="87313" indent="720725" algn="just">
              <a:spcAft>
                <a:spcPts val="600"/>
              </a:spcAft>
            </a:pPr>
            <a:r>
              <a:rPr lang="ru-RU" sz="4000" dirty="0" smtClean="0">
                <a:latin typeface="Arial" pitchFamily="34" charset="0"/>
                <a:cs typeface="Arial" pitchFamily="34" charset="0"/>
              </a:rPr>
              <a:t>Смешанное обучение - это сочетание традиционного очного и онлайн-обучения с преподавателем.</a:t>
            </a:r>
          </a:p>
          <a:p>
            <a:pPr marL="87313" indent="720725" algn="just">
              <a:spcAft>
                <a:spcPts val="600"/>
              </a:spcAft>
            </a:pPr>
            <a:r>
              <a:rPr lang="ru-RU" sz="4000" dirty="0" smtClean="0">
                <a:latin typeface="Arial" pitchFamily="34" charset="0"/>
                <a:cs typeface="Arial" pitchFamily="34" charset="0"/>
              </a:rPr>
              <a:t>Субтитры  - текстовое сопровождение, раскрывающее общий смысл видеоряда на языке оригинала или перевода. Они могут быть размещены над или под видеорядом.</a:t>
            </a:r>
          </a:p>
        </p:txBody>
      </p:sp>
      <p:sp>
        <p:nvSpPr>
          <p:cNvPr id="6" name="object 2"/>
          <p:cNvSpPr txBox="1">
            <a:spLocks/>
          </p:cNvSpPr>
          <p:nvPr/>
        </p:nvSpPr>
        <p:spPr>
          <a:xfrm>
            <a:off x="155533" y="349484"/>
            <a:ext cx="11799929"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КЛЮЧЕВЫЕ ПОНЯТИЯ</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536184"/>
            <a:ext cx="11144328" cy="4832092"/>
          </a:xfrm>
          <a:prstGeom prst="rect">
            <a:avLst/>
          </a:prstGeom>
          <a:noFill/>
        </p:spPr>
        <p:txBody>
          <a:bodyPr wrap="square" rtlCol="0">
            <a:spAutoFit/>
          </a:bodyPr>
          <a:lstStyle/>
          <a:p>
            <a:pPr marL="87313" indent="720725" algn="just">
              <a:spcAft>
                <a:spcPts val="600"/>
              </a:spcAft>
            </a:pPr>
            <a:r>
              <a:rPr lang="ru-RU" sz="2800" dirty="0" smtClean="0">
                <a:latin typeface="Arial" pitchFamily="34" charset="0"/>
                <a:cs typeface="Arial" pitchFamily="34" charset="0"/>
              </a:rPr>
              <a:t>Обучайтесь с помощью платформы </a:t>
            </a:r>
            <a:r>
              <a:rPr lang="ru-RU" sz="2800" dirty="0" err="1" smtClean="0">
                <a:latin typeface="Arial" pitchFamily="34" charset="0"/>
                <a:cs typeface="Arial" pitchFamily="34" charset="0"/>
              </a:rPr>
              <a:t>Google</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Classroom</a:t>
            </a:r>
            <a:r>
              <a:rPr lang="ru-RU" sz="2800" dirty="0" smtClean="0">
                <a:latin typeface="Arial" pitchFamily="34" charset="0"/>
                <a:cs typeface="Arial" pitchFamily="34" charset="0"/>
              </a:rPr>
              <a:t>. Благодаря развитию современных технологий наличие мобильных телефонов, планшетов и ноутбуков даёт возможность обучаться дистанционно. Посредством курсов МООС студенты могут учиться в течение года или короткими сессиями. В настоящее время всемирно известные учебные заведения, такие как Гарвард и Массачусетс, предлагают </a:t>
            </a:r>
            <a:r>
              <a:rPr lang="ru-RU" sz="2800" dirty="0" err="1" smtClean="0">
                <a:latin typeface="Arial" pitchFamily="34" charset="0"/>
                <a:cs typeface="Arial" pitchFamily="34" charset="0"/>
              </a:rPr>
              <a:t>онлайн-курсы</a:t>
            </a:r>
            <a:r>
              <a:rPr lang="ru-RU" sz="2800" dirty="0" smtClean="0">
                <a:latin typeface="Arial" pitchFamily="34" charset="0"/>
                <a:cs typeface="Arial" pitchFamily="34" charset="0"/>
              </a:rPr>
              <a:t> различных дисциплин и уровней через платформы МООС. На курсы МООС одновременно могут зачисляться тысячи студентов, что позволяет им присоединяться и учиться на курс в любое время года.</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dirty="0" smtClean="0">
                <a:latin typeface="Arial" pitchFamily="34" charset="0"/>
                <a:cs typeface="Arial" pitchFamily="34" charset="0"/>
              </a:rPr>
              <a:t> </a:t>
            </a:r>
            <a:r>
              <a:rPr lang="ru-RU" sz="3600" b="1" dirty="0" smtClean="0">
                <a:solidFill>
                  <a:schemeClr val="bg1"/>
                </a:solidFill>
                <a:latin typeface="Arial" pitchFamily="34" charset="0"/>
                <a:cs typeface="Arial" pitchFamily="34" charset="0"/>
              </a:rPr>
              <a:t>ВНИМАНИЕ!</a:t>
            </a:r>
            <a:r>
              <a:rPr lang="ru-RU" sz="3600" dirty="0" smtClean="0">
                <a:latin typeface="Arial" pitchFamily="34" charset="0"/>
                <a:cs typeface="Arial" pitchFamily="34" charset="0"/>
              </a:rPr>
              <a:t> </a:t>
            </a:r>
            <a:endParaRPr lang="ru-RU" sz="36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536184"/>
            <a:ext cx="11144328" cy="4755148"/>
          </a:xfrm>
          <a:prstGeom prst="rect">
            <a:avLst/>
          </a:prstGeom>
          <a:noFill/>
        </p:spPr>
        <p:txBody>
          <a:bodyPr wrap="square" rtlCol="0">
            <a:spAutoFit/>
          </a:bodyPr>
          <a:lstStyle/>
          <a:p>
            <a:pPr marL="87313" indent="720725" algn="just">
              <a:spcAft>
                <a:spcPts val="600"/>
              </a:spcAft>
            </a:pPr>
            <a:r>
              <a:rPr lang="ru-RU" sz="3600" dirty="0" smtClean="0">
                <a:latin typeface="Arial" pitchFamily="34" charset="0"/>
                <a:cs typeface="Arial" pitchFamily="34" charset="0"/>
              </a:rPr>
              <a:t>На платформах МООС доступны следующие виды курсов:</a:t>
            </a:r>
          </a:p>
          <a:p>
            <a:pPr marL="87313" indent="720725" algn="just">
              <a:spcAft>
                <a:spcPts val="600"/>
              </a:spcAft>
            </a:pPr>
            <a:r>
              <a:rPr lang="ru-RU" sz="3600" dirty="0" smtClean="0">
                <a:latin typeface="Arial" pitchFamily="34" charset="0"/>
                <a:cs typeface="Arial" pitchFamily="34" charset="0"/>
              </a:rPr>
              <a:t>• обучение на курсах и получение сертификата - бесплатно;</a:t>
            </a:r>
          </a:p>
          <a:p>
            <a:pPr marL="87313" indent="720725" algn="just">
              <a:spcAft>
                <a:spcPts val="600"/>
              </a:spcAft>
            </a:pPr>
            <a:r>
              <a:rPr lang="ru-RU" sz="3600" dirty="0" smtClean="0">
                <a:latin typeface="Arial" pitchFamily="34" charset="0"/>
                <a:cs typeface="Arial" pitchFamily="34" charset="0"/>
              </a:rPr>
              <a:t>• обучение на курсах - бесплатно, получение сертификата - платно;</a:t>
            </a:r>
          </a:p>
          <a:p>
            <a:pPr marL="87313" indent="720725" algn="just">
              <a:spcAft>
                <a:spcPts val="600"/>
              </a:spcAft>
            </a:pPr>
            <a:r>
              <a:rPr lang="ru-RU" sz="3600" dirty="0" smtClean="0">
                <a:latin typeface="Arial" pitchFamily="34" charset="0"/>
                <a:cs typeface="Arial" pitchFamily="34" charset="0"/>
              </a:rPr>
              <a:t>• обучение на курсах и получение сертификата - платно.</a:t>
            </a:r>
          </a:p>
        </p:txBody>
      </p:sp>
      <p:sp>
        <p:nvSpPr>
          <p:cNvPr id="6" name="object 2"/>
          <p:cNvSpPr txBox="1">
            <a:spLocks/>
          </p:cNvSpPr>
          <p:nvPr/>
        </p:nvSpPr>
        <p:spPr>
          <a:xfrm>
            <a:off x="226971" y="278046"/>
            <a:ext cx="11728491" cy="589504"/>
          </a:xfrm>
          <a:prstGeom prst="rect">
            <a:avLst/>
          </a:prstGeom>
        </p:spPr>
        <p:txBody>
          <a:bodyPr vert="horz" wrap="square" lIns="0" tIns="35163" rIns="0" bIns="0" rtlCol="0">
            <a:spAutoFit/>
          </a:bodyPr>
          <a:lstStyle/>
          <a:p>
            <a:pPr marL="92075" indent="-4763" algn="ctr"/>
            <a:r>
              <a:rPr lang="ru-RU" sz="3600" b="1" dirty="0" smtClean="0">
                <a:solidFill>
                  <a:schemeClr val="bg1"/>
                </a:solidFill>
                <a:latin typeface="Arial" pitchFamily="34" charset="0"/>
                <a:cs typeface="Arial" pitchFamily="34" charset="0"/>
              </a:rPr>
              <a:t>ВИДЫ МООС!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224740"/>
            <a:ext cx="11144328" cy="5632311"/>
          </a:xfrm>
          <a:prstGeom prst="rect">
            <a:avLst/>
          </a:prstGeom>
          <a:noFill/>
        </p:spPr>
        <p:txBody>
          <a:bodyPr wrap="square" rtlCol="0">
            <a:spAutoFit/>
          </a:bodyPr>
          <a:lstStyle/>
          <a:p>
            <a:pPr marL="87313" indent="720725" algn="just">
              <a:spcAft>
                <a:spcPts val="600"/>
              </a:spcAft>
            </a:pPr>
            <a:r>
              <a:rPr lang="ru-RU" sz="3600" b="1" dirty="0" err="1" smtClean="0">
                <a:latin typeface="Arial" pitchFamily="34" charset="0"/>
                <a:cs typeface="Arial" pitchFamily="34" charset="0"/>
              </a:rPr>
              <a:t>cMOOC</a:t>
            </a:r>
            <a:r>
              <a:rPr lang="ru-RU" sz="3600" dirty="0" smtClean="0">
                <a:latin typeface="Arial" pitchFamily="34" charset="0"/>
                <a:cs typeface="Arial" pitchFamily="34" charset="0"/>
              </a:rPr>
              <a:t>. Название происходит от английского "</a:t>
            </a:r>
            <a:r>
              <a:rPr lang="ru-RU" sz="3600" dirty="0" err="1" smtClean="0">
                <a:latin typeface="Arial" pitchFamily="34" charset="0"/>
                <a:cs typeface="Arial" pitchFamily="34" charset="0"/>
              </a:rPr>
              <a:t>connectivity</a:t>
            </a:r>
            <a:r>
              <a:rPr lang="ru-RU" sz="3600" dirty="0" smtClean="0">
                <a:latin typeface="Arial" pitchFamily="34" charset="0"/>
                <a:cs typeface="Arial" pitchFamily="34" charset="0"/>
              </a:rPr>
              <a:t> MOOC". Его основные принципы - массовость, открытая регистрация, доступность данных по завершению курса, равноправие участников: студент и преподаватель - коллеги. Но ставка в таких курсах делается на взаимодействие участников. Обучение происходит в связанной </a:t>
            </a:r>
            <a:r>
              <a:rPr lang="ru-RU" sz="3600" dirty="0" err="1" smtClean="0">
                <a:latin typeface="Arial" pitchFamily="34" charset="0"/>
                <a:cs typeface="Arial" pitchFamily="34" charset="0"/>
              </a:rPr>
              <a:t>онлайн</a:t>
            </a:r>
            <a:r>
              <a:rPr lang="ru-RU" sz="3600" dirty="0" smtClean="0">
                <a:latin typeface="Arial" pitchFamily="34" charset="0"/>
                <a:cs typeface="Arial" pitchFamily="34" charset="0"/>
              </a:rPr>
              <a:t> группе, участники которой активно общаются между собой с помощью </a:t>
            </a:r>
            <a:r>
              <a:rPr lang="ru-RU" sz="3600" dirty="0" err="1" smtClean="0">
                <a:latin typeface="Arial" pitchFamily="34" charset="0"/>
                <a:cs typeface="Arial" pitchFamily="34" charset="0"/>
              </a:rPr>
              <a:t>блогов</a:t>
            </a:r>
            <a:r>
              <a:rPr lang="ru-RU" sz="3600" dirty="0" smtClean="0">
                <a:latin typeface="Arial" pitchFamily="34" charset="0"/>
                <a:cs typeface="Arial" pitchFamily="34" charset="0"/>
              </a:rPr>
              <a:t>, социальных сетей, сообществ. </a:t>
            </a:r>
          </a:p>
        </p:txBody>
      </p:sp>
      <p:sp>
        <p:nvSpPr>
          <p:cNvPr id="6" name="object 2"/>
          <p:cNvSpPr txBox="1">
            <a:spLocks/>
          </p:cNvSpPr>
          <p:nvPr/>
        </p:nvSpPr>
        <p:spPr>
          <a:xfrm>
            <a:off x="226971" y="278046"/>
            <a:ext cx="11728491" cy="558727"/>
          </a:xfrm>
          <a:prstGeom prst="rect">
            <a:avLst/>
          </a:prstGeom>
        </p:spPr>
        <p:txBody>
          <a:bodyPr vert="horz" wrap="square" lIns="0" tIns="35163" rIns="0" bIns="0" rtlCol="0">
            <a:spAutoFit/>
          </a:bodyPr>
          <a:lstStyle/>
          <a:p>
            <a:pPr marL="92075" indent="-4763" algn="ctr"/>
            <a:r>
              <a:rPr lang="ru-RU" sz="3400" b="1" dirty="0" smtClean="0">
                <a:solidFill>
                  <a:schemeClr val="bg1"/>
                </a:solidFill>
                <a:latin typeface="Arial" pitchFamily="34" charset="0"/>
                <a:cs typeface="Arial" pitchFamily="34" charset="0"/>
              </a:rPr>
              <a:t>САМЫЕ РАСПРОСТРАНЕННЫЕ ВИДЫ КУРСОВ MOOC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285" y="1392320"/>
            <a:ext cx="11144328" cy="3308598"/>
          </a:xfrm>
          <a:prstGeom prst="rect">
            <a:avLst/>
          </a:prstGeom>
          <a:noFill/>
        </p:spPr>
        <p:txBody>
          <a:bodyPr wrap="square" rtlCol="0">
            <a:spAutoFit/>
          </a:bodyPr>
          <a:lstStyle/>
          <a:p>
            <a:pPr marL="87313" indent="720725" algn="just">
              <a:spcAft>
                <a:spcPts val="600"/>
              </a:spcAft>
            </a:pPr>
            <a:r>
              <a:rPr lang="ru-RU" sz="3400" dirty="0" smtClean="0">
                <a:latin typeface="Arial" pitchFamily="34" charset="0"/>
                <a:cs typeface="Arial" pitchFamily="34" charset="0"/>
              </a:rPr>
              <a:t>Этот тип обучения объединяет профессионалов из разных областей, основанных на схожих интересах, и приглашает сотрудников из числа студентов, которые исследуют одну идею.</a:t>
            </a:r>
          </a:p>
          <a:p>
            <a:pPr marL="87313" indent="720725" algn="just">
              <a:spcAft>
                <a:spcPts val="600"/>
              </a:spcAft>
            </a:pPr>
            <a:r>
              <a:rPr lang="ru-RU" sz="3400" b="1" dirty="0" smtClean="0">
                <a:latin typeface="Arial" pitchFamily="34" charset="0"/>
                <a:cs typeface="Arial" pitchFamily="34" charset="0"/>
              </a:rPr>
              <a:t>Недостаток</a:t>
            </a:r>
            <a:r>
              <a:rPr lang="ru-RU" sz="3400" dirty="0" smtClean="0">
                <a:latin typeface="Arial" pitchFamily="34" charset="0"/>
                <a:cs typeface="Arial" pitchFamily="34" charset="0"/>
              </a:rPr>
              <a:t> - студенты не оцениваются преподавателем курса.</a:t>
            </a:r>
          </a:p>
        </p:txBody>
      </p:sp>
      <p:sp>
        <p:nvSpPr>
          <p:cNvPr id="6" name="object 2"/>
          <p:cNvSpPr txBox="1">
            <a:spLocks/>
          </p:cNvSpPr>
          <p:nvPr/>
        </p:nvSpPr>
        <p:spPr>
          <a:xfrm>
            <a:off x="226971" y="278046"/>
            <a:ext cx="11728491" cy="558727"/>
          </a:xfrm>
          <a:prstGeom prst="rect">
            <a:avLst/>
          </a:prstGeom>
        </p:spPr>
        <p:txBody>
          <a:bodyPr vert="horz" wrap="square" lIns="0" tIns="35163" rIns="0" bIns="0" rtlCol="0">
            <a:spAutoFit/>
          </a:bodyPr>
          <a:lstStyle/>
          <a:p>
            <a:pPr marL="92075" indent="-4763" algn="ctr"/>
            <a:r>
              <a:rPr lang="ru-RU" sz="3400" b="1" dirty="0" smtClean="0">
                <a:solidFill>
                  <a:schemeClr val="bg1"/>
                </a:solidFill>
                <a:latin typeface="Arial" pitchFamily="34" charset="0"/>
                <a:cs typeface="Arial" pitchFamily="34" charset="0"/>
              </a:rPr>
              <a:t>САМЫЕ РАСПРОСТРАНЕННЫЕ ВИДЫ КУРСОВ MOOC </a:t>
            </a:r>
          </a:p>
        </p:txBody>
      </p:sp>
      <p:pic>
        <p:nvPicPr>
          <p:cNvPr id="4" name="Рисунок 3" descr="moocwordle.png"/>
          <p:cNvPicPr>
            <a:picLocks noChangeAspect="1"/>
          </p:cNvPicPr>
          <p:nvPr/>
        </p:nvPicPr>
        <p:blipFill>
          <a:blip r:embed="rId2"/>
          <a:srcRect t="6379" b="10699"/>
          <a:stretch>
            <a:fillRect/>
          </a:stretch>
        </p:blipFill>
        <p:spPr>
          <a:xfrm>
            <a:off x="1584293" y="4653764"/>
            <a:ext cx="7888404" cy="2071702"/>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69f4f696f9c2a1dbbf0b5b82d28e055ea4548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6399</TotalTime>
  <Words>1293</Words>
  <Application>Microsoft Office PowerPoint</Application>
  <PresentationFormat>Произвольный</PresentationFormat>
  <Paragraphs>79</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Информатика и ИТ</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Информатика и ИТ</dc:title>
  <dc:creator>Lenovo</dc:creator>
  <cp:lastModifiedBy>Пользователь Windows</cp:lastModifiedBy>
  <cp:revision>785</cp:revision>
  <dcterms:created xsi:type="dcterms:W3CDTF">2020-04-13T08:05:16Z</dcterms:created>
  <dcterms:modified xsi:type="dcterms:W3CDTF">2021-03-02T07:47:20Z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