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56" r:id="rId2"/>
    <p:sldId id="683" r:id="rId3"/>
    <p:sldId id="687" r:id="rId4"/>
    <p:sldId id="652" r:id="rId5"/>
    <p:sldId id="667" r:id="rId6"/>
    <p:sldId id="684" r:id="rId7"/>
    <p:sldId id="685" r:id="rId8"/>
    <p:sldId id="686" r:id="rId9"/>
    <p:sldId id="653" r:id="rId10"/>
    <p:sldId id="688" r:id="rId11"/>
    <p:sldId id="689" r:id="rId12"/>
    <p:sldId id="690" r:id="rId13"/>
    <p:sldId id="691" r:id="rId14"/>
    <p:sldId id="692" r:id="rId15"/>
    <p:sldId id="693" r:id="rId16"/>
    <p:sldId id="694" r:id="rId17"/>
    <p:sldId id="695" r:id="rId18"/>
    <p:sldId id="697" r:id="rId19"/>
    <p:sldId id="698" r:id="rId20"/>
    <p:sldId id="696" r:id="rId21"/>
    <p:sldId id="699" r:id="rId22"/>
    <p:sldId id="700" r:id="rId23"/>
    <p:sldId id="701" r:id="rId24"/>
    <p:sldId id="535" r:id="rId25"/>
  </p:sldIdLst>
  <p:sldSz cx="12169775" cy="7021513"/>
  <p:notesSz cx="5765800" cy="3244850"/>
  <p:custDataLst>
    <p:tags r:id="rId27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24" autoAdjust="0"/>
    <p:restoredTop sz="89427" autoAdjust="0"/>
  </p:normalViewPr>
  <p:slideViewPr>
    <p:cSldViewPr>
      <p:cViewPr varScale="1">
        <p:scale>
          <a:sx n="60" d="100"/>
          <a:sy n="60" d="100"/>
        </p:scale>
        <p:origin x="516" y="78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60F5B-BBCF-4B28-B956-404BD0BDB025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1F240-3499-48E1-A42D-3676C64951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33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1F240-3499-48E1-A42D-3676C64951E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852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344533" y="510360"/>
            <a:ext cx="12169775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 algn="ctr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5" name="object 5"/>
          <p:cNvSpPr/>
          <p:nvPr/>
        </p:nvSpPr>
        <p:spPr>
          <a:xfrm>
            <a:off x="798268" y="3220242"/>
            <a:ext cx="726434" cy="243841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Группа 13"/>
          <p:cNvGrpSpPr/>
          <p:nvPr/>
        </p:nvGrpSpPr>
        <p:grpSpPr>
          <a:xfrm>
            <a:off x="10156853" y="438922"/>
            <a:ext cx="1338943" cy="1372699"/>
            <a:chOff x="9892263" y="460623"/>
            <a:chExt cx="1338943" cy="1372699"/>
          </a:xfrm>
        </p:grpSpPr>
        <p:grpSp>
          <p:nvGrpSpPr>
            <p:cNvPr id="8" name="object 8"/>
            <p:cNvGrpSpPr/>
            <p:nvPr/>
          </p:nvGrpSpPr>
          <p:grpSpPr>
            <a:xfrm>
              <a:off x="9892263" y="460623"/>
              <a:ext cx="1338943" cy="1372699"/>
              <a:chOff x="4686759" y="212867"/>
              <a:chExt cx="634365" cy="634365"/>
            </a:xfrm>
          </p:grpSpPr>
          <p:sp>
            <p:nvSpPr>
              <p:cNvPr id="9" name="object 9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603608" y="0"/>
                    </a:moveTo>
                    <a:lnTo>
                      <a:pt x="0" y="0"/>
                    </a:lnTo>
                    <a:lnTo>
                      <a:pt x="0" y="603609"/>
                    </a:lnTo>
                    <a:lnTo>
                      <a:pt x="603608" y="603609"/>
                    </a:lnTo>
                    <a:lnTo>
                      <a:pt x="603608" y="0"/>
                    </a:lnTo>
                    <a:close/>
                  </a:path>
                </a:pathLst>
              </a:custGeom>
              <a:solidFill>
                <a:srgbClr val="00A65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" name="object 10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0" y="0"/>
                    </a:moveTo>
                    <a:lnTo>
                      <a:pt x="603608" y="0"/>
                    </a:lnTo>
                    <a:lnTo>
                      <a:pt x="603608" y="603609"/>
                    </a:lnTo>
                    <a:lnTo>
                      <a:pt x="0" y="603609"/>
                    </a:lnTo>
                    <a:lnTo>
                      <a:pt x="0" y="0"/>
                    </a:lnTo>
                    <a:close/>
                  </a:path>
                </a:pathLst>
              </a:custGeom>
              <a:ln w="30481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" name="object 11"/>
            <p:cNvSpPr txBox="1"/>
            <p:nvPr/>
          </p:nvSpPr>
          <p:spPr>
            <a:xfrm>
              <a:off x="10371167" y="510360"/>
              <a:ext cx="365897" cy="772805"/>
            </a:xfrm>
            <a:prstGeom prst="rect">
              <a:avLst/>
            </a:prstGeom>
          </p:spPr>
          <p:txBody>
            <a:bodyPr vert="horz" wrap="square" lIns="0" tIns="33811" rIns="0" bIns="0" rtlCol="0">
              <a:spAutoFit/>
            </a:bodyPr>
            <a:lstStyle/>
            <a:p>
              <a:pPr>
                <a:spcBef>
                  <a:spcPts val="266"/>
                </a:spcBef>
              </a:pPr>
              <a:r>
                <a:rPr lang="ru-RU" sz="4800" b="1" dirty="0" smtClean="0">
                  <a:solidFill>
                    <a:schemeClr val="bg1"/>
                  </a:solidFill>
                  <a:latin typeface="Arial"/>
                  <a:cs typeface="Arial"/>
                </a:rPr>
                <a:t>8</a:t>
              </a:r>
              <a:endParaRPr sz="4800" b="1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9942539" y="1224740"/>
              <a:ext cx="1214446" cy="456834"/>
            </a:xfrm>
            <a:prstGeom prst="rect">
              <a:avLst/>
            </a:prstGeom>
          </p:spPr>
          <p:txBody>
            <a:bodyPr vert="horz" wrap="square" lIns="0" tIns="25696" rIns="0" bIns="0" rtlCol="0">
              <a:spAutoFit/>
            </a:bodyPr>
            <a:lstStyle/>
            <a:p>
              <a:pPr algn="ctr">
                <a:spcBef>
                  <a:spcPts val="202"/>
                </a:spcBef>
              </a:pPr>
              <a:r>
                <a:rPr sz="2800" b="1" spc="11" dirty="0">
                  <a:solidFill>
                    <a:srgbClr val="FFFFFF"/>
                  </a:solidFill>
                  <a:latin typeface="Arial"/>
                  <a:cs typeface="Arial"/>
                </a:rPr>
                <a:t>к</a:t>
              </a:r>
              <a:r>
                <a:rPr sz="2800" b="1" spc="-11" dirty="0">
                  <a:solidFill>
                    <a:srgbClr val="FFFFFF"/>
                  </a:solidFill>
                  <a:latin typeface="Arial"/>
                  <a:cs typeface="Arial"/>
                </a:rPr>
                <a:t>ласс</a:t>
              </a:r>
              <a:endParaRPr sz="2800" b="1">
                <a:latin typeface="Arial"/>
                <a:cs typeface="Arial"/>
              </a:endParaRPr>
            </a:p>
          </p:txBody>
        </p:sp>
      </p:grp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510360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Прямоугольник 14"/>
          <p:cNvSpPr/>
          <p:nvPr/>
        </p:nvSpPr>
        <p:spPr>
          <a:xfrm>
            <a:off x="1941483" y="2983863"/>
            <a:ext cx="60833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МООС (</a:t>
            </a:r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MASSIVE OPEN ONLINE COURSES-</a:t>
            </a:r>
            <a:r>
              <a:rPr lang="ru-RU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МАССОВЫЕ ОТКРЫТЫЕ ОНЛАЙН-КУРСЫ)</a:t>
            </a:r>
          </a:p>
        </p:txBody>
      </p:sp>
      <p:pic>
        <p:nvPicPr>
          <p:cNvPr id="17" name="Рисунок 16" descr="scale_12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85151" y="3296442"/>
            <a:ext cx="3692241" cy="228601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367616"/>
            <a:ext cx="7286676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Open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: бесплатное и открытое образование для всех учащихся. Основными особенностями открытости являются бесплатная регистрация на курс, неограниченный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контент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для зарегистрированных, бесплатные возможности для достижения образовательных результатов.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Online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: дистанционное обучение проводится через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онлайн-средства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связи, и все материалы предоставляются в электронном виде. 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РАСШИФРОВКА ОПРЕДЕЛЕНИЯ MOOC</a:t>
            </a:r>
          </a:p>
        </p:txBody>
      </p:sp>
      <p:pic>
        <p:nvPicPr>
          <p:cNvPr id="5" name="Рисунок 4" descr="maxresdefault.jpg"/>
          <p:cNvPicPr>
            <a:picLocks noChangeAspect="1"/>
          </p:cNvPicPr>
          <p:nvPr/>
        </p:nvPicPr>
        <p:blipFill>
          <a:blip r:embed="rId2">
            <a:lum contrast="20000"/>
          </a:blip>
          <a:srcRect t="8494" b="7024"/>
          <a:stretch>
            <a:fillRect/>
          </a:stretch>
        </p:blipFill>
        <p:spPr>
          <a:xfrm>
            <a:off x="7741057" y="1653368"/>
            <a:ext cx="4058870" cy="192882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510492"/>
            <a:ext cx="11144328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Это раскрывает технические особенности организации МООС, то есть курс транслируется через интернет, обеспечивает сетевое взаимодействие со всеми участниками учебного процесса. 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Course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: Курс организован в соответствии с общими правилами, временными рамками и целями, а материалы представлены в структурированном и организованном виде.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РАСШИФРОВКА ОПРЕДЕЛЕНИЯ MOOC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409" y="1296178"/>
            <a:ext cx="11144328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Бесплатное </a:t>
            </a:r>
            <a:r>
              <a:rPr lang="ru-RU" sz="3200" b="1" dirty="0" err="1" smtClean="0">
                <a:latin typeface="Arial" pitchFamily="34" charset="0"/>
                <a:cs typeface="Arial" pitchFamily="34" charset="0"/>
              </a:rPr>
              <a:t>онлайн-обучение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Термин «открытый» в МООС означает бесплатный или условно бесплатный. Как правило, на курс и практику не требуется никаких средств. Даже если требуются средства, стоимость курса МООС не будет такой высокой, как стоимость очного обучения. </a:t>
            </a:r>
          </a:p>
          <a:p>
            <a:pPr marL="87313" indent="720725" algn="just">
              <a:spcAft>
                <a:spcPts val="600"/>
              </a:spcAft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ПРЕИМУЩЕСТВА MOOC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6971" y="1510492"/>
            <a:ext cx="111443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Современные специальности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В век технологий рынок труда стремительно растет. Как известно, для того чтобы иметь профессию, которая формировалась и проверялась веками, необходимо годами учиться в высшей школе.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Онлайн-курсы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оперативно реагируют на изменения рынка труда, пытается не отставать от трендов, отвечают сегодняшним потребностям общества, предлагают собственные программы обучения для подготовки специалистов.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ПРЕИМУЩЕСТВА MOOC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724806"/>
            <a:ext cx="111443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Лучшие учителя в мире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Онлайн-обучение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проводят высококвалифицированные и опытные преподаватели из самых престижных университетов мира. У каждого ученика дистанционного обучения есть возможность лично пообщаться в чате с преподавателем курса.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ПРЕИМУЩЕСТВА MOOC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439054"/>
            <a:ext cx="1114432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Систематизированное изложение учебных материалов.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Материалы оптимизированы с использованием современных технологий и представлены в простой и удобной форме. Поскольку короткие видеоролики лучше усваиваются учениками, чем длинные лекции, все темы состоят из коротких видеороликов. Текстовые лекции разделены на короткие разделы, которые легко освоить. Самое главное – ученики не тратят деньги на приобретение методической литературы.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ПРЕИМУЩЕСТВА MOOC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296178"/>
            <a:ext cx="1114432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Смешанная форма </a:t>
            </a:r>
            <a:r>
              <a:rPr lang="ru-RU" sz="3200" b="1" dirty="0" err="1" smtClean="0">
                <a:latin typeface="Arial" pitchFamily="34" charset="0"/>
                <a:cs typeface="Arial" pitchFamily="34" charset="0"/>
              </a:rPr>
              <a:t>онлайн-обучения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Дистанционное обучение также предполагает использование различных материалов. Курсы дистанционного обучения МООС не ограничиваются видеороликами, это дополнительные ссылки на различные источники: текстовые документы,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аудиофайлы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тематические обсуждения изучаемых тем в социальных сетях и форумах. Такая система не только повышает уровень усвоения материала, но и развивает у учеников способность управлять потоком информации и самостоятельно приобретать необходимые знания.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ПРЕИМУЩЕСТВА MOOC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296178"/>
            <a:ext cx="11144328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Свободный график уроков.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Каждый курс ограничен по времени, поэтому ученики могут составлять свое собственное расписание.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Видеоуроки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или уроки,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которые трудно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понять, можно просмотреть позже. Домашнее задание можно делать в любое время и в любом месте. 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Интерактивность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Многие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онлайн-курсы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не дают обратной связи ученикам. А платформы МООС предоставляют несколько каналов связи для общения с преподавателем курса, а также с другими учениками.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ПРЕИМУЩЕСТВА MOOC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296178"/>
            <a:ext cx="1114432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Полезные ссылки.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Ученики также имеют возможность сотрудничать на своих курсах. Они могут не только делиться своими знаниями, но и участвовать в качестве рецензентов. Обычно каждому ученику дистанционного обучения приходится проверять работу нескольких одноклассников. В свою очередь, несколько одноклассников имеют возможность проверять его работы и взаимодействовать. Таким образом, формируется группа из тех, кто заинтересован в курсе и хочет повысить свою квалификацию в указанном направлении. У каждого участника будет возможность расширить свои знания походу своего выбора, завязать полезные и интересные отношения.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ПРЕИМУЩЕСТВА MOOC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296178"/>
            <a:ext cx="111443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Быстрая обратная связь и оценка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. Практически каждый ученик знает, как оценивались его знания после выполнения заданий. Однако у каждого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онлайн-учащегося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будет возможность пересдать экзамен или пройти тест еще раз.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ПРЕИМУЩЕСТВА MOOC</a:t>
            </a:r>
          </a:p>
        </p:txBody>
      </p:sp>
      <p:pic>
        <p:nvPicPr>
          <p:cNvPr id="5" name="Рисунок 4" descr="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783" y="5081830"/>
            <a:ext cx="2664296" cy="172356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581930"/>
            <a:ext cx="1114432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Что такое МООС и что вы о нем знаете?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Каковы возможности MOOC?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Каковы возможности обучения с помощью MOOC?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96046"/>
            <a:ext cx="11728491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ВОПРОСЫ УРОКА</a:t>
            </a:r>
          </a:p>
        </p:txBody>
      </p:sp>
      <p:pic>
        <p:nvPicPr>
          <p:cNvPr id="5" name="Рисунок 4" descr="Webp.net-resizeimage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8805" y="3725070"/>
            <a:ext cx="5727698" cy="280311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224740"/>
            <a:ext cx="111443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Обучение на платформах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МООС проводится только по инициативе учеников, при этом должен преобладать высокий уровень мотивации и самоуправление. В связи с этим МООС имеет следующие недостатки: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НЕДОСТАТКИ MOOC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1285" y="3725070"/>
            <a:ext cx="114300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самостоятельное изучение учебных материалов.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Цель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курса дистанционного обучения - предоставить ученикам всю информацию, необходимую для самостоятельного изучения. При дневном обучении ученик может обратиться к преподавателю после уроков или во время невозможным.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939120"/>
            <a:ext cx="111443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процесс выполнения заданий и домашних работ,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который нельзя «полностью контролировать». Ученики несут личную ответственность за выполнение заданий и сдачу выпускных экзаменов. Систему можно обмануть, но кто в итоге пострадает от этого?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НЕДОСТАТКИ MOOC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367616"/>
            <a:ext cx="11144328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Основные возможности МООС:</a:t>
            </a:r>
          </a:p>
          <a:p>
            <a:pPr marL="87313" indent="720725" algn="just">
              <a:spcAft>
                <a:spcPts val="600"/>
              </a:spcAft>
              <a:buFontTx/>
              <a:buChar char="-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предоставление учебных материалов обучающемуся оптимальным образом;</a:t>
            </a:r>
          </a:p>
          <a:p>
            <a:pPr marL="87313" indent="720725" algn="just">
              <a:spcAft>
                <a:spcPts val="600"/>
              </a:spcAft>
              <a:buFontTx/>
              <a:buChar char="-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адаптивность выбора времени и методов освоения курса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87313" indent="720725" algn="just">
              <a:spcAft>
                <a:spcPts val="600"/>
              </a:spcAft>
              <a:buFontTx/>
              <a:buChar char="-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самостоятельный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переход с курса на курс, без участия преподавателя;</a:t>
            </a:r>
          </a:p>
          <a:p>
            <a:pPr marL="87313" indent="720725" algn="just">
              <a:spcAft>
                <a:spcPts val="600"/>
              </a:spcAft>
              <a:buFontTx/>
              <a:buChar char="-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разделение ролей преподавателя и создателя курса;</a:t>
            </a:r>
          </a:p>
          <a:p>
            <a:pPr marL="87313" indent="720725" algn="just">
              <a:spcAft>
                <a:spcPts val="600"/>
              </a:spcAft>
              <a:buFontTx/>
              <a:buChar char="-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формирование образовательного сообщества (в рамках курса);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ВОЗМОЖНОСТИ  MOOC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581930"/>
            <a:ext cx="11144328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  <a:buFontTx/>
              <a:buChar char="-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использование различных игровых элементов (присвоение значков, призов и др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.), направленных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на формирование рейтинга студента;</a:t>
            </a:r>
          </a:p>
          <a:p>
            <a:pPr marL="87313" indent="720725" algn="just">
              <a:spcAft>
                <a:spcPts val="600"/>
              </a:spcAft>
              <a:buFontTx/>
              <a:buChar char="-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использование различных методов оценки и систем обратной связи;</a:t>
            </a:r>
          </a:p>
          <a:p>
            <a:pPr marL="87313" indent="720725" algn="just">
              <a:spcAft>
                <a:spcPts val="600"/>
              </a:spcAft>
              <a:buFontTx/>
              <a:buChar char="-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формирование системы кредитно-рейтинговых единиц в официальных и специальных учебных заведениях.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ВОЗМОЖНОСТИ  MOOC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296178"/>
            <a:ext cx="11001452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630238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1. Что такое обучающая платформа МООС?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2. Назовите принципы организации обучения на платформах МООС.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3. Как расшифровывается МООС и что это означает?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4. В чем преимущества МООС?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5. Какие недостатки у MOOC?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0" y="510360"/>
            <a:ext cx="12169775" cy="402338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3175" algn="ctr">
              <a:lnSpc>
                <a:spcPts val="2600"/>
              </a:lnSpc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ЗАДАНИЕ ДЛЯ САМОСТОЯТЕЛЬНОЙ РАБОТЫ</a:t>
            </a:r>
          </a:p>
        </p:txBody>
      </p:sp>
      <p:pic>
        <p:nvPicPr>
          <p:cNvPr id="4" name="Рисунок 3" descr="mooc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275" y="4368012"/>
            <a:ext cx="3714776" cy="208956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296178"/>
            <a:ext cx="850112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 появлением открытых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интернет-курсов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в 2000-х годах начался переход к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онлайн-обучению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Благодаря этому всемирно известные и ведущие университеты своего времени предоставили слушателям бесплатный доступ к своим лекциям. В связи с высоким спросом на такие образовательные услуги в 2008 году была разработана совершенно новая методика обучения под названием МООС. 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96046"/>
            <a:ext cx="11728491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МЕТОДИКА МООС</a:t>
            </a:r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0969" y="1439054"/>
            <a:ext cx="3033102" cy="196215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296178"/>
            <a:ext cx="792961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Этот термин был придуман в 2008 году Дэвидом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Кормье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University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of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Prince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Edward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Island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– Университет острова Принца Эдуарда) и Брайаном Александром (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National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Institute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Technologyin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Liberal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Education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- Национальный технологический институт гуманитарного образования).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78046"/>
            <a:ext cx="11728491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МЕТОДИКА МООС</a:t>
            </a:r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5619" y="1638548"/>
            <a:ext cx="3429843" cy="235745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367616"/>
            <a:ext cx="1114432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Концепция МООС, которая относительно недавно стала известной небольшому числу пользователей, сейчас становится более активной в нашей повседневной жизни и приобретает популярность среди общественности, особенно молодежи. Основа МООС была заложена в 2001 году, когда Массачусетский технологический институт бесплатно распространял все учебные материалы в интернете. 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0" y="296046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ИСТОРИЯ МООС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475758"/>
            <a:ext cx="1114432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2011 году Себастьян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Трун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профессор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Стэндфордского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университета и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бывший директор Стэндфордской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лаборатории искусственного интеллекта (SAIL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), опубликовал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в интернете бесплатный курс по искусственному интеллекту.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За короткое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время учениками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Труна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стали более 160 000 пользователей в 190 странах. В 2012 году Себастьян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Трун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запустил платформу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онлайн-обучения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Udacity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ИСТОРИЯ МООС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24247" y="1296178"/>
            <a:ext cx="11514177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 Это был один из самых ярких примеров своего времени. В результате 2011 год был объявлен Годом открытых дистанционных курсов. 2012 году Массачусетский технологический институт представил свой первый открытый публичный курс «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Схемотехника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и электроника». Зачисление на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онлайн-курс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началось без каких-либо требований. У курса было более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155000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зарегистрированных пользователей из 160 стран. 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Из-за жестких требований к качеству образования только 7157 участников смогли пройти бесплатный курс, построенный на базе искусственного интеллекта в интернете.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ИСТОРИЯ МООС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409826"/>
            <a:ext cx="7072362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Онлайн-обучение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- это новый способ обучения в режиме реального времени с помощью интернета.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Сегодня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онлайн-обучение -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одна из самых быстро растущих образовательных технологий в мире.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155533" y="224608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КЛЮЧЕВЫЕ ПОНЯТИЯ</a:t>
            </a:r>
          </a:p>
        </p:txBody>
      </p:sp>
      <p:pic>
        <p:nvPicPr>
          <p:cNvPr id="5" name="Рисунок 4" descr="FUN-MOOC.jpg"/>
          <p:cNvPicPr>
            <a:picLocks noChangeAspect="1"/>
          </p:cNvPicPr>
          <p:nvPr/>
        </p:nvPicPr>
        <p:blipFill>
          <a:blip r:embed="rId2">
            <a:lum bright="10000" contrast="40000"/>
          </a:blip>
          <a:stretch>
            <a:fillRect/>
          </a:stretch>
        </p:blipFill>
        <p:spPr>
          <a:xfrm>
            <a:off x="7727961" y="1653368"/>
            <a:ext cx="4195332" cy="314327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439054"/>
            <a:ext cx="778674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Массовый открытый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онлайн-курс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обучающий курс с массовым интерактивным участием с применением технологий электронного обучения и открытым доступом через интернет, одна из форм дистанционного образования. Разработана для решения различных педагогических и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бизнес-задач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Расшифровка определения MOOC: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Massive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: охватывает большое количество учащихся,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независимо от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географического положения.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155533" y="349484"/>
            <a:ext cx="11799929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-4763"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РАСШИФРОВКА ОПРЕДЕЛЕНИЯ MOOC</a:t>
            </a:r>
          </a:p>
        </p:txBody>
      </p:sp>
      <p:pic>
        <p:nvPicPr>
          <p:cNvPr id="4" name="Рисунок 3" descr="maxresdefault.jpg"/>
          <p:cNvPicPr>
            <a:picLocks noChangeAspect="1"/>
          </p:cNvPicPr>
          <p:nvPr/>
        </p:nvPicPr>
        <p:blipFill>
          <a:blip r:embed="rId2">
            <a:lum contrast="20000"/>
          </a:blip>
          <a:srcRect t="8494" b="7024"/>
          <a:stretch>
            <a:fillRect/>
          </a:stretch>
        </p:blipFill>
        <p:spPr>
          <a:xfrm>
            <a:off x="8442341" y="1939120"/>
            <a:ext cx="3457556" cy="164307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a359672095168126f85bb74126ef34fadeff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6285</TotalTime>
  <Words>1232</Words>
  <Application>Microsoft Office PowerPoint</Application>
  <PresentationFormat>Произвольный</PresentationFormat>
  <Paragraphs>72</Paragraphs>
  <Slides>24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Информатика и ИТ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ТСБ-1</cp:lastModifiedBy>
  <cp:revision>776</cp:revision>
  <dcterms:created xsi:type="dcterms:W3CDTF">2020-04-13T08:05:16Z</dcterms:created>
  <dcterms:modified xsi:type="dcterms:W3CDTF">2021-03-01T07:04:05Z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