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633" r:id="rId3"/>
    <p:sldId id="634" r:id="rId4"/>
    <p:sldId id="635" r:id="rId5"/>
    <p:sldId id="636" r:id="rId6"/>
    <p:sldId id="638" r:id="rId7"/>
    <p:sldId id="640" r:id="rId8"/>
    <p:sldId id="641" r:id="rId9"/>
    <p:sldId id="642" r:id="rId10"/>
    <p:sldId id="643" r:id="rId11"/>
    <p:sldId id="644" r:id="rId12"/>
    <p:sldId id="645" r:id="rId13"/>
    <p:sldId id="646" r:id="rId14"/>
    <p:sldId id="649" r:id="rId15"/>
    <p:sldId id="647" r:id="rId16"/>
    <p:sldId id="650" r:id="rId17"/>
    <p:sldId id="651" r:id="rId18"/>
    <p:sldId id="648" r:id="rId19"/>
    <p:sldId id="639" r:id="rId20"/>
    <p:sldId id="535" r:id="rId21"/>
  </p:sldIdLst>
  <p:sldSz cx="12169775" cy="7021513"/>
  <p:notesSz cx="5765800" cy="3244850"/>
  <p:custDataLst>
    <p:tags r:id="rId23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1324" autoAdjust="0"/>
    <p:restoredTop sz="89427" autoAdjust="0"/>
  </p:normalViewPr>
  <p:slideViewPr>
    <p:cSldViewPr>
      <p:cViewPr varScale="1">
        <p:scale>
          <a:sx n="60" d="100"/>
          <a:sy n="60" d="100"/>
        </p:scale>
        <p:origin x="-240" y="-78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60F5B-BBCF-4B28-B956-404BD0BDB025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71F240-3499-48E1-A42D-3676C64951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2338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1F240-3499-48E1-A42D-3676C64951E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344533" y="510360"/>
            <a:ext cx="12169775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 algn="ctr">
              <a:spcBef>
                <a:spcPts val="243"/>
              </a:spcBef>
            </a:pPr>
            <a:r>
              <a:rPr sz="6000" spc="-11" dirty="0"/>
              <a:t>Информатика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/>
          </a:p>
        </p:txBody>
      </p:sp>
      <p:sp>
        <p:nvSpPr>
          <p:cNvPr id="5" name="object 5"/>
          <p:cNvSpPr/>
          <p:nvPr/>
        </p:nvSpPr>
        <p:spPr>
          <a:xfrm>
            <a:off x="941351" y="3225004"/>
            <a:ext cx="726434" cy="243841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Группа 13"/>
          <p:cNvGrpSpPr/>
          <p:nvPr/>
        </p:nvGrpSpPr>
        <p:grpSpPr>
          <a:xfrm>
            <a:off x="10156853" y="438922"/>
            <a:ext cx="1338943" cy="1372699"/>
            <a:chOff x="9892263" y="460623"/>
            <a:chExt cx="1338943" cy="1372699"/>
          </a:xfrm>
        </p:grpSpPr>
        <p:grpSp>
          <p:nvGrpSpPr>
            <p:cNvPr id="8" name="object 8"/>
            <p:cNvGrpSpPr/>
            <p:nvPr/>
          </p:nvGrpSpPr>
          <p:grpSpPr>
            <a:xfrm>
              <a:off x="9892263" y="460623"/>
              <a:ext cx="1338943" cy="1372699"/>
              <a:chOff x="4686759" y="212867"/>
              <a:chExt cx="634365" cy="634365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701999" y="228108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8" y="0"/>
                    </a:moveTo>
                    <a:lnTo>
                      <a:pt x="0" y="0"/>
                    </a:lnTo>
                    <a:lnTo>
                      <a:pt x="0" y="603609"/>
                    </a:lnTo>
                    <a:lnTo>
                      <a:pt x="603608" y="603609"/>
                    </a:lnTo>
                    <a:lnTo>
                      <a:pt x="603608" y="0"/>
                    </a:lnTo>
                    <a:close/>
                  </a:path>
                </a:pathLst>
              </a:custGeom>
              <a:solidFill>
                <a:srgbClr val="00A6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701999" y="228108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8" y="0"/>
                    </a:lnTo>
                    <a:lnTo>
                      <a:pt x="603608" y="603609"/>
                    </a:lnTo>
                    <a:lnTo>
                      <a:pt x="0" y="603609"/>
                    </a:lnTo>
                    <a:lnTo>
                      <a:pt x="0" y="0"/>
                    </a:lnTo>
                    <a:close/>
                  </a:path>
                </a:pathLst>
              </a:custGeom>
              <a:ln w="30481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1" name="object 11"/>
            <p:cNvSpPr txBox="1"/>
            <p:nvPr/>
          </p:nvSpPr>
          <p:spPr>
            <a:xfrm>
              <a:off x="10371167" y="510360"/>
              <a:ext cx="365897" cy="772805"/>
            </a:xfrm>
            <a:prstGeom prst="rect">
              <a:avLst/>
            </a:prstGeom>
          </p:spPr>
          <p:txBody>
            <a:bodyPr vert="horz" wrap="square" lIns="0" tIns="33811" rIns="0" bIns="0" rtlCol="0">
              <a:spAutoFit/>
            </a:bodyPr>
            <a:lstStyle/>
            <a:p>
              <a:pPr>
                <a:spcBef>
                  <a:spcPts val="266"/>
                </a:spcBef>
              </a:pPr>
              <a:r>
                <a:rPr lang="ru-RU" sz="4800" b="1" dirty="0" smtClean="0">
                  <a:solidFill>
                    <a:schemeClr val="bg1"/>
                  </a:solidFill>
                  <a:latin typeface="Arial"/>
                  <a:cs typeface="Arial"/>
                </a:rPr>
                <a:t>8</a:t>
              </a:r>
              <a:endParaRPr sz="4800" b="1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  <p:sp>
          <p:nvSpPr>
            <p:cNvPr id="12" name="object 12"/>
            <p:cNvSpPr txBox="1"/>
            <p:nvPr/>
          </p:nvSpPr>
          <p:spPr>
            <a:xfrm>
              <a:off x="9942539" y="1224740"/>
              <a:ext cx="1214446" cy="456834"/>
            </a:xfrm>
            <a:prstGeom prst="rect">
              <a:avLst/>
            </a:prstGeom>
          </p:spPr>
          <p:txBody>
            <a:bodyPr vert="horz" wrap="square" lIns="0" tIns="25696" rIns="0" bIns="0" rtlCol="0">
              <a:spAutoFit/>
            </a:bodyPr>
            <a:lstStyle/>
            <a:p>
              <a:pPr algn="ctr">
                <a:spcBef>
                  <a:spcPts val="202"/>
                </a:spcBef>
              </a:pPr>
              <a:r>
                <a:rPr sz="2800" b="1" spc="11" dirty="0">
                  <a:solidFill>
                    <a:srgbClr val="FFFFFF"/>
                  </a:solidFill>
                  <a:latin typeface="Arial"/>
                  <a:cs typeface="Arial"/>
                </a:rPr>
                <a:t>к</a:t>
              </a:r>
              <a:r>
                <a:rPr sz="2800" b="1" spc="-11" dirty="0">
                  <a:solidFill>
                    <a:srgbClr val="FFFFFF"/>
                  </a:solidFill>
                  <a:latin typeface="Arial"/>
                  <a:cs typeface="Arial"/>
                </a:rPr>
                <a:t>ласс</a:t>
              </a:r>
              <a:endParaRPr sz="2800" b="1">
                <a:latin typeface="Arial"/>
                <a:cs typeface="Arial"/>
              </a:endParaRPr>
            </a:p>
          </p:txBody>
        </p:sp>
      </p:grp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285" y="510360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Прямоугольник 14"/>
          <p:cNvSpPr/>
          <p:nvPr/>
        </p:nvSpPr>
        <p:spPr>
          <a:xfrm>
            <a:off x="1941483" y="2698111"/>
            <a:ext cx="60833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ДИСТАНЦИОННОЕ ОБУЧЕНИЕ НА ОСНОВЕ ЛМС.</a:t>
            </a:r>
          </a:p>
          <a:p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ПЛАТФОРМА GOOGLE CLASSROOM</a:t>
            </a:r>
          </a:p>
        </p:txBody>
      </p:sp>
      <p:pic>
        <p:nvPicPr>
          <p:cNvPr id="16388" name="Picture 4" descr="http://ukmc.kz/pluginfile.php/36/course/overviewfiles/LMS-Moodl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42275" y="2939252"/>
            <a:ext cx="3905278" cy="2928958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55966"/>
            <a:ext cx="11728491" cy="1020391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87313" indent="720725"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Знакомство с учебным курсом на платформе</a:t>
            </a:r>
          </a:p>
          <a:p>
            <a:pPr marL="87313" indent="720725"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Google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Classroom</a:t>
            </a:r>
            <a:endParaRPr lang="ru-RU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788" y="1296178"/>
            <a:ext cx="10179915" cy="542928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55966"/>
            <a:ext cx="11728491" cy="1020391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87313" indent="720725"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Знакомство с учебным курсом на платформе</a:t>
            </a:r>
          </a:p>
          <a:p>
            <a:pPr marL="87313" indent="720725"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Google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Classroom</a:t>
            </a:r>
            <a:endParaRPr lang="ru-RU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8.JPG"/>
          <p:cNvPicPr>
            <a:picLocks noChangeAspect="1"/>
          </p:cNvPicPr>
          <p:nvPr/>
        </p:nvPicPr>
        <p:blipFill>
          <a:blip r:embed="rId2"/>
          <a:srcRect t="2632"/>
          <a:stretch>
            <a:fillRect/>
          </a:stretch>
        </p:blipFill>
        <p:spPr>
          <a:xfrm>
            <a:off x="869912" y="1296178"/>
            <a:ext cx="10338751" cy="542928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55966"/>
            <a:ext cx="11728491" cy="1020391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87313" indent="720725"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Знакомство с учебным курсом на платформе</a:t>
            </a:r>
          </a:p>
          <a:p>
            <a:pPr marL="87313" indent="720725"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Google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Classroom</a:t>
            </a:r>
            <a:endParaRPr lang="ru-RU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9.JPG"/>
          <p:cNvPicPr>
            <a:picLocks noChangeAspect="1"/>
          </p:cNvPicPr>
          <p:nvPr/>
        </p:nvPicPr>
        <p:blipFill>
          <a:blip r:embed="rId2"/>
          <a:srcRect b="3617"/>
          <a:stretch>
            <a:fillRect/>
          </a:stretch>
        </p:blipFill>
        <p:spPr>
          <a:xfrm>
            <a:off x="1369979" y="1224740"/>
            <a:ext cx="9429816" cy="557216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723" y="1510492"/>
            <a:ext cx="8556928" cy="5072098"/>
          </a:xfrm>
          <a:prstGeom prst="rect">
            <a:avLst/>
          </a:prstGeom>
        </p:spPr>
      </p:pic>
      <p:sp>
        <p:nvSpPr>
          <p:cNvPr id="6" name="object 2"/>
          <p:cNvSpPr txBox="1">
            <a:spLocks/>
          </p:cNvSpPr>
          <p:nvPr/>
        </p:nvSpPr>
        <p:spPr>
          <a:xfrm>
            <a:off x="226971" y="55966"/>
            <a:ext cx="11728491" cy="1020391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87313" indent="720725"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Знакомство с учебным курсом на платформе</a:t>
            </a:r>
          </a:p>
          <a:p>
            <a:pPr marL="87313" indent="720725"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Google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Classroom</a:t>
            </a:r>
            <a:endParaRPr lang="ru-RU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5169" y="3153566"/>
            <a:ext cx="9344606" cy="235745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55966"/>
            <a:ext cx="11728491" cy="1020391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87313" indent="720725"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Знакомство с учебным курсом на платформе</a:t>
            </a:r>
          </a:p>
          <a:p>
            <a:pPr marL="87313" indent="720725"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Google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Classroom</a:t>
            </a:r>
            <a:endParaRPr lang="ru-RU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12.JPG"/>
          <p:cNvPicPr>
            <a:picLocks noChangeAspect="1"/>
          </p:cNvPicPr>
          <p:nvPr/>
        </p:nvPicPr>
        <p:blipFill>
          <a:blip r:embed="rId2"/>
          <a:srcRect t="3226" b="9677"/>
          <a:stretch>
            <a:fillRect/>
          </a:stretch>
        </p:blipFill>
        <p:spPr>
          <a:xfrm>
            <a:off x="1870045" y="4653764"/>
            <a:ext cx="9511838" cy="2143140"/>
          </a:xfrm>
          <a:prstGeom prst="rect">
            <a:avLst/>
          </a:prstGeom>
        </p:spPr>
      </p:pic>
      <p:pic>
        <p:nvPicPr>
          <p:cNvPr id="4" name="Рисунок 3" descr="9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285" y="1296178"/>
            <a:ext cx="10858576" cy="338838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55966"/>
            <a:ext cx="11728491" cy="1020391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87313" indent="720725"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Знакомство с учебным курсом на платформе</a:t>
            </a:r>
          </a:p>
          <a:p>
            <a:pPr marL="87313" indent="720725"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Google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Classroom</a:t>
            </a:r>
            <a:endParaRPr lang="ru-RU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 descr="9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847" y="1224740"/>
            <a:ext cx="11453124" cy="478634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55966"/>
            <a:ext cx="11728491" cy="1020391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87313" indent="720725"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Знакомство с учебным курсом на платформе</a:t>
            </a:r>
          </a:p>
          <a:p>
            <a:pPr marL="87313" indent="720725"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Google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Classroom</a:t>
            </a:r>
            <a:endParaRPr lang="ru-RU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9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723" y="1367616"/>
            <a:ext cx="11217760" cy="400052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55966"/>
            <a:ext cx="11728491" cy="1020391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87313" indent="720725"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Знакомство с учебным курсом на платформе</a:t>
            </a:r>
          </a:p>
          <a:p>
            <a:pPr marL="87313" indent="720725"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Google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Classroom</a:t>
            </a:r>
            <a:endParaRPr lang="ru-RU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95.JPG"/>
          <p:cNvPicPr>
            <a:picLocks noChangeAspect="1"/>
          </p:cNvPicPr>
          <p:nvPr/>
        </p:nvPicPr>
        <p:blipFill>
          <a:blip r:embed="rId2"/>
          <a:srcRect l="1852" t="6897"/>
          <a:stretch>
            <a:fillRect/>
          </a:stretch>
        </p:blipFill>
        <p:spPr>
          <a:xfrm>
            <a:off x="441285" y="1581930"/>
            <a:ext cx="11358642" cy="392909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55966"/>
            <a:ext cx="11728491" cy="1020391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87313" indent="720725"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Знакомство с учебным курсом на платформе</a:t>
            </a:r>
          </a:p>
          <a:p>
            <a:pPr marL="87313" indent="720725"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Google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Classroom</a:t>
            </a:r>
            <a:endParaRPr lang="ru-RU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9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847" y="1296178"/>
            <a:ext cx="6858048" cy="5232048"/>
          </a:xfrm>
          <a:prstGeom prst="rect">
            <a:avLst/>
          </a:prstGeom>
        </p:spPr>
      </p:pic>
      <p:pic>
        <p:nvPicPr>
          <p:cNvPr id="4" name="Рисунок 3" descr="9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937" y="1439054"/>
            <a:ext cx="7429552" cy="508504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55599" y="1869374"/>
            <a:ext cx="11001452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Как получить доступ к платформе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Classroom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87313" indent="720725" algn="just">
              <a:spcAft>
                <a:spcPts val="600"/>
              </a:spcAft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Зачем нужен код на платформе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Classroom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87313" indent="720725" algn="just">
              <a:spcAft>
                <a:spcPts val="600"/>
              </a:spcAft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. Какие данные представлены в разделе "папка" на платформе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Classroom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? 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0" y="510360"/>
            <a:ext cx="12169775" cy="402338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3175" algn="ctr">
              <a:lnSpc>
                <a:spcPts val="2600"/>
              </a:lnSpc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296178"/>
            <a:ext cx="11144328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Одна из ведущих компаний в области информационных технологий запустила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Classroom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на основе инициативы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for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Education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не упустив возможности предложить образовательные инструменты. 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Эта облачная LMS не требует каких-либо настроек, и пользователь, имеющий учетную запись в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может свободно использовать платформу.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-701723" y="224608"/>
            <a:ext cx="12657185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ПОНИМАНИЕ ПЛАТФОРМЫ GOOGLE CLASSROOM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55599" y="1857374"/>
            <a:ext cx="11001452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4. В какой раздел обращаться для получения учебных материалов и заданий на платформе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Classroom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5. Для чего используется Лента на платформе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Classroom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0" y="510360"/>
            <a:ext cx="12169775" cy="402338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3175" algn="ctr">
              <a:lnSpc>
                <a:spcPts val="2600"/>
              </a:lnSpc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296178"/>
            <a:ext cx="11144328" cy="4847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 платформе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Classroom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учащиеся могут читать учебные материалы, введённые учителями, выполнять задания, отвечать на вопросы, сдавать контрольные тесты. Данная платформа может быть использована любым устройством и браузером. 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Ниже мы подробнее ознакомимся с работой платформы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Classroom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-701723" y="224608"/>
            <a:ext cx="12657185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ПОНИМАНИЕ ПЛАТФОРМЫ GOOGLE CLASSROOM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296178"/>
            <a:ext cx="1114432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Войдите через учетную запись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(1).</a:t>
            </a:r>
          </a:p>
          <a:p>
            <a:pPr marL="87313" indent="720725" algn="just">
              <a:spcAft>
                <a:spcPts val="600"/>
              </a:spcAft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Чтобы перейти на платформу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Classroom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выберите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Classroom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из сервисов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(2).</a:t>
            </a:r>
          </a:p>
          <a:p>
            <a:pPr marL="87313" indent="720725" algn="just">
              <a:spcAft>
                <a:spcPts val="600"/>
              </a:spcAft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Для связи с курсом через символ (+) выбирается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Join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Class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а в диалоговом окне вводится код курса (код, предоставляемый преподавателем для доступа к курсу, например,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(2ubiu5p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 (3).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132911"/>
            <a:ext cx="11728491" cy="1020391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87313" indent="720725" algn="ctr">
              <a:spcAft>
                <a:spcPts val="600"/>
              </a:spcAft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РЕГИСТРАЦИЯ В УЧЕБНОМ КУРСЕ НА ПЛАТФОРМЕ GOOGLE CLASSROOM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296178"/>
            <a:ext cx="111443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4. Для ознакомления с содержанием учебного материала и выполнения заданий выбирается курс (4).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132911"/>
            <a:ext cx="11728491" cy="1020391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87313" indent="720725" algn="ctr">
              <a:spcAft>
                <a:spcPts val="600"/>
              </a:spcAft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РЕГИСТРАЦИЯ В УЧЕБНОМ КУРСЕ НА ПЛАТФОРМЕ GOOGLE CLASSROOM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bright="-30000" contrast="40000"/>
          </a:blip>
          <a:srcRect/>
          <a:stretch>
            <a:fillRect/>
          </a:stretch>
        </p:blipFill>
        <p:spPr bwMode="auto">
          <a:xfrm>
            <a:off x="1012789" y="2367748"/>
            <a:ext cx="10402376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55966"/>
            <a:ext cx="11728491" cy="1020391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87313" indent="720725"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Знакомство с учебным курсом на платформе</a:t>
            </a:r>
          </a:p>
          <a:p>
            <a:pPr marL="87313" indent="720725"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Google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Classroom</a:t>
            </a:r>
            <a:endParaRPr lang="ru-RU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bright="-64000" contrast="100000"/>
          </a:blip>
          <a:srcRect/>
          <a:stretch>
            <a:fillRect/>
          </a:stretch>
        </p:blipFill>
        <p:spPr bwMode="auto">
          <a:xfrm>
            <a:off x="1227103" y="1294021"/>
            <a:ext cx="8929750" cy="5360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869913" y="1867682"/>
            <a:ext cx="10631604" cy="206210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87313" indent="720725" algn="just"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В разделе "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Стрим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" можно ознакомиться с сообщениями, подобными социальным сетям, с последовательностью материалов, включенных в учебный курс (1).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41285" y="2010558"/>
            <a:ext cx="11287204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87313" indent="-87313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2. В разделе Люди можно получить информацию о преподавателях курса и тех, кто учится на курсе (3).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98475" y="1939120"/>
            <a:ext cx="10787138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87313" indent="-87313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3. С материалами курса можно ознакомиться через раздел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Classwork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(2).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799003" y="2153434"/>
            <a:ext cx="6929486" cy="25545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87313" indent="-87313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4.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All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Topics-список тем, включенных в курс. При выборе какой-либо темы открывается список подходящего для нее учебного материала (4).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69847" y="1867682"/>
            <a:ext cx="5630944" cy="452431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87313" indent="-87313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5. Ознакомиться с введенным по теме теоретическим материалом (5), практическими заданиями (6), вопросами (7) и контрольными тестами можно, просмотрев содержащиеся в них файлы.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038104" y="2653500"/>
            <a:ext cx="10761823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87313" indent="7938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6. С помощью Календаря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можно получить информацию о задачах и различных объявлениях (9).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69847" y="1796244"/>
            <a:ext cx="11131671" cy="206210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87313" indent="7938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7. Практические задания, вопросы и контрольные тесты будут в форме активированного цвета. Читатели могут выбрать их и ввести свои ответы через раздел "Работа" (8).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4161" y="3796508"/>
            <a:ext cx="11192229" cy="3009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55966"/>
            <a:ext cx="11728491" cy="1020391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87313" indent="720725"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Знакомство с учебным курсом на платформе</a:t>
            </a:r>
          </a:p>
          <a:p>
            <a:pPr marL="87313" indent="720725"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Google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Classroom</a:t>
            </a:r>
            <a:endParaRPr lang="ru-RU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2">
            <a:lum contrast="30000"/>
          </a:blip>
          <a:stretch>
            <a:fillRect/>
          </a:stretch>
        </p:blipFill>
        <p:spPr>
          <a:xfrm>
            <a:off x="369847" y="1439054"/>
            <a:ext cx="11367216" cy="492922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55966"/>
            <a:ext cx="11728491" cy="1020391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87313" indent="720725"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Знакомство с учебным курсом на платформе</a:t>
            </a:r>
          </a:p>
          <a:p>
            <a:pPr marL="87313" indent="720725"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Google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Classroom</a:t>
            </a:r>
            <a:endParaRPr lang="ru-RU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2.JPG"/>
          <p:cNvPicPr>
            <a:picLocks noChangeAspect="1"/>
          </p:cNvPicPr>
          <p:nvPr/>
        </p:nvPicPr>
        <p:blipFill>
          <a:blip r:embed="rId2"/>
          <a:srcRect l="2934" t="3409" r="5149" b="7954"/>
          <a:stretch>
            <a:fillRect/>
          </a:stretch>
        </p:blipFill>
        <p:spPr>
          <a:xfrm>
            <a:off x="226971" y="1510492"/>
            <a:ext cx="8393965" cy="4643470"/>
          </a:xfrm>
          <a:prstGeom prst="rect">
            <a:avLst/>
          </a:prstGeom>
        </p:spPr>
      </p:pic>
      <p:pic>
        <p:nvPicPr>
          <p:cNvPr id="7" name="Рисунок 6" descr="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5217" y="1653368"/>
            <a:ext cx="3298806" cy="426481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55966"/>
            <a:ext cx="11728491" cy="1020391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87313" indent="720725"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Знакомство с учебным курсом на платформе</a:t>
            </a:r>
          </a:p>
          <a:p>
            <a:pPr marL="87313" indent="720725"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Google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Classroom</a:t>
            </a:r>
            <a:endParaRPr lang="ru-RU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293" y="1296178"/>
            <a:ext cx="3714776" cy="5419341"/>
          </a:xfrm>
          <a:prstGeom prst="rect">
            <a:avLst/>
          </a:prstGeom>
        </p:spPr>
      </p:pic>
      <p:pic>
        <p:nvPicPr>
          <p:cNvPr id="9" name="Рисунок 8" descr="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2077" y="2224872"/>
            <a:ext cx="4286280" cy="318300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32a698acead0501c94e434372d20f28ee7fc1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6025</TotalTime>
  <Words>552</Words>
  <Application>Microsoft Office PowerPoint</Application>
  <PresentationFormat>Произвольный</PresentationFormat>
  <Paragraphs>59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Информатика и ИТ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727</cp:revision>
  <dcterms:created xsi:type="dcterms:W3CDTF">2020-04-13T08:05:16Z</dcterms:created>
  <dcterms:modified xsi:type="dcterms:W3CDTF">2020-12-03T19:43:20Z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