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562" r:id="rId3"/>
    <p:sldId id="626" r:id="rId4"/>
    <p:sldId id="590" r:id="rId5"/>
    <p:sldId id="591" r:id="rId6"/>
    <p:sldId id="589" r:id="rId7"/>
    <p:sldId id="627" r:id="rId8"/>
    <p:sldId id="593" r:id="rId9"/>
    <p:sldId id="594" r:id="rId10"/>
    <p:sldId id="628" r:id="rId11"/>
    <p:sldId id="629" r:id="rId12"/>
    <p:sldId id="631" r:id="rId13"/>
    <p:sldId id="630" r:id="rId14"/>
    <p:sldId id="595" r:id="rId15"/>
    <p:sldId id="535" r:id="rId16"/>
  </p:sldIdLst>
  <p:sldSz cx="12169775" cy="7021513"/>
  <p:notesSz cx="5765800" cy="3244850"/>
  <p:custDataLst>
    <p:tags r:id="rId18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324" autoAdjust="0"/>
    <p:restoredTop sz="94660"/>
  </p:normalViewPr>
  <p:slideViewPr>
    <p:cSldViewPr>
      <p:cViewPr>
        <p:scale>
          <a:sx n="50" d="100"/>
          <a:sy n="50" d="100"/>
        </p:scale>
        <p:origin x="-1164" y="-372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60F5B-BBCF-4B28-B956-404BD0BDB025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1F240-3499-48E1-A42D-3676C64951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32338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1F240-3499-48E1-A42D-3676C64951E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8\3%20&#1095;&#1077;&#1090;&#1074;&#1077;&#1088;&#1090;&#1100;\3-7\videoplayback%20(2).mp4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344533" y="510360"/>
            <a:ext cx="12169775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 algn="ctr">
              <a:spcBef>
                <a:spcPts val="243"/>
              </a:spcBef>
            </a:pPr>
            <a:r>
              <a:rPr sz="6000" spc="-11" dirty="0"/>
              <a:t>Информатика </a:t>
            </a:r>
            <a:r>
              <a:rPr sz="6000" spc="21" dirty="0"/>
              <a:t>и</a:t>
            </a:r>
            <a:r>
              <a:rPr sz="6000" spc="-85" dirty="0"/>
              <a:t> </a:t>
            </a:r>
            <a:r>
              <a:rPr sz="6000" spc="21" dirty="0"/>
              <a:t>ИТ</a:t>
            </a:r>
            <a:endParaRPr sz="6000"/>
          </a:p>
        </p:txBody>
      </p:sp>
      <p:sp>
        <p:nvSpPr>
          <p:cNvPr id="5" name="object 5"/>
          <p:cNvSpPr/>
          <p:nvPr/>
        </p:nvSpPr>
        <p:spPr>
          <a:xfrm>
            <a:off x="941351" y="3225004"/>
            <a:ext cx="726434" cy="2438416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" name="Группа 13"/>
          <p:cNvGrpSpPr/>
          <p:nvPr/>
        </p:nvGrpSpPr>
        <p:grpSpPr>
          <a:xfrm>
            <a:off x="10156853" y="438922"/>
            <a:ext cx="1338943" cy="1372699"/>
            <a:chOff x="9892263" y="460623"/>
            <a:chExt cx="1338943" cy="1372699"/>
          </a:xfrm>
        </p:grpSpPr>
        <p:grpSp>
          <p:nvGrpSpPr>
            <p:cNvPr id="8" name="object 8"/>
            <p:cNvGrpSpPr/>
            <p:nvPr/>
          </p:nvGrpSpPr>
          <p:grpSpPr>
            <a:xfrm>
              <a:off x="9892263" y="460623"/>
              <a:ext cx="1338943" cy="1372699"/>
              <a:chOff x="4686759" y="212867"/>
              <a:chExt cx="634365" cy="634365"/>
            </a:xfrm>
          </p:grpSpPr>
          <p:sp>
            <p:nvSpPr>
              <p:cNvPr id="9" name="object 9"/>
              <p:cNvSpPr/>
              <p:nvPr/>
            </p:nvSpPr>
            <p:spPr>
              <a:xfrm>
                <a:off x="4701999" y="228108"/>
                <a:ext cx="603885" cy="603885"/>
              </a:xfrm>
              <a:custGeom>
                <a:avLst/>
                <a:gdLst/>
                <a:ahLst/>
                <a:cxnLst/>
                <a:rect l="l" t="t" r="r" b="b"/>
                <a:pathLst>
                  <a:path w="603885" h="603885">
                    <a:moveTo>
                      <a:pt x="603608" y="0"/>
                    </a:moveTo>
                    <a:lnTo>
                      <a:pt x="0" y="0"/>
                    </a:lnTo>
                    <a:lnTo>
                      <a:pt x="0" y="603609"/>
                    </a:lnTo>
                    <a:lnTo>
                      <a:pt x="603608" y="603609"/>
                    </a:lnTo>
                    <a:lnTo>
                      <a:pt x="603608" y="0"/>
                    </a:lnTo>
                    <a:close/>
                  </a:path>
                </a:pathLst>
              </a:custGeom>
              <a:solidFill>
                <a:srgbClr val="00A65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" name="object 10"/>
              <p:cNvSpPr/>
              <p:nvPr/>
            </p:nvSpPr>
            <p:spPr>
              <a:xfrm>
                <a:off x="4701999" y="228108"/>
                <a:ext cx="603885" cy="603885"/>
              </a:xfrm>
              <a:custGeom>
                <a:avLst/>
                <a:gdLst/>
                <a:ahLst/>
                <a:cxnLst/>
                <a:rect l="l" t="t" r="r" b="b"/>
                <a:pathLst>
                  <a:path w="603885" h="603885">
                    <a:moveTo>
                      <a:pt x="0" y="0"/>
                    </a:moveTo>
                    <a:lnTo>
                      <a:pt x="603608" y="0"/>
                    </a:lnTo>
                    <a:lnTo>
                      <a:pt x="603608" y="603609"/>
                    </a:lnTo>
                    <a:lnTo>
                      <a:pt x="0" y="603609"/>
                    </a:lnTo>
                    <a:lnTo>
                      <a:pt x="0" y="0"/>
                    </a:lnTo>
                    <a:close/>
                  </a:path>
                </a:pathLst>
              </a:custGeom>
              <a:ln w="30481">
                <a:solidFill>
                  <a:srgbClr val="FFFFFF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1" name="object 11"/>
            <p:cNvSpPr txBox="1"/>
            <p:nvPr/>
          </p:nvSpPr>
          <p:spPr>
            <a:xfrm>
              <a:off x="10371167" y="510360"/>
              <a:ext cx="365897" cy="772805"/>
            </a:xfrm>
            <a:prstGeom prst="rect">
              <a:avLst/>
            </a:prstGeom>
          </p:spPr>
          <p:txBody>
            <a:bodyPr vert="horz" wrap="square" lIns="0" tIns="33811" rIns="0" bIns="0" rtlCol="0">
              <a:spAutoFit/>
            </a:bodyPr>
            <a:lstStyle/>
            <a:p>
              <a:pPr>
                <a:spcBef>
                  <a:spcPts val="266"/>
                </a:spcBef>
              </a:pPr>
              <a:r>
                <a:rPr lang="ru-RU" sz="4800" b="1" dirty="0" smtClean="0">
                  <a:solidFill>
                    <a:schemeClr val="bg1"/>
                  </a:solidFill>
                  <a:latin typeface="Arial"/>
                  <a:cs typeface="Arial"/>
                </a:rPr>
                <a:t>8</a:t>
              </a:r>
              <a:endParaRPr sz="4800" b="1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  <p:sp>
          <p:nvSpPr>
            <p:cNvPr id="12" name="object 12"/>
            <p:cNvSpPr txBox="1"/>
            <p:nvPr/>
          </p:nvSpPr>
          <p:spPr>
            <a:xfrm>
              <a:off x="9942539" y="1224740"/>
              <a:ext cx="1214446" cy="456834"/>
            </a:xfrm>
            <a:prstGeom prst="rect">
              <a:avLst/>
            </a:prstGeom>
          </p:spPr>
          <p:txBody>
            <a:bodyPr vert="horz" wrap="square" lIns="0" tIns="25696" rIns="0" bIns="0" rtlCol="0">
              <a:spAutoFit/>
            </a:bodyPr>
            <a:lstStyle/>
            <a:p>
              <a:pPr algn="ctr">
                <a:spcBef>
                  <a:spcPts val="202"/>
                </a:spcBef>
              </a:pPr>
              <a:r>
                <a:rPr sz="2800" b="1" spc="11" dirty="0">
                  <a:solidFill>
                    <a:srgbClr val="FFFFFF"/>
                  </a:solidFill>
                  <a:latin typeface="Arial"/>
                  <a:cs typeface="Arial"/>
                </a:rPr>
                <a:t>к</a:t>
              </a:r>
              <a:r>
                <a:rPr sz="2800" b="1" spc="-11" dirty="0">
                  <a:solidFill>
                    <a:srgbClr val="FFFFFF"/>
                  </a:solidFill>
                  <a:latin typeface="Arial"/>
                  <a:cs typeface="Arial"/>
                </a:rPr>
                <a:t>ласс</a:t>
              </a:r>
              <a:endParaRPr sz="2800" b="1">
                <a:latin typeface="Arial"/>
                <a:cs typeface="Arial"/>
              </a:endParaRPr>
            </a:p>
          </p:txBody>
        </p:sp>
      </p:grp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285" y="510360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Прямоугольник 14"/>
          <p:cNvSpPr/>
          <p:nvPr/>
        </p:nvSpPr>
        <p:spPr>
          <a:xfrm>
            <a:off x="1941483" y="3170789"/>
            <a:ext cx="60833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ДИСТАНЦИОННОЕ ОБУЧЕНИЕ НА ОСНОВЕ </a:t>
            </a:r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LMS</a:t>
            </a:r>
            <a:r>
              <a:rPr lang="ru-RU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ПЛАТФОРМА MOODLE</a:t>
            </a:r>
          </a:p>
        </p:txBody>
      </p:sp>
      <p:pic>
        <p:nvPicPr>
          <p:cNvPr id="15362" name="Picture 2" descr="https://img2.pngio.com/lms-learning-management-system-atlantic-web-fitters-learning-management-system-png-1150_800.png"/>
          <p:cNvPicPr>
            <a:picLocks noChangeAspect="1" noChangeArrowheads="1"/>
          </p:cNvPicPr>
          <p:nvPr/>
        </p:nvPicPr>
        <p:blipFill>
          <a:blip r:embed="rId4"/>
          <a:srcRect l="3025" t="2174" r="10775" b="6522"/>
          <a:stretch>
            <a:fillRect/>
          </a:stretch>
        </p:blipFill>
        <p:spPr bwMode="auto">
          <a:xfrm>
            <a:off x="7870837" y="2796376"/>
            <a:ext cx="4071966" cy="3000396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226971" y="81732"/>
            <a:ext cx="11715832" cy="925686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ОБУЧЕНИЕ НА ПЛАТФОРМЕ MOODLE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12723" y="1510492"/>
            <a:ext cx="1100145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95250" algn="just">
              <a:spcAft>
                <a:spcPts val="600"/>
              </a:spcAft>
              <a:buAutoNum type="arabicPeriod" startAt="4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Язык платформы можно изменить через языковой раздел (2). Платформа переведена на несколько языков.</a:t>
            </a:r>
          </a:p>
          <a:p>
            <a:pPr indent="95250" algn="just">
              <a:spcAft>
                <a:spcPts val="600"/>
              </a:spcAft>
              <a:buAutoNum type="arabicPeriod" startAt="4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С помощью учебного курса и его модулей можно перейти к нужному модулю (3).</a:t>
            </a:r>
          </a:p>
          <a:p>
            <a:pPr indent="95250" algn="just">
              <a:spcAft>
                <a:spcPts val="600"/>
              </a:spcAft>
              <a:buAutoNum type="arabicPeriod" startAt="4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Через раздел календаря можно получить информацию о задаче, событии и сообщениях (4).</a:t>
            </a:r>
          </a:p>
          <a:p>
            <a:pPr indent="95250" algn="just">
              <a:spcAft>
                <a:spcPts val="600"/>
              </a:spcAft>
              <a:buAutoNum type="arabicPeriod" startAt="4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В первом модуле курса в основном можно прочитать объявления и ответить на вопросники (5).</a:t>
            </a:r>
          </a:p>
          <a:p>
            <a:pPr indent="95250" algn="just">
              <a:spcAft>
                <a:spcPts val="600"/>
              </a:spcAft>
            </a:pP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226971" y="81732"/>
            <a:ext cx="11715832" cy="925686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ОБУЧЕНИЕ НА ПЛАТФОРМЕ MOODLE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941351" y="1439054"/>
            <a:ext cx="10215634" cy="3616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95250" algn="just">
              <a:spcAft>
                <a:spcPts val="600"/>
              </a:spcAft>
              <a:buAutoNum type="arabicPeriod" startAt="8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В последующих модулях курса можно освоить текстовые, аудио, видео, презентации, глоссарий и другие виды учебных материалов через саму страницу или с помощью скачивания (6).</a:t>
            </a:r>
          </a:p>
          <a:p>
            <a:pPr indent="95250" algn="just">
              <a:spcAft>
                <a:spcPts val="600"/>
              </a:spcAft>
              <a:buAutoNum type="arabicPeriod" startAt="8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А модуль заданий содержит практические задания, вопросы, кроссворды, задания Вики и тесты (7).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226971" y="81732"/>
            <a:ext cx="11715832" cy="925686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ОБУЧЕНИЕ НА ПЛАТФОРМЕ MOODLE</a:t>
            </a:r>
          </a:p>
        </p:txBody>
      </p:sp>
      <p:pic>
        <p:nvPicPr>
          <p:cNvPr id="4" name="videoplayback (2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41351" y="1367615"/>
            <a:ext cx="10358510" cy="5197115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226971" y="81732"/>
            <a:ext cx="11715832" cy="925686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ОБУЧЕНИЕ НА ПЛАТФОРМЕ MOODLE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lum bright="-20000" contrast="30000"/>
          </a:blip>
          <a:srcRect/>
          <a:stretch>
            <a:fillRect/>
          </a:stretch>
        </p:blipFill>
        <p:spPr bwMode="auto">
          <a:xfrm>
            <a:off x="543911" y="1296178"/>
            <a:ext cx="1104170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226971" y="81732"/>
            <a:ext cx="11715832" cy="925686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15963" algn="ctr">
              <a:lnSpc>
                <a:spcPct val="150000"/>
              </a:lnSpc>
              <a:spcAft>
                <a:spcPts val="600"/>
              </a:spcAft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ПОМНИТЕ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55599" y="1558209"/>
            <a:ext cx="1100145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0100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На платформе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Moodle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каждый предмет, учебный материал и контрольные задания, составленные в соответствии с ним, также могут быть предоставлены отдельно, так как в большинстве случаев учебные материалы и контрольные задания предоставляются в смешанном виде. Порядок предоставления учебных материалов и контрольных заданий осуществляется по усмотрению преподавателя.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55599" y="1536184"/>
            <a:ext cx="1100145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Какие данные необходимы для регистрации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Moodle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87313" indent="720725" algn="just">
              <a:spcAft>
                <a:spcPts val="600"/>
              </a:spcAft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Для чего используется календарь на платформе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Moodle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87313" indent="720725" algn="just">
              <a:spcAft>
                <a:spcPts val="600"/>
              </a:spcAft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Как произошла смена настроения?</a:t>
            </a:r>
          </a:p>
          <a:p>
            <a:pPr marL="87313" indent="720725" algn="just">
              <a:spcAft>
                <a:spcPts val="600"/>
              </a:spcAft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что говорит программное обеспечение?</a:t>
            </a:r>
          </a:p>
          <a:p>
            <a:pPr marL="87313" indent="720725" algn="just">
              <a:spcAft>
                <a:spcPts val="600"/>
              </a:spcAft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Как и в чем состоит расширение слова настроение?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0" y="510360"/>
            <a:ext cx="12169775" cy="402338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3175" algn="ctr">
              <a:lnSpc>
                <a:spcPts val="2600"/>
              </a:lnSpc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ЗАДАНИЕ ДЛЯ САМОСТОЯТЕЛЬНОЙ РАБОТЫ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226971" y="81732"/>
            <a:ext cx="11715832" cy="925686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ДИСТАНЦИОННОЕ ОБУЧЕНИЕ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2723" y="1681319"/>
            <a:ext cx="1135864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В последние годы растет интерес учащихся к самостоятельному обучению, изучению различных программ в дополнение к школьной программе. 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Ярким примером этого может служить размещение в социальных сетях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видеоуроков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со стороны учащихся в рамках их интересов.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В настоящее время развитие цифровых технологий позволяет молодым людям получать образование в рамках своих интересов через интернет.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41351" y="1581930"/>
            <a:ext cx="1021563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Для этого от учеников требуется знание русского и английского языков на уровне разговорной речи, а также знание современных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интернет-технологий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в частности, владение знаниями и навыками работы на таких платформах, как SMM, LMS,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CMS.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81732"/>
            <a:ext cx="11715832" cy="925686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ДИСТАНЦИОННОЕ ОБУЧЕНИЕ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226971" y="226373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ОСНОВНЫЕ ПОНЯТИЯ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12723" y="1504277"/>
            <a:ext cx="1100145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95350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Демо-версия- 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это копия платформы, которая может работать в течение установленного времени.</a:t>
            </a:r>
          </a:p>
          <a:p>
            <a:pPr algn="ctr"/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indent="800100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Программное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обеспечение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с открытым исходным кодом — это программное обеспечение, которое имеет возможность вносить соответствующие изменения из-за открытости кода программы.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226971" y="226373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800100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ВЫ ЗНАЕТЕ ЭТО?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12723" y="1393308"/>
            <a:ext cx="11001452" cy="41446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0100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Как зарегистрироваться на платформах LMS?</a:t>
            </a:r>
          </a:p>
          <a:p>
            <a:pPr indent="800100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Можно ли выполнять контрольные задания на платформах LMS?</a:t>
            </a:r>
          </a:p>
          <a:p>
            <a:pPr indent="800100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Можно ли общаться с учителем или друзьями на платформах LMS?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226971" y="81732"/>
            <a:ext cx="11715832" cy="925686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ПОНИМАНИЕ ПЛАТФОРМЫ MOODLE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12723" y="1296178"/>
            <a:ext cx="1100145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0100"/>
            <a:r>
              <a:rPr lang="ru-RU" sz="3200" dirty="0" smtClean="0">
                <a:latin typeface="Arial" pitchFamily="34" charset="0"/>
                <a:cs typeface="Arial" pitchFamily="34" charset="0"/>
              </a:rPr>
              <a:t>Moodle-платформа, предназначенная для передачи учебных материалов различными способами (15 видов интерактивных инструментов), контроля знаний и контроля за их усвоением. </a:t>
            </a:r>
          </a:p>
          <a:p>
            <a:pPr indent="800100"/>
            <a:r>
              <a:rPr lang="ru-RU" sz="3200" dirty="0" smtClean="0">
                <a:latin typeface="Arial" pitchFamily="34" charset="0"/>
                <a:cs typeface="Arial" pitchFamily="34" charset="0"/>
              </a:rPr>
              <a:t>На платформе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Moodle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студенты смогут самостоятельно и свободно получать желаемые знания. Поскольку уровень усвоения учащимися напрямую зависит от его интеллектуального потенциала, использование ими широких возможностей наглядности способствует более глубокому пониманию сущности приобретаемых знаний. </a:t>
            </a:r>
          </a:p>
          <a:p>
            <a:pPr indent="800100"/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226971" y="81732"/>
            <a:ext cx="11715832" cy="925686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ПОНИМАНИЕ ПЛАТФОРМЫ MOODLE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12723" y="1296178"/>
            <a:ext cx="1100145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0100"/>
            <a:r>
              <a:rPr lang="ru-RU" sz="3200" dirty="0" smtClean="0">
                <a:latin typeface="Arial" pitchFamily="34" charset="0"/>
                <a:cs typeface="Arial" pitchFamily="34" charset="0"/>
              </a:rPr>
              <a:t>Кроме того, эта система позволяет любому программисту с открытым исходным кодом “адаптировать” любой образовательный проект под свои потребности и добавить к нему новые виды услуг.</a:t>
            </a:r>
          </a:p>
          <a:p>
            <a:pPr indent="800100"/>
            <a:r>
              <a:rPr lang="ru-RU" sz="3200" dirty="0" smtClean="0">
                <a:latin typeface="Arial" pitchFamily="34" charset="0"/>
                <a:cs typeface="Arial" pitchFamily="34" charset="0"/>
              </a:rPr>
              <a:t>Эта бесплатная распределенная платформа может удовлетворить любой запрос пользователей благодаря своим функциональным возможностям, простоте в освоении и простоте использования.</a:t>
            </a:r>
          </a:p>
          <a:p>
            <a:pPr indent="800100"/>
            <a:r>
              <a:rPr lang="ru-RU" sz="3200" dirty="0" smtClean="0">
                <a:latin typeface="Arial" pitchFamily="34" charset="0"/>
                <a:cs typeface="Arial" pitchFamily="34" charset="0"/>
              </a:rPr>
              <a:t>Ниже мы рассмотрим работу платформы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Moodle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с демо-версией.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226971" y="81732"/>
            <a:ext cx="11715832" cy="925686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ПОМНИТЕ!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41285" y="1516419"/>
            <a:ext cx="1121576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23900" algn="just"/>
            <a:r>
              <a:rPr lang="ru-RU" sz="3500" dirty="0" smtClean="0">
                <a:latin typeface="Arial" pitchFamily="34" charset="0"/>
                <a:cs typeface="Arial" pitchFamily="34" charset="0"/>
              </a:rPr>
              <a:t>Термин </a:t>
            </a:r>
            <a:r>
              <a:rPr lang="ru-RU" sz="3500" dirty="0" err="1" smtClean="0">
                <a:latin typeface="Arial" pitchFamily="34" charset="0"/>
                <a:cs typeface="Arial" pitchFamily="34" charset="0"/>
              </a:rPr>
              <a:t>Open</a:t>
            </a:r>
            <a:r>
              <a:rPr lang="ru-RU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 smtClean="0">
                <a:latin typeface="Arial" pitchFamily="34" charset="0"/>
                <a:cs typeface="Arial" pitchFamily="34" charset="0"/>
              </a:rPr>
              <a:t>Source</a:t>
            </a:r>
            <a:r>
              <a:rPr lang="ru-RU" sz="3500" dirty="0" smtClean="0">
                <a:latin typeface="Arial" pitchFamily="34" charset="0"/>
                <a:cs typeface="Arial" pitchFamily="34" charset="0"/>
              </a:rPr>
              <a:t> (программное обеспечение с открытым исходным кодом) был введен в 1998 году Эриком </a:t>
            </a:r>
            <a:r>
              <a:rPr lang="ru-RU" sz="3500" dirty="0" err="1" smtClean="0">
                <a:latin typeface="Arial" pitchFamily="34" charset="0"/>
                <a:cs typeface="Arial" pitchFamily="34" charset="0"/>
              </a:rPr>
              <a:t>Реймондом</a:t>
            </a:r>
            <a:r>
              <a:rPr lang="ru-RU" sz="3500" dirty="0" smtClean="0">
                <a:latin typeface="Arial" pitchFamily="34" charset="0"/>
                <a:cs typeface="Arial" pitchFamily="34" charset="0"/>
              </a:rPr>
              <a:t> и Брюсом </a:t>
            </a:r>
            <a:r>
              <a:rPr lang="ru-RU" sz="3500" dirty="0" err="1" smtClean="0">
                <a:latin typeface="Arial" pitchFamily="34" charset="0"/>
                <a:cs typeface="Arial" pitchFamily="34" charset="0"/>
              </a:rPr>
              <a:t>Перенсом</a:t>
            </a:r>
            <a:r>
              <a:rPr lang="ru-RU" sz="35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indent="723900" algn="just"/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indent="723900" algn="just"/>
            <a:r>
              <a:rPr lang="ru-RU" sz="3500" dirty="0" smtClean="0">
                <a:latin typeface="Arial" pitchFamily="34" charset="0"/>
                <a:cs typeface="Arial" pitchFamily="34" charset="0"/>
              </a:rPr>
              <a:t>Программное обеспечение с открытым исходным кодом - программное обеспечение, в котором код программы открыт и доступен в свободном доступе, с возможностью внесения соответствующих изменений в него в случае необходимости.</a:t>
            </a:r>
            <a:endParaRPr lang="ru-RU" sz="35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226971" y="81732"/>
            <a:ext cx="11715832" cy="925686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ОБУЧЕНИЕ НА ПЛАТФОРМЕ MOODLE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12723" y="1296178"/>
            <a:ext cx="11001452" cy="57400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0100" algn="just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Официальный адрес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Moodle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moodle.org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 вставляется в адресную строку браузера. Из главной строки меню выбирается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демо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из открывшейся страницы выбирается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Mount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Orange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School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затем кнопка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Go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courses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800100" algn="just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Из списка курсов выбираются курсы по искусству и СМИ, а из списка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разделов-курс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цифровой литературы.</a:t>
            </a:r>
          </a:p>
          <a:p>
            <a:pPr indent="800100" algn="just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Регистрация в системе через логин, если она зарегистрирована, то логин и пароль можно получить доступ к системе (1).</a:t>
            </a:r>
          </a:p>
          <a:p>
            <a:pPr indent="800100" algn="just"/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e1fa835ef7b458a20136195cbdcaa73f5a8f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5619</TotalTime>
  <Words>659</Words>
  <Application>Microsoft Office PowerPoint</Application>
  <PresentationFormat>Произвольный</PresentationFormat>
  <Paragraphs>54</Paragraphs>
  <Slides>15</Slides>
  <Notes>1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Информатика и ИТ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682</cp:revision>
  <dcterms:created xsi:type="dcterms:W3CDTF">2020-04-13T08:05:16Z</dcterms:created>
  <dcterms:modified xsi:type="dcterms:W3CDTF">2020-11-26T15:53:55Z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