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577" r:id="rId3"/>
    <p:sldId id="551" r:id="rId4"/>
    <p:sldId id="561" r:id="rId5"/>
    <p:sldId id="562" r:id="rId6"/>
    <p:sldId id="590" r:id="rId7"/>
    <p:sldId id="591" r:id="rId8"/>
    <p:sldId id="592" r:id="rId9"/>
    <p:sldId id="589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4" r:id="rId21"/>
    <p:sldId id="605" r:id="rId22"/>
    <p:sldId id="606" r:id="rId23"/>
    <p:sldId id="607" r:id="rId24"/>
    <p:sldId id="608" r:id="rId25"/>
    <p:sldId id="609" r:id="rId26"/>
    <p:sldId id="611" r:id="rId27"/>
    <p:sldId id="614" r:id="rId28"/>
    <p:sldId id="612" r:id="rId29"/>
    <p:sldId id="615" r:id="rId30"/>
    <p:sldId id="613" r:id="rId31"/>
    <p:sldId id="616" r:id="rId32"/>
    <p:sldId id="619" r:id="rId33"/>
    <p:sldId id="620" r:id="rId34"/>
    <p:sldId id="622" r:id="rId35"/>
    <p:sldId id="621" r:id="rId36"/>
    <p:sldId id="623" r:id="rId37"/>
    <p:sldId id="624" r:id="rId38"/>
    <p:sldId id="625" r:id="rId39"/>
    <p:sldId id="535" r:id="rId40"/>
  </p:sldIdLst>
  <p:sldSz cx="12169775" cy="7021513"/>
  <p:notesSz cx="5765800" cy="3244850"/>
  <p:custDataLst>
    <p:tags r:id="rId42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24" autoAdjust="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h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4533" y="510360"/>
            <a:ext cx="12169775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 algn="ctr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941351" y="3225004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/>
          <p:cNvGrpSpPr/>
          <p:nvPr/>
        </p:nvGrpSpPr>
        <p:grpSpPr>
          <a:xfrm>
            <a:off x="10156853" y="438922"/>
            <a:ext cx="1338943" cy="1372699"/>
            <a:chOff x="9892263" y="460623"/>
            <a:chExt cx="1338943" cy="1372699"/>
          </a:xfrm>
        </p:grpSpPr>
        <p:grpSp>
          <p:nvGrpSpPr>
            <p:cNvPr id="8" name="object 8"/>
            <p:cNvGrpSpPr/>
            <p:nvPr/>
          </p:nvGrpSpPr>
          <p:grpSpPr>
            <a:xfrm>
              <a:off x="9892263" y="460623"/>
              <a:ext cx="1338943" cy="1372699"/>
              <a:chOff x="4686759" y="212867"/>
              <a:chExt cx="634365" cy="6343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8" y="0"/>
                    </a:moveTo>
                    <a:lnTo>
                      <a:pt x="0" y="0"/>
                    </a:lnTo>
                    <a:lnTo>
                      <a:pt x="0" y="603609"/>
                    </a:lnTo>
                    <a:lnTo>
                      <a:pt x="603608" y="603609"/>
                    </a:lnTo>
                    <a:lnTo>
                      <a:pt x="603608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8" y="0"/>
                    </a:lnTo>
                    <a:lnTo>
                      <a:pt x="603608" y="603609"/>
                    </a:lnTo>
                    <a:lnTo>
                      <a:pt x="0" y="603609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10371167" y="510360"/>
              <a:ext cx="365897" cy="772805"/>
            </a:xfrm>
            <a:prstGeom prst="rect">
              <a:avLst/>
            </a:prstGeom>
          </p:spPr>
          <p:txBody>
            <a:bodyPr vert="horz" wrap="square" lIns="0" tIns="33811" rIns="0" bIns="0" rtlCol="0">
              <a:spAutoFit/>
            </a:bodyPr>
            <a:lstStyle/>
            <a:p>
              <a:pPr>
                <a:spcBef>
                  <a:spcPts val="266"/>
                </a:spcBef>
              </a:pPr>
              <a:r>
                <a:rPr lang="ru-RU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sz="48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942539" y="1224740"/>
              <a:ext cx="1214446" cy="456834"/>
            </a:xfrm>
            <a:prstGeom prst="rect">
              <a:avLst/>
            </a:prstGeom>
          </p:spPr>
          <p:txBody>
            <a:bodyPr vert="horz" wrap="square" lIns="0" tIns="25696" rIns="0" bIns="0" rtlCol="0">
              <a:spAutoFit/>
            </a:bodyPr>
            <a:lstStyle/>
            <a:p>
              <a:pPr algn="ctr">
                <a:spcBef>
                  <a:spcPts val="202"/>
                </a:spcBef>
              </a:pPr>
              <a:r>
                <a:rPr sz="2800" b="1" spc="11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2800" b="1" spc="-11" dirty="0">
                  <a:solidFill>
                    <a:srgbClr val="FFFFFF"/>
                  </a:solidFill>
                  <a:latin typeface="Arial"/>
                  <a:cs typeface="Arial"/>
                </a:rPr>
                <a:t>ласс</a:t>
              </a:r>
              <a:endParaRPr sz="2800" b="1">
                <a:latin typeface="Arial"/>
                <a:cs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510360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870045" y="3333430"/>
            <a:ext cx="60833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ПРАКТИЧЕСКОЕ ЗАДАНИЕ. ЗНАКОМСТВО С ПЛАТФОРМАМИ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LEARNDASH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SCHOOLOGY, ISPRING LEARN, GOOGLE CLASSROOM, MOODLE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img2.pngio.com/lms-learning-management-system-atlantic-web-fitters-learning-management-system-png-1150_800.png"/>
          <p:cNvPicPr>
            <a:picLocks noChangeAspect="1" noChangeArrowheads="1"/>
          </p:cNvPicPr>
          <p:nvPr/>
        </p:nvPicPr>
        <p:blipFill>
          <a:blip r:embed="rId4"/>
          <a:srcRect l="3025" t="2174" r="4726" b="6522"/>
          <a:stretch>
            <a:fillRect/>
          </a:stretch>
        </p:blipFill>
        <p:spPr bwMode="auto">
          <a:xfrm>
            <a:off x="7727961" y="2796376"/>
            <a:ext cx="435771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LEARNDASH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813467"/>
            <a:ext cx="110014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Минусы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Глубокая функциональность может быть немного сложной для нетехнических пользователей.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41" y="4868078"/>
            <a:ext cx="24402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558209"/>
            <a:ext cx="110014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0100" algn="just"/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 — это система управления обучением, способная стать более эффективным инструментом на всех уровнях, предлагая и совместную работу. С помощью образовательной платформы можно способствовать укреплению сотрудничества, привлекать к процессу студентов и совместно использовать ресурсы, учебные практики и многое другое.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упрощает создание и управление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контентом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записи классов, посещаемость и др.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558209"/>
            <a:ext cx="11001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0100" algn="just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— это система управления обучением, способная стать более эффективным инструментом на всех уровнях, предлагая и совместную работу. С помощью образовательной платформы можно способствовать укреплению сотрудничества, привлекать к процессу студентов и совместно использовать ресурсы, учебные практики и многое другое.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упрощает создание и управление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контентом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записи классов, посещаемость и др.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1367616"/>
            <a:ext cx="11358642" cy="5132024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0" y="1367616"/>
            <a:ext cx="11245789" cy="507209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89" y="1462900"/>
            <a:ext cx="10182225" cy="4762500"/>
          </a:xfrm>
          <a:prstGeom prst="rect">
            <a:avLst/>
          </a:prstGeom>
        </p:spPr>
      </p:pic>
      <p:pic>
        <p:nvPicPr>
          <p:cNvPr id="8" name="Рисунок 7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301" y="1724806"/>
            <a:ext cx="6419850" cy="3381375"/>
          </a:xfrm>
          <a:prstGeom prst="rect">
            <a:avLst/>
          </a:prstGeom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53" y="1581930"/>
            <a:ext cx="6543675" cy="2571750"/>
          </a:xfrm>
          <a:prstGeom prst="rect">
            <a:avLst/>
          </a:prstGeom>
        </p:spPr>
      </p:pic>
      <p:pic>
        <p:nvPicPr>
          <p:cNvPr id="10" name="Рисунок 9" descr="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929" y="2081996"/>
            <a:ext cx="6581775" cy="2714625"/>
          </a:xfrm>
          <a:prstGeom prst="rect">
            <a:avLst/>
          </a:prstGeom>
        </p:spPr>
      </p:pic>
      <p:pic>
        <p:nvPicPr>
          <p:cNvPr id="11" name="Рисунок 10" descr="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862" y="1939120"/>
            <a:ext cx="7602507" cy="3000396"/>
          </a:xfrm>
          <a:prstGeom prst="rect">
            <a:avLst/>
          </a:prstGeom>
        </p:spPr>
      </p:pic>
      <p:pic>
        <p:nvPicPr>
          <p:cNvPr id="12" name="Рисунок 11" descr="2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979" y="1653368"/>
            <a:ext cx="10396224" cy="378621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296178"/>
            <a:ext cx="110014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Основные возможности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Инструменты создания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веб-страницы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Интерфейс для совместной работы.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Бесшовная интеграция сторонних программ.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Инструменты инструкторов для создания курсов и управления.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Аналитика с классификацией и производительностью.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Сообщество для совместного использования ресурсов. Централизованная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онлайн-система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Управление учебным планом.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Календари.</a:t>
            </a:r>
          </a:p>
          <a:p>
            <a:pPr marL="514350" indent="-514350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530678"/>
            <a:ext cx="1100145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Основные возможности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Обмен сообщениями.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Личный / общий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Мобильные приложения.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Расширенная аналитика.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Центр ресурсов и инструкторов.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Автоматическое обновление.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Открытый доступ к интеграциям.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Интеграция систем с информацией о студентах.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Создание пользовательских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приложений.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296178"/>
            <a:ext cx="110014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tabLst>
                <a:tab pos="2609850" algn="l"/>
              </a:tabLst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Плюсы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Отличные социальные инструменты: дискуссионные возможности, записи 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блогах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объявления;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Расширенная конфигурация для оценки и викторин (например, ограничение по времени, пересдача и т.д.);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Облачная функциональность для совместного выполнения заданий;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Уведомления по электронной почте и текстовые сообщения, чтобы держать аудиторию занимается;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Синхронизирован с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Docs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296178"/>
            <a:ext cx="110014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tabLst>
                <a:tab pos="2609850" algn="l"/>
              </a:tabLst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Плюсы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Онлайн-распределение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представление заданий;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Веб-класс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мониторинг посещаемости;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Функция первоклассной оценки бумаги и аннотации.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упрощает навигацию между несколькими версиями, обратную связь в различных форматах и, естественно, безопасно хранит оценки в рамках;</a:t>
            </a:r>
          </a:p>
          <a:p>
            <a:pPr indent="723900" fontAlgn="base">
              <a:buFont typeface="Wingdings" pitchFamily="2" charset="2"/>
              <a:buChar char="Ø"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обращается к мировому рынку и предлагает настраиваемые решения для американских 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не-американских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школ.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SCHOOLOGY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296178"/>
            <a:ext cx="110014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tabLst>
                <a:tab pos="2609850" algn="l"/>
              </a:tabLst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Минусы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Schoology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indent="723900" fontAlgn="base">
              <a:buFont typeface="Courier New" pitchFamily="49" charset="0"/>
              <a:buChar char="o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Многие пользователи сообщают о довольно крутой кривой обучения по сравнению с конкуренцией;</a:t>
            </a:r>
          </a:p>
          <a:p>
            <a:pPr indent="723900" fontAlgn="base">
              <a:buFont typeface="Courier New" pitchFamily="49" charset="0"/>
              <a:buChar char="o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Студенты должны зарегистрироваться в системе, чтобы начать получать задания и проверять на их собственной производительности;</a:t>
            </a:r>
          </a:p>
          <a:p>
            <a:pPr indent="723900" fontAlgn="base">
              <a:buFont typeface="Courier New" pitchFamily="49" charset="0"/>
              <a:buChar char="o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 сожалению, нет посланника для студентов. Больше возможностей, которые соблазняют открытое обсуждение между коллегами будет делать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много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хорошего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9913" y="1296178"/>
            <a:ext cx="104887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Найдите  платформы LMS с высоким рейтингом сегодня с помощью поисковой системы (ключевые слова: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Top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LMS,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Popular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LMS или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LMS).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Определите, к какому типу относятся платформы LMS (облачные, серверные, интегрированные с CMS).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Заходите на официальный сайт платформ LMS и собирайте информацию о них.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Запишите сильные и слабые стороны,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недостатки с использованием метода SWOT-анализа платформ LMS.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Подготовьте и продемонстрируйте презентацию на основе полученных результатов.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98409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3175" algn="ctr"/>
            <a:r>
              <a:rPr lang="ru-RU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ПРАКТИЧЕСКИЙ РАБОТЫ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ISPRING LEARN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727037" y="1367616"/>
            <a:ext cx="10706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012789" y="2296310"/>
            <a:ext cx="9787006" cy="440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ISPRING LEARN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27037" y="1367616"/>
            <a:ext cx="100163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9481"/>
          <a:stretch>
            <a:fillRect/>
          </a:stretch>
        </p:blipFill>
        <p:spPr bwMode="auto">
          <a:xfrm>
            <a:off x="869913" y="3296442"/>
            <a:ext cx="94119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ISPRING LEARN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t="5556" b="11111"/>
          <a:stretch>
            <a:fillRect/>
          </a:stretch>
        </p:blipFill>
        <p:spPr bwMode="auto">
          <a:xfrm>
            <a:off x="298408" y="1296178"/>
            <a:ext cx="53208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5714"/>
          <a:stretch>
            <a:fillRect/>
          </a:stretch>
        </p:blipFill>
        <p:spPr bwMode="auto">
          <a:xfrm>
            <a:off x="298409" y="4296574"/>
            <a:ext cx="58766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6434590" y="4529946"/>
            <a:ext cx="5508213" cy="21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t="8333" r="4239" b="5556"/>
          <a:stretch>
            <a:fillRect/>
          </a:stretch>
        </p:blipFill>
        <p:spPr bwMode="auto">
          <a:xfrm>
            <a:off x="6370639" y="1367616"/>
            <a:ext cx="55007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ISPRING LEARN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558209"/>
            <a:ext cx="1100145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возможности СДО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iSpring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628650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загружать и хранить учебные курсы, презентации, тесты и интерактивные диалоги, созданные с помощью продуктов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iSpring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а также документы в форматах SCORM 1.2 и 2004 (все версии), видео (.FLV), аудио (.MP3), справочные документы (.PDF, .DOC, .XLS), презентации (.PPT), flash-файлы (.SWF).</a:t>
            </a:r>
          </a:p>
          <a:p>
            <a:pPr indent="628650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создавать и редактировать курсы и траектории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обучения.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ISPRING LEARN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296178"/>
            <a:ext cx="110014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Основные возможности СДО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iSpring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62865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добавлять пользователей, объединять их в группы и предоставлять им доступ к учебным материалам;</a:t>
            </a:r>
          </a:p>
          <a:p>
            <a:pPr indent="62865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мотивировать пользователей к обучению с помощью элементов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игр;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62865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проводить обучение через мобильное приложение 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офлайн-режиме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62865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продавать электронные учебные курсы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62865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проводить и записывать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62865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формировать подробные отчеты по курсам, пользователям, мероприятиям.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ISPRING LEARN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599" y="1296178"/>
            <a:ext cx="11001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Недостатки:</a:t>
            </a:r>
          </a:p>
          <a:p>
            <a:pPr algn="ctr" fontAlgn="base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iSpring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не подойдет компаниям, которые хотят установить СДО на собственный сервер.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739" y="3439318"/>
            <a:ext cx="5610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 CLASSROOM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408802" y="1510492"/>
            <a:ext cx="11473631" cy="50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 CLASSROOM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599" y="1629647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0100" fontAlgn="base"/>
            <a:r>
              <a:rPr lang="ru-RU" sz="3200" dirty="0" smtClean="0">
                <a:latin typeface="Arial" pitchFamily="34" charset="0"/>
                <a:cs typeface="Arial" pitchFamily="34" charset="0"/>
              </a:rPr>
              <a:t>Найти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достаточно просто, для этого откройте браузер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Chrome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и далее просмотрите приложения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723900" fontAlgn="base"/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 иконки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увидно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то нужно нажать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Еще (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4167" r="6250" b="6977"/>
          <a:stretch>
            <a:fillRect/>
          </a:stretch>
        </p:blipFill>
        <p:spPr bwMode="auto">
          <a:xfrm>
            <a:off x="6799267" y="1296178"/>
            <a:ext cx="3357586" cy="54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 CLASSROOM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1296178"/>
            <a:ext cx="113586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fontAlgn="base"/>
            <a:r>
              <a:rPr lang="ru-RU" sz="3200" dirty="0" smtClean="0">
                <a:latin typeface="Arial" pitchFamily="34" charset="0"/>
                <a:cs typeface="Arial" pitchFamily="34" charset="0"/>
              </a:rPr>
              <a:t>Платформа </a:t>
            </a:r>
            <a:r>
              <a:rPr lang="ru-RU" sz="3200" dirty="0" err="1" smtClean="0">
                <a:latin typeface="Arial" pitchFamily="34" charset="0"/>
                <a:cs typeface="Arial" pitchFamily="34" charset="0"/>
                <a:hlinkClick r:id="rId2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  <a:hlinkClick r:id="rId2"/>
              </a:rPr>
              <a:t>Classroom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– объединяет полезные сервисы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организованные специально для учёбы.</a:t>
            </a:r>
          </a:p>
          <a:p>
            <a:pPr indent="800100" fontAlgn="base"/>
            <a:r>
              <a:rPr lang="ru-RU" sz="3200" dirty="0" smtClean="0">
                <a:latin typeface="Arial" pitchFamily="34" charset="0"/>
                <a:cs typeface="Arial" pitchFamily="34" charset="0"/>
              </a:rPr>
              <a:t>Возможности:</a:t>
            </a:r>
          </a:p>
          <a:p>
            <a:pPr indent="8001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создать свой класс/курс;</a:t>
            </a:r>
          </a:p>
          <a:p>
            <a:pPr indent="8001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организовать запись учащихся на курс;</a:t>
            </a:r>
          </a:p>
          <a:p>
            <a:pPr indent="8001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делиться с учениками необходимым учебным материалом;</a:t>
            </a:r>
          </a:p>
          <a:p>
            <a:pPr indent="8001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предложить задания для учеников;</a:t>
            </a:r>
          </a:p>
          <a:p>
            <a:pPr indent="8001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оценивать задания учащихся и следить за их прогрессом;</a:t>
            </a:r>
          </a:p>
          <a:p>
            <a:pPr indent="800100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организовать общение учащихся.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 CLASSROOM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367616"/>
            <a:ext cx="113586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Преимущества: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7239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Простое использование. Платформа будет удобна как для преподавателей, так и для учеников, разобраться в ней довольно просто.</a:t>
            </a:r>
          </a:p>
          <a:p>
            <a:pPr indent="7239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Доступность. Сервис бесплатный для всех категорий пользователей. Также вы можете организовать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дистанционноое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обучение и не прерывать учебный процесс при любых обстоятельствах.</a:t>
            </a:r>
          </a:p>
          <a:p>
            <a:pPr indent="62865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Удобство. Платформа поддерживает много других сервисов, которые большинство из нас регулярно использует. Также можно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леегко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просматривать свой «Список дел», в котором есть список всех заданий..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346095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90488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SWOT-АНАЛИЗА ПЛАТФОРМ LMS</a:t>
            </a:r>
            <a:endParaRPr lang="ru-RU" sz="4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51" y="1439054"/>
            <a:ext cx="10072758" cy="5171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9979" y="5582458"/>
            <a:ext cx="24222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Преимущества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42407" y="5582458"/>
            <a:ext cx="198324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Недостатки 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 CLASSROOM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224740"/>
            <a:ext cx="113586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Преимущества:</a:t>
            </a:r>
          </a:p>
          <a:p>
            <a:pPr algn="ctr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indent="7239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Возможность общения. Можно обсуждать задания с преподавателями и учащимися, комментировать (учителя) и видеть комментарии (ученики) к своим работам. При этом не нужно использовать электронные письма.</a:t>
            </a:r>
          </a:p>
          <a:p>
            <a:pPr indent="7239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Экономия времени и средств. Студентам не нужно тратить время на переписывание конспектов, а преподавателям пытаться разобрать почерк учащихся. Кроме того, значительно экономия денег на тетрадях, ручках и прочей канцелярии.</a:t>
            </a:r>
          </a:p>
          <a:p>
            <a:pPr indent="723900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Инновационный подход.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обучение, это приобщение преподавателей и детей к современным технологиям и новый подход к образованию.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 CLASSROOM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093" y="4439450"/>
            <a:ext cx="2529855" cy="15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409" y="1296178"/>
            <a:ext cx="113586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Недостатки: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723900">
              <a:buFont typeface="Courier New" pitchFamily="49" charset="0"/>
              <a:buChar char="o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Пока платформа не предоставляет возможности проведения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онлайн-конференций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723900">
              <a:buFont typeface="Courier New" pitchFamily="49" charset="0"/>
              <a:buChar char="o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бесплатной версии сервиса нет возможности создать журнал успеваемости учеников. За эту услугу придется доплачивать, подключая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корпоративную версию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723900">
              <a:buFont typeface="Courier New" pitchFamily="49" charset="0"/>
              <a:buChar char="o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Существуют ограничения по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количеству учащихся. Педагоги, которые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работают с личных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аккаунтов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могут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добавить до 250 учеников.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27" y="1274092"/>
            <a:ext cx="11541938" cy="5451374"/>
          </a:xfrm>
          <a:prstGeom prst="rect">
            <a:avLst/>
          </a:prstGeom>
        </p:spPr>
      </p:pic>
      <p:pic>
        <p:nvPicPr>
          <p:cNvPr id="8" name="Рисунок 7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3" y="1367616"/>
            <a:ext cx="11058525" cy="52673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7" y="1339077"/>
            <a:ext cx="3438525" cy="5172075"/>
          </a:xfrm>
          <a:prstGeom prst="rect">
            <a:avLst/>
          </a:prstGeom>
        </p:spPr>
      </p:pic>
      <p:pic>
        <p:nvPicPr>
          <p:cNvPr id="9" name="Рисунок 8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13" y="1224740"/>
            <a:ext cx="3643338" cy="5241642"/>
          </a:xfrm>
          <a:prstGeom prst="rect">
            <a:avLst/>
          </a:prstGeom>
        </p:spPr>
      </p:pic>
      <p:pic>
        <p:nvPicPr>
          <p:cNvPr id="10" name="Рисунок 9" descr="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623" y="1348601"/>
            <a:ext cx="3571900" cy="52465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2723" y="4439450"/>
            <a:ext cx="328614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Питайте растущие умы с помощью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онлайн-платформы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совместного обучения.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6062" y="4296574"/>
            <a:ext cx="342902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Откройте для себя платформу, используемую более чем 60% всех высших учебных заведений по всему миру.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85151" y="4225136"/>
            <a:ext cx="347027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Дайте вашей команде возможность постоянно осваивать новые навыки и реагировать на сегодняшние вызовы.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274427"/>
            <a:ext cx="113586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Преимущества  и возможности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Moodle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Доступность информации.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В Сети есть множество рекомендаций от пользователей по настройке платформы и ее применению. На сайте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есть подробная документация на английском языке.</a:t>
            </a: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Простота использования.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Настроенной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легко пользоваться, однако установка платформы может вызвать затруднения у клиентов, не знакомых с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веб-разработкой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Запуск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состоит из трех шагов: установка на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веб-сервер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настройка базы данных и добавление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274427"/>
            <a:ext cx="113586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Преимущества  и возможности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Moodle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Гибкость настроек.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Так как у платформы открытый код, ее функционал и дизайн можно полностью настроить под себя, но можно воспользоваться готовыми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плагинами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(1577 на данный момент).</a:t>
            </a: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Функционал платформы.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есть готовые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(модули) для проведения тестов,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видеокурсов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отслеживания статистики. Например,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Webinar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позволяет добавлять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проводимые с помощью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Adobe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Connect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Также есть форумы и рассылки.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494394"/>
            <a:ext cx="11358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Преимущества  и возможности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Moodle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Поддержка учебных материалов.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поддерживает все современные форматы (некоторые поддерживаются лишь через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xAPI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SCORM 1.2, SCORM 2004 и форматы IMS.</a:t>
            </a: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Разработка учебных материалов.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У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нет встроенного конструктора учебного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контента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Для создания тестов и курсов разработчики советуют использовать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Courselab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Easygenerator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iSpring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Suite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QuizMaker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274427"/>
            <a:ext cx="113586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Преимущества  и возможности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Moodle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Отчетность.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Статистика и отчеты зависят от установленных модулей. Благодаря изобилию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плагинов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можно настроить систему отчетности для любых нужд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723900" algn="just" fontAlgn="base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723900" algn="just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Орг. структура пользователей.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Moodle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можно добавлять пользователей вручную, импортом файла, приглашать их по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email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или позволять им регистрироваться самим.</a:t>
            </a:r>
          </a:p>
          <a:p>
            <a:pPr indent="990600" algn="just" fontAlgn="base"/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MOODLE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434252"/>
            <a:ext cx="11358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Недостатки: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800100" fontAlgn="base">
              <a:buFont typeface="Courier New" pitchFamily="49" charset="0"/>
              <a:buChar char="o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Необходимость доработки и настройки интерфейсов системы</a:t>
            </a:r>
          </a:p>
          <a:p>
            <a:pPr indent="800100" fontAlgn="base">
              <a:buFont typeface="Courier New" pitchFamily="49" charset="0"/>
              <a:buChar char="o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Дорогостоящие 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энергозатратные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программные дополнения для нормальной работы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251" y="4653764"/>
            <a:ext cx="2333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475" y="1867682"/>
            <a:ext cx="10072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Подготовьте презентацию на основе полученных результатов, коротко описав все приведенные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LMS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платформы.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510360"/>
            <a:ext cx="12169775" cy="40233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3175" algn="ctr">
              <a:lnSpc>
                <a:spcPts val="26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346095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indent="715963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ПОПУЛЯРНЫХ 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LMS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037" y="1581930"/>
            <a:ext cx="11072890" cy="490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Learndash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indent="71596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Schoology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indent="71596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Ispring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Learn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indent="71596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Google Classroom,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indent="71596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Moodle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hoosing-right-learning-management-system-factors-elements-r100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t="12356"/>
          <a:stretch>
            <a:fillRect/>
          </a:stretch>
        </p:blipFill>
        <p:spPr>
          <a:xfrm>
            <a:off x="6584953" y="1449280"/>
            <a:ext cx="5286412" cy="46332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LEARNDASH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27" y="1653368"/>
            <a:ext cx="9799664" cy="3854385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59" y="1724806"/>
            <a:ext cx="7929618" cy="36710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037" y="1581930"/>
            <a:ext cx="10572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Learndash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(шаблон для сайта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— легкая, гибкая, надежная LMS, созданная на движке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Легко создавать электронные курсы, организовывать тестирование, выдавать сертификаты, управлять пользователями, загружать отчеты.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LearnDash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помогает вам получить доступ к новейшим тенденциям в области электронного обучения для создания электронных курсов и проведения обучения персонала.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LEARNDASH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224740"/>
            <a:ext cx="110014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LearnDash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indent="7239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Создавайте курсы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добавляйте курсы, программы и расписание.</a:t>
            </a:r>
          </a:p>
          <a:p>
            <a:pPr indent="7239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Продайте свои курсы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просто установите цену и выберите модель ценообразования. Доступ к материалам может быть также бесплатным или только для зарегистрированных участников.</a:t>
            </a:r>
          </a:p>
          <a:p>
            <a:pPr indent="7239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Поощрение обучения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награждайте учащихся сертификатами, значками и баллами. Укажите минимальное количество набранных баллов, необходимых для получения сертификата. Назначьте максимальное количество баллов, которые пользователь может заработать за выполненное задание.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сообщений.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LEARNDASH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393308"/>
            <a:ext cx="110014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0100"/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Покапельная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доставка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 материалов курса — автоматическая доставка лекций курса в соответствии с заранее заданным расписанием. Укажите минимальное время, которое пользователь должен потратить на изучение материала.</a:t>
            </a:r>
          </a:p>
          <a:p>
            <a:pPr indent="800100"/>
            <a:r>
              <a:rPr lang="ru-RU" sz="2900" b="1" dirty="0" smtClean="0">
                <a:latin typeface="Arial" pitchFamily="34" charset="0"/>
                <a:cs typeface="Arial" pitchFamily="34" charset="0"/>
              </a:rPr>
              <a:t>Создавайте тесты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 — с помощью конструктора и шаблонов тестов вы сможете быстро создать набор тестов для своих курсов. При ошибках студент может повторно пройти тест, а вы можете в свою очередь указать сколько таких повторов допустимо.</a:t>
            </a:r>
          </a:p>
          <a:p>
            <a:pPr indent="800100"/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 — общайтесь с учащимися на основе действий, которые они выполняют на ваших курсах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LEARNDASH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296178"/>
            <a:ext cx="110014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01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Личный кабинет студента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indent="8001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Административная панель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для настройки системы — управляйте курсами, пользователями, тестами, сертификатами, расписанием и т.д.</a:t>
            </a:r>
          </a:p>
          <a:p>
            <a:pPr indent="8001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Объединяйте учащихся в группы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создайте группы (классы) учащихся, добавьте туда участников и назначьте лидера группы.</a:t>
            </a:r>
          </a:p>
          <a:p>
            <a:pPr indent="8001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Прогресс обучения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настройте шаги и этапы обучения, отмечайте задания как выполненные. Укажите процент прохождения, который необходим для завершения обучения.</a:t>
            </a:r>
          </a:p>
          <a:p>
            <a:pPr indent="8001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Уведомления на почту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настройте отправку автоматических уведомлений, напоминаний и сообщений.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81732"/>
            <a:ext cx="11715832" cy="925686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LEARNDASH</a:t>
            </a: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296178"/>
            <a:ext cx="110014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Плюсы</a:t>
            </a:r>
          </a:p>
          <a:p>
            <a:pPr indent="6286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Глубокая функциональность дает вам оптимальный контроль над большинством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разделов.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6286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Интеграции электронной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почты.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6286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Встроенная поддержка продвижения видео отлично подходит для создания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видеокурсов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6286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Конструктор курсов с перетаскиванием делает создание курсов намного проще, чем другие LMS.</a:t>
            </a:r>
          </a:p>
          <a:p>
            <a:pPr indent="6286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Легко создавать и продавать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курсы.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628650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Управляйте своей LMS с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легкостью.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c5776d74fb99a1a8907065adc9d81a35ea1a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</TotalTime>
  <Words>878</Words>
  <Application>Microsoft Office PowerPoint</Application>
  <PresentationFormat>Произвольный</PresentationFormat>
  <Paragraphs>186</Paragraphs>
  <Slides>39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669</cp:revision>
  <dcterms:created xsi:type="dcterms:W3CDTF">2020-04-13T08:05:16Z</dcterms:created>
  <dcterms:modified xsi:type="dcterms:W3CDTF">2020-11-26T15:33:24Z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