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577" r:id="rId3"/>
    <p:sldId id="551" r:id="rId4"/>
    <p:sldId id="561" r:id="rId5"/>
    <p:sldId id="562" r:id="rId6"/>
    <p:sldId id="578" r:id="rId7"/>
    <p:sldId id="579" r:id="rId8"/>
    <p:sldId id="564" r:id="rId9"/>
    <p:sldId id="565" r:id="rId10"/>
    <p:sldId id="580" r:id="rId11"/>
    <p:sldId id="566" r:id="rId12"/>
    <p:sldId id="568" r:id="rId13"/>
    <p:sldId id="581" r:id="rId14"/>
    <p:sldId id="567" r:id="rId15"/>
    <p:sldId id="582" r:id="rId16"/>
    <p:sldId id="583" r:id="rId17"/>
    <p:sldId id="569" r:id="rId18"/>
    <p:sldId id="584" r:id="rId19"/>
    <p:sldId id="570" r:id="rId20"/>
    <p:sldId id="585" r:id="rId21"/>
    <p:sldId id="571" r:id="rId22"/>
    <p:sldId id="586" r:id="rId23"/>
    <p:sldId id="535" r:id="rId24"/>
  </p:sldIdLst>
  <p:sldSz cx="12169775" cy="7021513"/>
  <p:notesSz cx="5765800" cy="3244850"/>
  <p:custDataLst>
    <p:tags r:id="rId2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 varScale="1">
        <p:scale>
          <a:sx n="63" d="100"/>
          <a:sy n="63" d="100"/>
        </p:scale>
        <p:origin x="-68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ispringsolutions.com/ispringlear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2012921" y="3725070"/>
            <a:ext cx="60833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ВИДЫ И ФУНКЦИИ ПЛАТФОРМ LMS</a:t>
            </a:r>
          </a:p>
        </p:txBody>
      </p:sp>
      <p:pic>
        <p:nvPicPr>
          <p:cNvPr id="15362" name="Picture 2" descr="https://img2.pngio.com/lms-learning-management-system-atlantic-web-fitters-learning-management-system-png-1150_80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45937" y="2724938"/>
            <a:ext cx="4723838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1285" y="1656048"/>
            <a:ext cx="11430080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 основном используется в образовательных учреждениях и учебных центрах.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Серверные LMS: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BlackBoard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Canvas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Absorb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LMS и т. д.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СЕРВЕРНЫЕ 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6391" y="3510756"/>
            <a:ext cx="3357586" cy="1845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367616"/>
            <a:ext cx="110014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LMS, интегрированных с CMS, специальные программы, выполняющие функции LMS, присоединяются к CMS и расширяют возможности CMS. 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составе CMS служит разделы с отдельными учебными курсами. Такие системы удобны тем, кто хочет открыть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онлайн-школу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курс.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LMS, интегрированные с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CMS: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LearnDash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drupal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wix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LMS, ИНТЕГРИРОВАННЫХ С CMS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7513647" y="4296574"/>
            <a:ext cx="2928958" cy="1682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367616"/>
            <a:ext cx="11215766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Schoology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(https://www.schoology.com/)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облачные LMS, предназначенные для образовательных учреждений.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Shoology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может объединяться с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Drive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Microsoft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OneDrive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Blackboard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Collaborate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PowerSchool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Evernote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YouTube.Он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также синхронизируется с системой школьных данных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indent="715963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Педагогам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предоставляется</a:t>
            </a:r>
          </a:p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возможность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обмениваться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 учащимися учебными</a:t>
            </a:r>
          </a:p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материалами и заданиями, </a:t>
            </a:r>
          </a:p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а также налаживать организованную </a:t>
            </a:r>
          </a:p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связь с учащимися и их родителями.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7085019" y="3867946"/>
            <a:ext cx="4000528" cy="227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20000" contrast="20000"/>
          </a:blip>
          <a:srcRect/>
          <a:stretch>
            <a:fillRect/>
          </a:stretch>
        </p:blipFill>
        <p:spPr bwMode="auto">
          <a:xfrm>
            <a:off x="869913" y="1439054"/>
            <a:ext cx="10429948" cy="531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1285" y="1367616"/>
            <a:ext cx="112872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iSpring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Learn (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2"/>
              </a:rPr>
              <a:t>https://www.ispringsolutions.com/ispringlearn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платформа разработана для обучения пользователей в образовательных учреждениях и компаниях. Но в то же время в качестве основных клиентов на практике работают образовательные учреждения. Модуль и его материалы (текст, аудио, видео, презентация, симулятор, задание, тест и т. д.) вводится с помощью раздела редактора отчетов платформы.</a:t>
            </a:r>
          </a:p>
          <a:p>
            <a:pPr indent="715963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С помощью отдела отчетов можно </a:t>
            </a:r>
          </a:p>
          <a:p>
            <a:pPr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проводить анализ и статистику </a:t>
            </a:r>
          </a:p>
          <a:p>
            <a:pPr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деятельности пользователей и</a:t>
            </a:r>
          </a:p>
          <a:p>
            <a:pPr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результатов освоения.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ISPRING LEARN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0000" contrast="30000"/>
          </a:blip>
          <a:srcRect/>
          <a:stretch>
            <a:fillRect/>
          </a:stretch>
        </p:blipFill>
        <p:spPr bwMode="auto">
          <a:xfrm>
            <a:off x="7513647" y="4653764"/>
            <a:ext cx="3429024" cy="2025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ISPRING LEARN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655599" y="1367616"/>
            <a:ext cx="10715700" cy="5415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ISPRING LEARN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 t="2985"/>
          <a:stretch>
            <a:fillRect/>
          </a:stretch>
        </p:blipFill>
        <p:spPr bwMode="auto">
          <a:xfrm>
            <a:off x="298409" y="1796244"/>
            <a:ext cx="1156086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27037" y="1409826"/>
            <a:ext cx="11001452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Google Classroom (https://classroom.google.com/)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для образования. 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Будучи разработанной платформой, он предоставляет такие возможности, как создание курса/класса и добавление учеников, ввод и представление необходимых учебных материалов, предоставление ученикам заданий, оценка их работы и отслеживание их деятельности, общение со студентами. 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Classroom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любой пользователь, у которого есть учетная запись 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может создать курс.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GOOGLE CLASSROOM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GOOGLE CLASSROOM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Снимо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84" y="1581930"/>
            <a:ext cx="11204567" cy="442915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27037" y="1296178"/>
            <a:ext cx="1107289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(Modular Object-Oriented Dynamic Learning Environment) (http://moodle.org/)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предназначен для создания качественных дистанционных курсов, которые считаются средой дистанционного обучения. </a:t>
            </a:r>
          </a:p>
          <a:p>
            <a:pPr indent="715963" algn="just">
              <a:spcAft>
                <a:spcPts val="600"/>
              </a:spcAft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Этот программный продукт используется более чем в 100 странах мира. Этот программный комплекс, распространяемый бесплатно, способен удовлетворить множество требований пользователей к своим функциональным возможностям, простоте в освоении и простоте использования.</a:t>
            </a:r>
          </a:p>
          <a:p>
            <a:pPr indent="715963" algn="just">
              <a:spcAft>
                <a:spcPts val="600"/>
              </a:spcAft>
            </a:pP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предоставляет широкий спектр возможностей для полной поддержки процесса обучения в дистанционном образовании, включая предоставление учебных материалов различными способами, проверку знаний и контроль за их усвоением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MOODLE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5447" y="1367616"/>
            <a:ext cx="104887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Интерфейс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LMS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Основные понятия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Преимущества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LMS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Недостатки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LMS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Основные функции систем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LMS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  УРОКА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MOODLE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500649" y="1439054"/>
            <a:ext cx="11013526" cy="5077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27037" y="1224740"/>
            <a:ext cx="1100145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LearnDash-это надежный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который позволяет создавать, управлять, изменять и публиковать классы в популярной системе управления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(CMS). 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Этот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работает на платформе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Поэтому, если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установлен на компьютере учебного заведения, дополнительно Вы можете создать учебные курсы, установив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LearnDash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также позволяет создавать несколько курсов и копировать их содержимое из одного класса в другой. Также с помощью функций содержимого можно оформлять сертификаты и значки.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LEARNDASH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LEARNDASH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9799663" y="1285240"/>
            <a:ext cx="2133609" cy="122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584161" y="1296177"/>
            <a:ext cx="9144064" cy="514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27037" y="1439054"/>
            <a:ext cx="1114432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spcAft>
                <a:spcPts val="600"/>
              </a:spcAft>
              <a:buAutoNum type="arabicPeriod"/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Чему служат платформы LMS?</a:t>
            </a: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По какому принципу работают облачные платформы LMS?</a:t>
            </a: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Где хранятся данные учебных курсов на серверных платформах LMS?</a:t>
            </a: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Приведите примеры интегрированных LMS с CMS.</a:t>
            </a:r>
          </a:p>
          <a:p>
            <a:pPr indent="715963">
              <a:spcAft>
                <a:spcPts val="600"/>
              </a:spcAft>
              <a:buAutoNum type="arabicPeriod"/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Приведите примеры облачных платформ LMS. Например,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 err="1" smtClean="0">
                <a:latin typeface="Arial" pitchFamily="34" charset="0"/>
                <a:cs typeface="Arial" pitchFamily="34" charset="0"/>
              </a:rPr>
              <a:t>Classroom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,... .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023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3175" algn="ctr">
              <a:lnSpc>
                <a:spcPts val="26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346095"/>
            <a:ext cx="11715832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90488" algn="ctr"/>
            <a:r>
              <a:rPr lang="ru-RU" sz="4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СИСТЕМЫ </a:t>
            </a:r>
            <a:r>
              <a:rPr lang="ru-RU" sz="42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УПРАВЛЕНИЯ ОБРАЗОВАНИЕМ</a:t>
            </a:r>
            <a:endParaRPr lang="ru-RU" sz="4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483382"/>
            <a:ext cx="1128720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Системы управления образованием (LMS) — это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онлайн-платформа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которая организует, реализует электронные образовательные программы и предоставляет студентам возможность контролировать и закреплять результаты их освоения. Системы управления образованием помогают упростить процесс обучения, предоставляя центральное место для разработки и контроля содержания учебного курса. LMS также является бесценной платформой, которая может отправлять студентам дополнительные ресурсы, необходимые для углубления знаний, которые они получают во время урока.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346095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 ЗНАЕТЕ ЭТО?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509079"/>
            <a:ext cx="1107289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существуют типы платформ LMS?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платформы называются облачными платформами?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работают серверные платформы?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LMS3-1024x68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9809" y="4225136"/>
            <a:ext cx="3680118" cy="245461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1653368"/>
            <a:ext cx="1057282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Облачная платформа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это платформа, которая предоставляет свои услуги независимо от ресурсов пользователя.</a:t>
            </a:r>
          </a:p>
          <a:p>
            <a:pPr indent="715963" algn="just">
              <a:spcAft>
                <a:spcPts val="600"/>
              </a:spcAft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indent="715963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Корпоративная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это сеть, которая управляется на разных ступенях из нескольких регионов одновременно.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hoose-lms-1.jpg"/>
          <p:cNvPicPr>
            <a:picLocks noChangeAspect="1"/>
          </p:cNvPicPr>
          <p:nvPr/>
        </p:nvPicPr>
        <p:blipFill>
          <a:blip r:embed="rId2" cstate="print">
            <a:lum contrast="20000"/>
          </a:blip>
          <a:stretch>
            <a:fillRect/>
          </a:stretch>
        </p:blipFill>
        <p:spPr>
          <a:xfrm>
            <a:off x="7370771" y="4582326"/>
            <a:ext cx="3048000" cy="203301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298409" y="1867682"/>
            <a:ext cx="8912789" cy="4090968"/>
            <a:chOff x="369619" y="1287650"/>
            <a:chExt cx="8912789" cy="4090968"/>
          </a:xfrm>
        </p:grpSpPr>
        <p:sp>
          <p:nvSpPr>
            <p:cNvPr id="5" name="Pentagon 4">
              <a:extLst>
                <a:ext uri="{FF2B5EF4-FFF2-40B4-BE49-F238E27FC236}">
                  <a16:creationId xmlns:a16="http://schemas.microsoft.com/office/drawing/2014/main" xmlns="" id="{710DF7D9-E05D-40D2-B241-18C27FE62CDB}"/>
                </a:ext>
              </a:extLst>
            </p:cNvPr>
            <p:cNvSpPr/>
            <p:nvPr/>
          </p:nvSpPr>
          <p:spPr>
            <a:xfrm>
              <a:off x="1965180" y="2616540"/>
              <a:ext cx="6586315" cy="1371297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94987" tIns="97493" rIns="194987" bIns="97493" rtlCol="0" anchor="ctr"/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Pentagon 5">
              <a:extLst>
                <a:ext uri="{FF2B5EF4-FFF2-40B4-BE49-F238E27FC236}">
                  <a16:creationId xmlns:a16="http://schemas.microsoft.com/office/drawing/2014/main" xmlns="" id="{0D7F52C0-B3D6-4FC5-BD24-0161ECA16E34}"/>
                </a:ext>
              </a:extLst>
            </p:cNvPr>
            <p:cNvSpPr/>
            <p:nvPr/>
          </p:nvSpPr>
          <p:spPr>
            <a:xfrm>
              <a:off x="1980543" y="3986667"/>
              <a:ext cx="7301865" cy="1304252"/>
            </a:xfrm>
            <a:prstGeom prst="homePlate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94987" tIns="97493" rIns="194987" bIns="97493" rtlCol="0" anchor="ctr"/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147">
              <a:extLst>
                <a:ext uri="{FF2B5EF4-FFF2-40B4-BE49-F238E27FC236}">
                  <a16:creationId xmlns:a16="http://schemas.microsoft.com/office/drawing/2014/main" xmlns="" id="{F69AF892-BA2F-4435-8550-1BDFCF2AFA8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2234040" y="1629528"/>
              <a:ext cx="518467" cy="671657"/>
            </a:xfrm>
            <a:custGeom>
              <a:avLst/>
              <a:gdLst>
                <a:gd name="T0" fmla="*/ 484 w 800"/>
                <a:gd name="T1" fmla="*/ 0 h 1011"/>
                <a:gd name="T2" fmla="*/ 463 w 800"/>
                <a:gd name="T3" fmla="*/ 990 h 1011"/>
                <a:gd name="T4" fmla="*/ 779 w 800"/>
                <a:gd name="T5" fmla="*/ 1011 h 1011"/>
                <a:gd name="T6" fmla="*/ 800 w 800"/>
                <a:gd name="T7" fmla="*/ 21 h 1011"/>
                <a:gd name="T8" fmla="*/ 758 w 800"/>
                <a:gd name="T9" fmla="*/ 969 h 1011"/>
                <a:gd name="T10" fmla="*/ 505 w 800"/>
                <a:gd name="T11" fmla="*/ 843 h 1011"/>
                <a:gd name="T12" fmla="*/ 589 w 800"/>
                <a:gd name="T13" fmla="*/ 800 h 1011"/>
                <a:gd name="T14" fmla="*/ 505 w 800"/>
                <a:gd name="T15" fmla="*/ 716 h 1011"/>
                <a:gd name="T16" fmla="*/ 589 w 800"/>
                <a:gd name="T17" fmla="*/ 674 h 1011"/>
                <a:gd name="T18" fmla="*/ 505 w 800"/>
                <a:gd name="T19" fmla="*/ 590 h 1011"/>
                <a:gd name="T20" fmla="*/ 589 w 800"/>
                <a:gd name="T21" fmla="*/ 548 h 1011"/>
                <a:gd name="T22" fmla="*/ 505 w 800"/>
                <a:gd name="T23" fmla="*/ 464 h 1011"/>
                <a:gd name="T24" fmla="*/ 589 w 800"/>
                <a:gd name="T25" fmla="*/ 421 h 1011"/>
                <a:gd name="T26" fmla="*/ 505 w 800"/>
                <a:gd name="T27" fmla="*/ 337 h 1011"/>
                <a:gd name="T28" fmla="*/ 589 w 800"/>
                <a:gd name="T29" fmla="*/ 295 h 1011"/>
                <a:gd name="T30" fmla="*/ 505 w 800"/>
                <a:gd name="T31" fmla="*/ 211 h 1011"/>
                <a:gd name="T32" fmla="*/ 589 w 800"/>
                <a:gd name="T33" fmla="*/ 169 h 1011"/>
                <a:gd name="T34" fmla="*/ 505 w 800"/>
                <a:gd name="T35" fmla="*/ 43 h 1011"/>
                <a:gd name="T36" fmla="*/ 758 w 800"/>
                <a:gd name="T37" fmla="*/ 969 h 1011"/>
                <a:gd name="T38" fmla="*/ 130 w 800"/>
                <a:gd name="T39" fmla="*/ 52 h 1011"/>
                <a:gd name="T40" fmla="*/ 0 w 800"/>
                <a:gd name="T41" fmla="*/ 253 h 1011"/>
                <a:gd name="T42" fmla="*/ 105 w 800"/>
                <a:gd name="T43" fmla="*/ 969 h 1011"/>
                <a:gd name="T44" fmla="*/ 295 w 800"/>
                <a:gd name="T45" fmla="*/ 864 h 1011"/>
                <a:gd name="T46" fmla="*/ 291 w 800"/>
                <a:gd name="T47" fmla="*/ 241 h 1011"/>
                <a:gd name="T48" fmla="*/ 147 w 800"/>
                <a:gd name="T49" fmla="*/ 102 h 1011"/>
                <a:gd name="T50" fmla="*/ 117 w 800"/>
                <a:gd name="T51" fmla="*/ 148 h 1011"/>
                <a:gd name="T52" fmla="*/ 42 w 800"/>
                <a:gd name="T53" fmla="*/ 347 h 1011"/>
                <a:gd name="T54" fmla="*/ 84 w 800"/>
                <a:gd name="T55" fmla="*/ 716 h 1011"/>
                <a:gd name="T56" fmla="*/ 42 w 800"/>
                <a:gd name="T57" fmla="*/ 347 h 1011"/>
                <a:gd name="T58" fmla="*/ 189 w 800"/>
                <a:gd name="T59" fmla="*/ 927 h 1011"/>
                <a:gd name="T60" fmla="*/ 42 w 800"/>
                <a:gd name="T61" fmla="*/ 864 h 1011"/>
                <a:gd name="T62" fmla="*/ 253 w 800"/>
                <a:gd name="T63" fmla="*/ 843 h 1011"/>
                <a:gd name="T64" fmla="*/ 253 w 800"/>
                <a:gd name="T65" fmla="*/ 800 h 1011"/>
                <a:gd name="T66" fmla="*/ 42 w 800"/>
                <a:gd name="T67" fmla="*/ 758 h 1011"/>
                <a:gd name="T68" fmla="*/ 253 w 800"/>
                <a:gd name="T69" fmla="*/ 800 h 1011"/>
                <a:gd name="T70" fmla="*/ 126 w 800"/>
                <a:gd name="T71" fmla="*/ 347 h 1011"/>
                <a:gd name="T72" fmla="*/ 168 w 800"/>
                <a:gd name="T73" fmla="*/ 347 h 1011"/>
                <a:gd name="T74" fmla="*/ 126 w 800"/>
                <a:gd name="T75" fmla="*/ 716 h 1011"/>
                <a:gd name="T76" fmla="*/ 211 w 800"/>
                <a:gd name="T77" fmla="*/ 716 h 1011"/>
                <a:gd name="T78" fmla="*/ 253 w 800"/>
                <a:gd name="T79" fmla="*/ 347 h 1011"/>
                <a:gd name="T80" fmla="*/ 253 w 800"/>
                <a:gd name="T81" fmla="*/ 274 h 1011"/>
                <a:gd name="T82" fmla="*/ 168 w 800"/>
                <a:gd name="T83" fmla="*/ 274 h 1011"/>
                <a:gd name="T84" fmla="*/ 126 w 800"/>
                <a:gd name="T85" fmla="*/ 274 h 1011"/>
                <a:gd name="T86" fmla="*/ 42 w 800"/>
                <a:gd name="T87" fmla="*/ 274 h 1011"/>
                <a:gd name="T88" fmla="*/ 88 w 800"/>
                <a:gd name="T89" fmla="*/ 190 h 1011"/>
                <a:gd name="T90" fmla="*/ 253 w 800"/>
                <a:gd name="T91" fmla="*/ 259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00" h="1011">
                  <a:moveTo>
                    <a:pt x="779" y="0"/>
                  </a:moveTo>
                  <a:cubicBezTo>
                    <a:pt x="484" y="0"/>
                    <a:pt x="484" y="0"/>
                    <a:pt x="484" y="0"/>
                  </a:cubicBezTo>
                  <a:cubicBezTo>
                    <a:pt x="473" y="0"/>
                    <a:pt x="463" y="10"/>
                    <a:pt x="463" y="21"/>
                  </a:cubicBezTo>
                  <a:cubicBezTo>
                    <a:pt x="463" y="990"/>
                    <a:pt x="463" y="990"/>
                    <a:pt x="463" y="990"/>
                  </a:cubicBezTo>
                  <a:cubicBezTo>
                    <a:pt x="463" y="1001"/>
                    <a:pt x="473" y="1011"/>
                    <a:pt x="484" y="1011"/>
                  </a:cubicBezTo>
                  <a:cubicBezTo>
                    <a:pt x="779" y="1011"/>
                    <a:pt x="779" y="1011"/>
                    <a:pt x="779" y="1011"/>
                  </a:cubicBezTo>
                  <a:cubicBezTo>
                    <a:pt x="791" y="1011"/>
                    <a:pt x="800" y="1001"/>
                    <a:pt x="800" y="990"/>
                  </a:cubicBezTo>
                  <a:cubicBezTo>
                    <a:pt x="800" y="21"/>
                    <a:pt x="800" y="21"/>
                    <a:pt x="800" y="21"/>
                  </a:cubicBezTo>
                  <a:cubicBezTo>
                    <a:pt x="800" y="10"/>
                    <a:pt x="791" y="0"/>
                    <a:pt x="779" y="0"/>
                  </a:cubicBezTo>
                  <a:close/>
                  <a:moveTo>
                    <a:pt x="758" y="969"/>
                  </a:moveTo>
                  <a:cubicBezTo>
                    <a:pt x="505" y="969"/>
                    <a:pt x="505" y="969"/>
                    <a:pt x="505" y="969"/>
                  </a:cubicBezTo>
                  <a:cubicBezTo>
                    <a:pt x="505" y="843"/>
                    <a:pt x="505" y="843"/>
                    <a:pt x="505" y="843"/>
                  </a:cubicBezTo>
                  <a:cubicBezTo>
                    <a:pt x="589" y="843"/>
                    <a:pt x="589" y="843"/>
                    <a:pt x="589" y="843"/>
                  </a:cubicBezTo>
                  <a:cubicBezTo>
                    <a:pt x="589" y="800"/>
                    <a:pt x="589" y="800"/>
                    <a:pt x="589" y="800"/>
                  </a:cubicBezTo>
                  <a:cubicBezTo>
                    <a:pt x="505" y="800"/>
                    <a:pt x="505" y="800"/>
                    <a:pt x="505" y="800"/>
                  </a:cubicBezTo>
                  <a:cubicBezTo>
                    <a:pt x="505" y="716"/>
                    <a:pt x="505" y="716"/>
                    <a:pt x="505" y="716"/>
                  </a:cubicBezTo>
                  <a:cubicBezTo>
                    <a:pt x="589" y="716"/>
                    <a:pt x="589" y="716"/>
                    <a:pt x="589" y="716"/>
                  </a:cubicBezTo>
                  <a:cubicBezTo>
                    <a:pt x="589" y="674"/>
                    <a:pt x="589" y="674"/>
                    <a:pt x="589" y="674"/>
                  </a:cubicBezTo>
                  <a:cubicBezTo>
                    <a:pt x="505" y="674"/>
                    <a:pt x="505" y="674"/>
                    <a:pt x="505" y="674"/>
                  </a:cubicBezTo>
                  <a:cubicBezTo>
                    <a:pt x="505" y="590"/>
                    <a:pt x="505" y="590"/>
                    <a:pt x="505" y="590"/>
                  </a:cubicBezTo>
                  <a:cubicBezTo>
                    <a:pt x="589" y="590"/>
                    <a:pt x="589" y="590"/>
                    <a:pt x="589" y="590"/>
                  </a:cubicBezTo>
                  <a:cubicBezTo>
                    <a:pt x="589" y="548"/>
                    <a:pt x="589" y="548"/>
                    <a:pt x="589" y="548"/>
                  </a:cubicBezTo>
                  <a:cubicBezTo>
                    <a:pt x="505" y="548"/>
                    <a:pt x="505" y="548"/>
                    <a:pt x="505" y="548"/>
                  </a:cubicBezTo>
                  <a:cubicBezTo>
                    <a:pt x="505" y="464"/>
                    <a:pt x="505" y="464"/>
                    <a:pt x="505" y="464"/>
                  </a:cubicBezTo>
                  <a:cubicBezTo>
                    <a:pt x="589" y="464"/>
                    <a:pt x="589" y="464"/>
                    <a:pt x="589" y="464"/>
                  </a:cubicBezTo>
                  <a:cubicBezTo>
                    <a:pt x="589" y="421"/>
                    <a:pt x="589" y="421"/>
                    <a:pt x="589" y="421"/>
                  </a:cubicBezTo>
                  <a:cubicBezTo>
                    <a:pt x="505" y="421"/>
                    <a:pt x="505" y="421"/>
                    <a:pt x="505" y="421"/>
                  </a:cubicBezTo>
                  <a:cubicBezTo>
                    <a:pt x="505" y="337"/>
                    <a:pt x="505" y="337"/>
                    <a:pt x="505" y="337"/>
                  </a:cubicBezTo>
                  <a:cubicBezTo>
                    <a:pt x="589" y="337"/>
                    <a:pt x="589" y="337"/>
                    <a:pt x="589" y="337"/>
                  </a:cubicBezTo>
                  <a:cubicBezTo>
                    <a:pt x="589" y="295"/>
                    <a:pt x="589" y="295"/>
                    <a:pt x="589" y="295"/>
                  </a:cubicBezTo>
                  <a:cubicBezTo>
                    <a:pt x="505" y="295"/>
                    <a:pt x="505" y="295"/>
                    <a:pt x="505" y="295"/>
                  </a:cubicBezTo>
                  <a:cubicBezTo>
                    <a:pt x="505" y="211"/>
                    <a:pt x="505" y="211"/>
                    <a:pt x="505" y="211"/>
                  </a:cubicBezTo>
                  <a:cubicBezTo>
                    <a:pt x="589" y="211"/>
                    <a:pt x="589" y="211"/>
                    <a:pt x="589" y="211"/>
                  </a:cubicBezTo>
                  <a:cubicBezTo>
                    <a:pt x="589" y="169"/>
                    <a:pt x="589" y="169"/>
                    <a:pt x="589" y="169"/>
                  </a:cubicBezTo>
                  <a:cubicBezTo>
                    <a:pt x="505" y="169"/>
                    <a:pt x="505" y="169"/>
                    <a:pt x="505" y="169"/>
                  </a:cubicBezTo>
                  <a:cubicBezTo>
                    <a:pt x="505" y="43"/>
                    <a:pt x="505" y="43"/>
                    <a:pt x="505" y="43"/>
                  </a:cubicBezTo>
                  <a:cubicBezTo>
                    <a:pt x="758" y="43"/>
                    <a:pt x="758" y="43"/>
                    <a:pt x="758" y="43"/>
                  </a:cubicBezTo>
                  <a:lnTo>
                    <a:pt x="758" y="969"/>
                  </a:lnTo>
                  <a:close/>
                  <a:moveTo>
                    <a:pt x="165" y="52"/>
                  </a:moveTo>
                  <a:cubicBezTo>
                    <a:pt x="157" y="40"/>
                    <a:pt x="138" y="40"/>
                    <a:pt x="130" y="52"/>
                  </a:cubicBezTo>
                  <a:cubicBezTo>
                    <a:pt x="4" y="241"/>
                    <a:pt x="4" y="241"/>
                    <a:pt x="4" y="241"/>
                  </a:cubicBezTo>
                  <a:cubicBezTo>
                    <a:pt x="1" y="245"/>
                    <a:pt x="0" y="249"/>
                    <a:pt x="0" y="253"/>
                  </a:cubicBezTo>
                  <a:cubicBezTo>
                    <a:pt x="0" y="864"/>
                    <a:pt x="0" y="864"/>
                    <a:pt x="0" y="864"/>
                  </a:cubicBezTo>
                  <a:cubicBezTo>
                    <a:pt x="0" y="922"/>
                    <a:pt x="47" y="969"/>
                    <a:pt x="105" y="969"/>
                  </a:cubicBezTo>
                  <a:cubicBezTo>
                    <a:pt x="189" y="969"/>
                    <a:pt x="189" y="969"/>
                    <a:pt x="189" y="969"/>
                  </a:cubicBezTo>
                  <a:cubicBezTo>
                    <a:pt x="248" y="969"/>
                    <a:pt x="295" y="922"/>
                    <a:pt x="295" y="864"/>
                  </a:cubicBezTo>
                  <a:cubicBezTo>
                    <a:pt x="295" y="253"/>
                    <a:pt x="295" y="253"/>
                    <a:pt x="295" y="253"/>
                  </a:cubicBezTo>
                  <a:cubicBezTo>
                    <a:pt x="295" y="249"/>
                    <a:pt x="293" y="245"/>
                    <a:pt x="291" y="241"/>
                  </a:cubicBezTo>
                  <a:lnTo>
                    <a:pt x="165" y="52"/>
                  </a:lnTo>
                  <a:close/>
                  <a:moveTo>
                    <a:pt x="147" y="102"/>
                  </a:moveTo>
                  <a:cubicBezTo>
                    <a:pt x="178" y="148"/>
                    <a:pt x="178" y="148"/>
                    <a:pt x="178" y="148"/>
                  </a:cubicBezTo>
                  <a:cubicBezTo>
                    <a:pt x="117" y="148"/>
                    <a:pt x="117" y="148"/>
                    <a:pt x="117" y="148"/>
                  </a:cubicBezTo>
                  <a:lnTo>
                    <a:pt x="147" y="102"/>
                  </a:lnTo>
                  <a:close/>
                  <a:moveTo>
                    <a:pt x="42" y="347"/>
                  </a:moveTo>
                  <a:cubicBezTo>
                    <a:pt x="55" y="354"/>
                    <a:pt x="69" y="358"/>
                    <a:pt x="84" y="358"/>
                  </a:cubicBezTo>
                  <a:cubicBezTo>
                    <a:pt x="84" y="716"/>
                    <a:pt x="84" y="716"/>
                    <a:pt x="84" y="716"/>
                  </a:cubicBezTo>
                  <a:cubicBezTo>
                    <a:pt x="42" y="716"/>
                    <a:pt x="42" y="716"/>
                    <a:pt x="42" y="716"/>
                  </a:cubicBezTo>
                  <a:lnTo>
                    <a:pt x="42" y="347"/>
                  </a:lnTo>
                  <a:close/>
                  <a:moveTo>
                    <a:pt x="253" y="864"/>
                  </a:moveTo>
                  <a:cubicBezTo>
                    <a:pt x="253" y="898"/>
                    <a:pt x="224" y="927"/>
                    <a:pt x="189" y="927"/>
                  </a:cubicBezTo>
                  <a:cubicBezTo>
                    <a:pt x="105" y="927"/>
                    <a:pt x="105" y="927"/>
                    <a:pt x="105" y="927"/>
                  </a:cubicBezTo>
                  <a:cubicBezTo>
                    <a:pt x="70" y="927"/>
                    <a:pt x="42" y="898"/>
                    <a:pt x="42" y="864"/>
                  </a:cubicBezTo>
                  <a:cubicBezTo>
                    <a:pt x="42" y="843"/>
                    <a:pt x="42" y="843"/>
                    <a:pt x="42" y="843"/>
                  </a:cubicBezTo>
                  <a:cubicBezTo>
                    <a:pt x="253" y="843"/>
                    <a:pt x="253" y="843"/>
                    <a:pt x="253" y="843"/>
                  </a:cubicBezTo>
                  <a:lnTo>
                    <a:pt x="253" y="864"/>
                  </a:lnTo>
                  <a:close/>
                  <a:moveTo>
                    <a:pt x="253" y="800"/>
                  </a:moveTo>
                  <a:cubicBezTo>
                    <a:pt x="42" y="800"/>
                    <a:pt x="42" y="800"/>
                    <a:pt x="42" y="800"/>
                  </a:cubicBezTo>
                  <a:cubicBezTo>
                    <a:pt x="42" y="758"/>
                    <a:pt x="42" y="758"/>
                    <a:pt x="42" y="758"/>
                  </a:cubicBezTo>
                  <a:cubicBezTo>
                    <a:pt x="253" y="758"/>
                    <a:pt x="253" y="758"/>
                    <a:pt x="253" y="758"/>
                  </a:cubicBezTo>
                  <a:lnTo>
                    <a:pt x="253" y="800"/>
                  </a:lnTo>
                  <a:close/>
                  <a:moveTo>
                    <a:pt x="126" y="716"/>
                  </a:moveTo>
                  <a:cubicBezTo>
                    <a:pt x="126" y="347"/>
                    <a:pt x="126" y="347"/>
                    <a:pt x="126" y="347"/>
                  </a:cubicBezTo>
                  <a:cubicBezTo>
                    <a:pt x="134" y="342"/>
                    <a:pt x="141" y="337"/>
                    <a:pt x="147" y="330"/>
                  </a:cubicBezTo>
                  <a:cubicBezTo>
                    <a:pt x="153" y="337"/>
                    <a:pt x="160" y="342"/>
                    <a:pt x="168" y="347"/>
                  </a:cubicBezTo>
                  <a:cubicBezTo>
                    <a:pt x="168" y="716"/>
                    <a:pt x="168" y="716"/>
                    <a:pt x="168" y="716"/>
                  </a:cubicBezTo>
                  <a:lnTo>
                    <a:pt x="126" y="716"/>
                  </a:lnTo>
                  <a:close/>
                  <a:moveTo>
                    <a:pt x="253" y="716"/>
                  </a:moveTo>
                  <a:cubicBezTo>
                    <a:pt x="211" y="716"/>
                    <a:pt x="211" y="716"/>
                    <a:pt x="211" y="716"/>
                  </a:cubicBezTo>
                  <a:cubicBezTo>
                    <a:pt x="211" y="358"/>
                    <a:pt x="211" y="358"/>
                    <a:pt x="211" y="358"/>
                  </a:cubicBezTo>
                  <a:cubicBezTo>
                    <a:pt x="226" y="358"/>
                    <a:pt x="240" y="354"/>
                    <a:pt x="253" y="347"/>
                  </a:cubicBezTo>
                  <a:lnTo>
                    <a:pt x="253" y="716"/>
                  </a:lnTo>
                  <a:close/>
                  <a:moveTo>
                    <a:pt x="253" y="274"/>
                  </a:moveTo>
                  <a:cubicBezTo>
                    <a:pt x="253" y="297"/>
                    <a:pt x="234" y="316"/>
                    <a:pt x="211" y="316"/>
                  </a:cubicBezTo>
                  <a:cubicBezTo>
                    <a:pt x="187" y="316"/>
                    <a:pt x="168" y="297"/>
                    <a:pt x="168" y="274"/>
                  </a:cubicBezTo>
                  <a:cubicBezTo>
                    <a:pt x="168" y="262"/>
                    <a:pt x="159" y="253"/>
                    <a:pt x="147" y="253"/>
                  </a:cubicBezTo>
                  <a:cubicBezTo>
                    <a:pt x="136" y="253"/>
                    <a:pt x="126" y="262"/>
                    <a:pt x="126" y="274"/>
                  </a:cubicBezTo>
                  <a:cubicBezTo>
                    <a:pt x="126" y="297"/>
                    <a:pt x="107" y="316"/>
                    <a:pt x="84" y="316"/>
                  </a:cubicBezTo>
                  <a:cubicBezTo>
                    <a:pt x="61" y="316"/>
                    <a:pt x="42" y="297"/>
                    <a:pt x="42" y="274"/>
                  </a:cubicBezTo>
                  <a:cubicBezTo>
                    <a:pt x="42" y="259"/>
                    <a:pt x="42" y="259"/>
                    <a:pt x="42" y="259"/>
                  </a:cubicBezTo>
                  <a:cubicBezTo>
                    <a:pt x="88" y="190"/>
                    <a:pt x="88" y="190"/>
                    <a:pt x="88" y="190"/>
                  </a:cubicBezTo>
                  <a:cubicBezTo>
                    <a:pt x="206" y="190"/>
                    <a:pt x="206" y="190"/>
                    <a:pt x="206" y="190"/>
                  </a:cubicBezTo>
                  <a:cubicBezTo>
                    <a:pt x="253" y="259"/>
                    <a:pt x="253" y="259"/>
                    <a:pt x="253" y="259"/>
                  </a:cubicBezTo>
                  <a:lnTo>
                    <a:pt x="253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txBody>
            <a:bodyPr vert="horz" wrap="square" lIns="122816" tIns="61407" rIns="122816" bIns="61407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6273297A-8B0D-4E23-A89A-3F6D210E3368}"/>
                </a:ext>
              </a:extLst>
            </p:cNvPr>
            <p:cNvSpPr/>
            <p:nvPr/>
          </p:nvSpPr>
          <p:spPr>
            <a:xfrm>
              <a:off x="2227007" y="2716410"/>
              <a:ext cx="4824382" cy="1304886"/>
            </a:xfrm>
            <a:prstGeom prst="rect">
              <a:avLst/>
            </a:prstGeom>
          </p:spPr>
          <p:txBody>
            <a:bodyPr wrap="square" lIns="0" tIns="97493" rIns="0" bIns="97493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ru-RU" sz="3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LMS, основанная на сервере </a:t>
              </a:r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9DD78122-0DC1-430D-B6B9-A6A26C205750}"/>
                </a:ext>
              </a:extLst>
            </p:cNvPr>
            <p:cNvSpPr/>
            <p:nvPr/>
          </p:nvSpPr>
          <p:spPr>
            <a:xfrm>
              <a:off x="2227007" y="4073732"/>
              <a:ext cx="5324448" cy="1304886"/>
            </a:xfrm>
            <a:prstGeom prst="rect">
              <a:avLst/>
            </a:prstGeom>
          </p:spPr>
          <p:txBody>
            <a:bodyPr wrap="square" lIns="0" tIns="97493" rIns="0" bIns="97493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ru-RU" sz="3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LMS, интегрированная с CMS</a:t>
              </a:r>
              <a:endPara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36">
              <a:extLst>
                <a:ext uri="{FF2B5EF4-FFF2-40B4-BE49-F238E27FC236}">
                  <a16:creationId xmlns:a16="http://schemas.microsoft.com/office/drawing/2014/main" xmlns="" id="{EC3FC461-5F78-4FEA-8132-127E7E57A333}"/>
                </a:ext>
              </a:extLst>
            </p:cNvPr>
            <p:cNvSpPr/>
            <p:nvPr/>
          </p:nvSpPr>
          <p:spPr>
            <a:xfrm>
              <a:off x="369619" y="3108075"/>
              <a:ext cx="883088" cy="86945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94987" tIns="97493" rIns="194987" bIns="97493" rtlCol="0" anchor="ctr"/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xmlns="" id="{E60BB8AA-7962-498A-8A52-26AB4A2F3356}"/>
                </a:ext>
              </a:extLst>
            </p:cNvPr>
            <p:cNvSpPr/>
            <p:nvPr/>
          </p:nvSpPr>
          <p:spPr>
            <a:xfrm>
              <a:off x="369619" y="3959478"/>
              <a:ext cx="883088" cy="86945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94987" tIns="97493" rIns="194987" bIns="97493" rtlCol="0" anchor="ctr"/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39">
              <a:extLst>
                <a:ext uri="{FF2B5EF4-FFF2-40B4-BE49-F238E27FC236}">
                  <a16:creationId xmlns:a16="http://schemas.microsoft.com/office/drawing/2014/main" xmlns="" id="{9F9CF495-F184-4833-8C79-97EA170C5D12}"/>
                </a:ext>
              </a:extLst>
            </p:cNvPr>
            <p:cNvSpPr/>
            <p:nvPr/>
          </p:nvSpPr>
          <p:spPr>
            <a:xfrm>
              <a:off x="369619" y="2256670"/>
              <a:ext cx="883088" cy="86945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94987" tIns="97493" rIns="194987" bIns="97493" rtlCol="0" anchor="ctr"/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oup 2">
              <a:extLst>
                <a:ext uri="{FF2B5EF4-FFF2-40B4-BE49-F238E27FC236}">
                  <a16:creationId xmlns:a16="http://schemas.microsoft.com/office/drawing/2014/main" xmlns="" id="{7EDFB015-957C-4D74-A7DC-267AEAE6FDAB}"/>
                </a:ext>
              </a:extLst>
            </p:cNvPr>
            <p:cNvGrpSpPr/>
            <p:nvPr/>
          </p:nvGrpSpPr>
          <p:grpSpPr>
            <a:xfrm>
              <a:off x="1240234" y="1287650"/>
              <a:ext cx="740308" cy="2689877"/>
              <a:chOff x="413581" y="698501"/>
              <a:chExt cx="556244" cy="1970670"/>
            </a:xfrm>
          </p:grpSpPr>
          <p:sp>
            <p:nvSpPr>
              <p:cNvPr id="26" name="Freeform 43">
                <a:extLst>
                  <a:ext uri="{FF2B5EF4-FFF2-40B4-BE49-F238E27FC236}">
                    <a16:creationId xmlns:a16="http://schemas.microsoft.com/office/drawing/2014/main" xmlns="" id="{36152683-D1E9-4895-993F-DA65D21F5D54}"/>
                  </a:ext>
                </a:extLst>
              </p:cNvPr>
              <p:cNvSpPr/>
              <p:nvPr/>
            </p:nvSpPr>
            <p:spPr>
              <a:xfrm>
                <a:off x="413845" y="698501"/>
                <a:ext cx="555980" cy="1354334"/>
              </a:xfrm>
              <a:custGeom>
                <a:avLst/>
                <a:gdLst>
                  <a:gd name="connsiteX0" fmla="*/ 555980 w 555980"/>
                  <a:gd name="connsiteY0" fmla="*/ 0 h 1354334"/>
                  <a:gd name="connsiteX1" fmla="*/ 555980 w 555980"/>
                  <a:gd name="connsiteY1" fmla="*/ 968242 h 1354334"/>
                  <a:gd name="connsiteX2" fmla="*/ 0 w 555980"/>
                  <a:gd name="connsiteY2" fmla="*/ 1354334 h 1354334"/>
                  <a:gd name="connsiteX3" fmla="*/ 737 w 555980"/>
                  <a:gd name="connsiteY3" fmla="*/ 709226 h 1354334"/>
                  <a:gd name="connsiteX4" fmla="*/ 555980 w 555980"/>
                  <a:gd name="connsiteY4" fmla="*/ 0 h 1354334"/>
                  <a:gd name="connsiteX0" fmla="*/ 555980 w 555980"/>
                  <a:gd name="connsiteY0" fmla="*/ 0 h 1354334"/>
                  <a:gd name="connsiteX1" fmla="*/ 555980 w 555980"/>
                  <a:gd name="connsiteY1" fmla="*/ 976179 h 1354334"/>
                  <a:gd name="connsiteX2" fmla="*/ 0 w 555980"/>
                  <a:gd name="connsiteY2" fmla="*/ 1354334 h 1354334"/>
                  <a:gd name="connsiteX3" fmla="*/ 737 w 555980"/>
                  <a:gd name="connsiteY3" fmla="*/ 709226 h 1354334"/>
                  <a:gd name="connsiteX4" fmla="*/ 555980 w 555980"/>
                  <a:gd name="connsiteY4" fmla="*/ 0 h 1354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5980" h="1354334">
                    <a:moveTo>
                      <a:pt x="555980" y="0"/>
                    </a:moveTo>
                    <a:lnTo>
                      <a:pt x="555980" y="976179"/>
                    </a:lnTo>
                    <a:lnTo>
                      <a:pt x="0" y="1354334"/>
                    </a:lnTo>
                    <a:cubicBezTo>
                      <a:pt x="246" y="1139298"/>
                      <a:pt x="491" y="924262"/>
                      <a:pt x="737" y="709226"/>
                    </a:cubicBezTo>
                    <a:lnTo>
                      <a:pt x="55598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46">
                <a:extLst>
                  <a:ext uri="{FF2B5EF4-FFF2-40B4-BE49-F238E27FC236}">
                    <a16:creationId xmlns:a16="http://schemas.microsoft.com/office/drawing/2014/main" xmlns="" id="{3F5DCE99-98DA-4954-970E-854EB83D8820}"/>
                  </a:ext>
                </a:extLst>
              </p:cNvPr>
              <p:cNvSpPr/>
              <p:nvPr/>
            </p:nvSpPr>
            <p:spPr>
              <a:xfrm>
                <a:off x="413581" y="1673921"/>
                <a:ext cx="556244" cy="995250"/>
              </a:xfrm>
              <a:custGeom>
                <a:avLst/>
                <a:gdLst>
                  <a:gd name="connsiteX0" fmla="*/ 556244 w 556244"/>
                  <a:gd name="connsiteY0" fmla="*/ 0 h 995250"/>
                  <a:gd name="connsiteX1" fmla="*/ 556244 w 556244"/>
                  <a:gd name="connsiteY1" fmla="*/ 148222 h 995250"/>
                  <a:gd name="connsiteX2" fmla="*/ 556244 w 556244"/>
                  <a:gd name="connsiteY2" fmla="*/ 847028 h 995250"/>
                  <a:gd name="connsiteX3" fmla="*/ 556244 w 556244"/>
                  <a:gd name="connsiteY3" fmla="*/ 995250 h 995250"/>
                  <a:gd name="connsiteX4" fmla="*/ 0 w 556244"/>
                  <a:gd name="connsiteY4" fmla="*/ 995250 h 995250"/>
                  <a:gd name="connsiteX5" fmla="*/ 317 w 556244"/>
                  <a:gd name="connsiteY5" fmla="*/ 847028 h 995250"/>
                  <a:gd name="connsiteX6" fmla="*/ 0 w 556244"/>
                  <a:gd name="connsiteY6" fmla="*/ 847028 h 995250"/>
                  <a:gd name="connsiteX7" fmla="*/ 1001 w 556244"/>
                  <a:gd name="connsiteY7" fmla="*/ 378960 h 9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6244" h="995250">
                    <a:moveTo>
                      <a:pt x="556244" y="0"/>
                    </a:moveTo>
                    <a:lnTo>
                      <a:pt x="556244" y="148222"/>
                    </a:lnTo>
                    <a:lnTo>
                      <a:pt x="556244" y="847028"/>
                    </a:lnTo>
                    <a:lnTo>
                      <a:pt x="556244" y="995250"/>
                    </a:lnTo>
                    <a:lnTo>
                      <a:pt x="0" y="995250"/>
                    </a:lnTo>
                    <a:lnTo>
                      <a:pt x="317" y="847028"/>
                    </a:lnTo>
                    <a:lnTo>
                      <a:pt x="0" y="847028"/>
                    </a:lnTo>
                    <a:lnTo>
                      <a:pt x="1001" y="37896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" name="Freeform 49">
              <a:extLst>
                <a:ext uri="{FF2B5EF4-FFF2-40B4-BE49-F238E27FC236}">
                  <a16:creationId xmlns:a16="http://schemas.microsoft.com/office/drawing/2014/main" xmlns="" id="{9E9A9D85-3124-4922-B484-E34D34198274}"/>
                </a:ext>
              </a:extLst>
            </p:cNvPr>
            <p:cNvSpPr/>
            <p:nvPr/>
          </p:nvSpPr>
          <p:spPr>
            <a:xfrm flipV="1">
              <a:off x="1240234" y="3977530"/>
              <a:ext cx="740308" cy="1333715"/>
            </a:xfrm>
            <a:custGeom>
              <a:avLst/>
              <a:gdLst>
                <a:gd name="connsiteX0" fmla="*/ 556244 w 556244"/>
                <a:gd name="connsiteY0" fmla="*/ 0 h 995250"/>
                <a:gd name="connsiteX1" fmla="*/ 556244 w 556244"/>
                <a:gd name="connsiteY1" fmla="*/ 148222 h 995250"/>
                <a:gd name="connsiteX2" fmla="*/ 556244 w 556244"/>
                <a:gd name="connsiteY2" fmla="*/ 847028 h 995250"/>
                <a:gd name="connsiteX3" fmla="*/ 556244 w 556244"/>
                <a:gd name="connsiteY3" fmla="*/ 995250 h 995250"/>
                <a:gd name="connsiteX4" fmla="*/ 0 w 556244"/>
                <a:gd name="connsiteY4" fmla="*/ 995250 h 995250"/>
                <a:gd name="connsiteX5" fmla="*/ 317 w 556244"/>
                <a:gd name="connsiteY5" fmla="*/ 847028 h 995250"/>
                <a:gd name="connsiteX6" fmla="*/ 0 w 556244"/>
                <a:gd name="connsiteY6" fmla="*/ 847028 h 995250"/>
                <a:gd name="connsiteX7" fmla="*/ 1001 w 556244"/>
                <a:gd name="connsiteY7" fmla="*/ 378960 h 9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6244" h="995250">
                  <a:moveTo>
                    <a:pt x="556244" y="0"/>
                  </a:moveTo>
                  <a:lnTo>
                    <a:pt x="556244" y="148222"/>
                  </a:lnTo>
                  <a:lnTo>
                    <a:pt x="556244" y="847028"/>
                  </a:lnTo>
                  <a:lnTo>
                    <a:pt x="556244" y="995250"/>
                  </a:lnTo>
                  <a:lnTo>
                    <a:pt x="0" y="995250"/>
                  </a:lnTo>
                  <a:lnTo>
                    <a:pt x="317" y="847028"/>
                  </a:lnTo>
                  <a:lnTo>
                    <a:pt x="0" y="847028"/>
                  </a:lnTo>
                  <a:lnTo>
                    <a:pt x="1001" y="37896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Pentagon 7">
              <a:extLst>
                <a:ext uri="{FF2B5EF4-FFF2-40B4-BE49-F238E27FC236}">
                  <a16:creationId xmlns:a16="http://schemas.microsoft.com/office/drawing/2014/main" xmlns="" id="{20BD4CE1-D9E9-4B4D-92EC-11D8A837DEAC}"/>
                </a:ext>
              </a:extLst>
            </p:cNvPr>
            <p:cNvSpPr/>
            <p:nvPr/>
          </p:nvSpPr>
          <p:spPr>
            <a:xfrm>
              <a:off x="1941255" y="1287650"/>
              <a:ext cx="5225805" cy="1334567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94987" tIns="97493" rIns="194987" bIns="97493" rtlCol="0" anchor="ctr"/>
            <a:lstStyle/>
            <a:p>
              <a:pPr algn="ctr"/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Rectangle 25">
            <a:extLst>
              <a:ext uri="{FF2B5EF4-FFF2-40B4-BE49-F238E27FC236}">
                <a16:creationId xmlns:a16="http://schemas.microsoft.com/office/drawing/2014/main" xmlns="" id="{D60430BD-2A06-4ADF-B059-9C07635DD8E3}"/>
              </a:ext>
            </a:extLst>
          </p:cNvPr>
          <p:cNvSpPr/>
          <p:nvPr/>
        </p:nvSpPr>
        <p:spPr>
          <a:xfrm>
            <a:off x="8749996" y="5557103"/>
            <a:ext cx="1990504" cy="78800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4987" tIns="97493" rIns="368445" bIns="97493" rtlCol="0" anchor="ctr">
            <a:sp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</a:p>
        </p:txBody>
      </p:sp>
      <p:sp>
        <p:nvSpPr>
          <p:cNvPr id="17" name="Rectangle 27">
            <a:extLst>
              <a:ext uri="{FF2B5EF4-FFF2-40B4-BE49-F238E27FC236}">
                <a16:creationId xmlns:a16="http://schemas.microsoft.com/office/drawing/2014/main" xmlns="" id="{B023F572-0592-4164-A3B1-BAD7A8BB8EED}"/>
              </a:ext>
            </a:extLst>
          </p:cNvPr>
          <p:cNvSpPr/>
          <p:nvPr/>
        </p:nvSpPr>
        <p:spPr>
          <a:xfrm>
            <a:off x="2227235" y="1939120"/>
            <a:ext cx="3538498" cy="1304886"/>
          </a:xfrm>
          <a:prstGeom prst="rect">
            <a:avLst/>
          </a:prstGeom>
        </p:spPr>
        <p:txBody>
          <a:bodyPr wrap="square" lIns="0" tIns="97493" rIns="0" bIns="97493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блачные </a:t>
            </a:r>
            <a:r>
              <a:rPr lang="ru-R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платформы</a:t>
            </a:r>
          </a:p>
        </p:txBody>
      </p:sp>
      <p:sp>
        <p:nvSpPr>
          <p:cNvPr id="32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 ПЛАТФОРМ 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189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ОБЛАЧНЫЕ ПЛАТФОРМЫ 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1367616"/>
            <a:ext cx="1143008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Материалы учебного курса размещаются на облачных платформах LMS на серверном компьютере поставщика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веб-услуг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Этот тип LMS не может быть установлен на серверном компьютере учебного заведения или организации. </a:t>
            </a:r>
          </a:p>
          <a:p>
            <a:pPr indent="715963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Облачные платформы LMS работают по принципу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веб-службы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(например, почтовая служба), то есть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веб-сервис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после регистрации по предложенному адресу можно предложить учебные курсы. </a:t>
            </a:r>
          </a:p>
          <a:p>
            <a:pPr indent="715963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этого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веб-служба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выделяет место на своем сервере, и вся информация хранится на этом сервере. Пользователь может загрузить необходимые ему материалы, добавить обучающихся и пройти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онлайн-процесс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обучения.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346095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ОБЛАЧНЫЕ ПЛАТФОРМЫ 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1406438"/>
            <a:ext cx="1143008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Облачные платформы LMS используются в основном в корпоративном образовании. Облачные платформы LMS: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iSpring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learn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classroom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Shoology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Loop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715963" algn="just">
              <a:spcAft>
                <a:spcPts val="600"/>
              </a:spcAft>
            </a:pP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Learn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Amp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другие.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9177132" y="2724938"/>
            <a:ext cx="264320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lum bright="-20000" contrast="30000"/>
          </a:blip>
          <a:srcRect/>
          <a:stretch>
            <a:fillRect/>
          </a:stretch>
        </p:blipFill>
        <p:spPr bwMode="auto">
          <a:xfrm>
            <a:off x="9085283" y="4582326"/>
            <a:ext cx="2857520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 l="1996" r="2178"/>
          <a:stretch>
            <a:fillRect/>
          </a:stretch>
        </p:blipFill>
        <p:spPr bwMode="auto">
          <a:xfrm>
            <a:off x="6870705" y="3582194"/>
            <a:ext cx="2071702" cy="1640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1285" y="1404320"/>
            <a:ext cx="1143008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Серверные LMS устанавливаются на сервере организации или образовательного учреждения. 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Это позволит пользователям получить доступ к системе с помощью корпоративного логина и пароля. Вся информация хранится на серверном компьютере организации или учебного заведения. </a:t>
            </a:r>
          </a:p>
          <a:p>
            <a:pPr indent="715963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этого необходимо установить, настроить LMS, обеспечить его интеграцию с программным обеспечением организации или образовательного учреждения.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СЕРВЕРНЫЕ LMS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fd17d54ffbc520e9c9bb3d2cd79a6fb7cff69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5084</TotalTime>
  <Words>888</Words>
  <Application>Microsoft Office PowerPoint</Application>
  <PresentationFormat>Произвольный</PresentationFormat>
  <Paragraphs>90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598</cp:revision>
  <dcterms:created xsi:type="dcterms:W3CDTF">2020-04-13T08:05:16Z</dcterms:created>
  <dcterms:modified xsi:type="dcterms:W3CDTF">2020-11-23T09:40:52Z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