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511" r:id="rId3"/>
    <p:sldId id="487" r:id="rId4"/>
    <p:sldId id="486" r:id="rId5"/>
    <p:sldId id="488" r:id="rId6"/>
    <p:sldId id="513" r:id="rId7"/>
    <p:sldId id="512" r:id="rId8"/>
    <p:sldId id="489" r:id="rId9"/>
    <p:sldId id="532" r:id="rId10"/>
    <p:sldId id="531" r:id="rId11"/>
    <p:sldId id="533" r:id="rId12"/>
    <p:sldId id="491" r:id="rId13"/>
    <p:sldId id="536" r:id="rId14"/>
    <p:sldId id="498" r:id="rId15"/>
    <p:sldId id="535" r:id="rId16"/>
  </p:sldIdLst>
  <p:sldSz cx="12169775" cy="7021513"/>
  <p:notesSz cx="5765800" cy="3244850"/>
  <p:custDataLst>
    <p:tags r:id="rId18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324" autoAdjust="0"/>
    <p:restoredTop sz="94660"/>
  </p:normalViewPr>
  <p:slideViewPr>
    <p:cSldViewPr>
      <p:cViewPr varScale="1">
        <p:scale>
          <a:sx n="63" d="100"/>
          <a:sy n="63" d="100"/>
        </p:scale>
        <p:origin x="-684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60F5B-BBCF-4B28-B956-404BD0BDB025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1F240-3499-48E1-A42D-3676C64951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233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1F240-3499-48E1-A42D-3676C64951E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344533" y="510360"/>
            <a:ext cx="12169775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 algn="ctr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5" name="object 5"/>
          <p:cNvSpPr/>
          <p:nvPr/>
        </p:nvSpPr>
        <p:spPr>
          <a:xfrm>
            <a:off x="941351" y="3225004"/>
            <a:ext cx="726434" cy="243841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Группа 13"/>
          <p:cNvGrpSpPr/>
          <p:nvPr/>
        </p:nvGrpSpPr>
        <p:grpSpPr>
          <a:xfrm>
            <a:off x="10156853" y="438922"/>
            <a:ext cx="1338943" cy="1372699"/>
            <a:chOff x="9892263" y="460623"/>
            <a:chExt cx="1338943" cy="1372699"/>
          </a:xfrm>
        </p:grpSpPr>
        <p:grpSp>
          <p:nvGrpSpPr>
            <p:cNvPr id="8" name="object 8"/>
            <p:cNvGrpSpPr/>
            <p:nvPr/>
          </p:nvGrpSpPr>
          <p:grpSpPr>
            <a:xfrm>
              <a:off x="9892263" y="460623"/>
              <a:ext cx="1338943" cy="1372699"/>
              <a:chOff x="4686759" y="212867"/>
              <a:chExt cx="634365" cy="634365"/>
            </a:xfrm>
          </p:grpSpPr>
          <p:sp>
            <p:nvSpPr>
              <p:cNvPr id="9" name="object 9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603608" y="0"/>
                    </a:moveTo>
                    <a:lnTo>
                      <a:pt x="0" y="0"/>
                    </a:lnTo>
                    <a:lnTo>
                      <a:pt x="0" y="603609"/>
                    </a:lnTo>
                    <a:lnTo>
                      <a:pt x="603608" y="603609"/>
                    </a:lnTo>
                    <a:lnTo>
                      <a:pt x="603608" y="0"/>
                    </a:lnTo>
                    <a:close/>
                  </a:path>
                </a:pathLst>
              </a:custGeom>
              <a:solidFill>
                <a:srgbClr val="00A65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" name="object 10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0" y="0"/>
                    </a:moveTo>
                    <a:lnTo>
                      <a:pt x="603608" y="0"/>
                    </a:lnTo>
                    <a:lnTo>
                      <a:pt x="603608" y="603609"/>
                    </a:lnTo>
                    <a:lnTo>
                      <a:pt x="0" y="603609"/>
                    </a:lnTo>
                    <a:lnTo>
                      <a:pt x="0" y="0"/>
                    </a:lnTo>
                    <a:close/>
                  </a:path>
                </a:pathLst>
              </a:custGeom>
              <a:ln w="30481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" name="object 11"/>
            <p:cNvSpPr txBox="1"/>
            <p:nvPr/>
          </p:nvSpPr>
          <p:spPr>
            <a:xfrm>
              <a:off x="10371167" y="510360"/>
              <a:ext cx="365897" cy="772805"/>
            </a:xfrm>
            <a:prstGeom prst="rect">
              <a:avLst/>
            </a:prstGeom>
          </p:spPr>
          <p:txBody>
            <a:bodyPr vert="horz" wrap="square" lIns="0" tIns="33811" rIns="0" bIns="0" rtlCol="0">
              <a:spAutoFit/>
            </a:bodyPr>
            <a:lstStyle/>
            <a:p>
              <a:pPr>
                <a:spcBef>
                  <a:spcPts val="266"/>
                </a:spcBef>
              </a:pPr>
              <a:r>
                <a:rPr lang="ru-RU" sz="4800" b="1" dirty="0" smtClean="0">
                  <a:solidFill>
                    <a:schemeClr val="bg1"/>
                  </a:solidFill>
                  <a:latin typeface="Arial"/>
                  <a:cs typeface="Arial"/>
                </a:rPr>
                <a:t>8</a:t>
              </a:r>
              <a:endParaRPr sz="4800" b="1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9942539" y="1224740"/>
              <a:ext cx="1214446" cy="456834"/>
            </a:xfrm>
            <a:prstGeom prst="rect">
              <a:avLst/>
            </a:prstGeom>
          </p:spPr>
          <p:txBody>
            <a:bodyPr vert="horz" wrap="square" lIns="0" tIns="25696" rIns="0" bIns="0" rtlCol="0">
              <a:spAutoFit/>
            </a:bodyPr>
            <a:lstStyle/>
            <a:p>
              <a:pPr algn="ctr">
                <a:spcBef>
                  <a:spcPts val="202"/>
                </a:spcBef>
              </a:pPr>
              <a:r>
                <a:rPr sz="2800" b="1" spc="11" dirty="0">
                  <a:solidFill>
                    <a:srgbClr val="FFFFFF"/>
                  </a:solidFill>
                  <a:latin typeface="Arial"/>
                  <a:cs typeface="Arial"/>
                </a:rPr>
                <a:t>к</a:t>
              </a:r>
              <a:r>
                <a:rPr sz="2800" b="1" spc="-11" dirty="0">
                  <a:solidFill>
                    <a:srgbClr val="FFFFFF"/>
                  </a:solidFill>
                  <a:latin typeface="Arial"/>
                  <a:cs typeface="Arial"/>
                </a:rPr>
                <a:t>ласс</a:t>
              </a:r>
              <a:endParaRPr sz="2800" b="1">
                <a:latin typeface="Arial"/>
                <a:cs typeface="Arial"/>
              </a:endParaRPr>
            </a:p>
          </p:txBody>
        </p:sp>
      </p:grp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510360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Прямоугольник 14"/>
          <p:cNvSpPr/>
          <p:nvPr/>
        </p:nvSpPr>
        <p:spPr>
          <a:xfrm>
            <a:off x="2012921" y="3582194"/>
            <a:ext cx="60833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РАБОТА С ДИЗАЙНОМ ВЕБ-САЙТА</a:t>
            </a:r>
          </a:p>
        </p:txBody>
      </p:sp>
      <p:pic>
        <p:nvPicPr>
          <p:cNvPr id="16" name="Рисунок 15" descr="image_analytic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70837" y="2867814"/>
            <a:ext cx="3275849" cy="3296443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796244"/>
            <a:ext cx="111443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7. С помощью заголовка (6) и фона (7) в приложении вы можете соответственно изменить название и фон сайта.</a:t>
            </a:r>
          </a:p>
          <a:p>
            <a:pPr indent="715963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8. Платформа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Appearance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content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Theme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Editor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поможет вам изменить коды шаблонов, введя внутренний код (8)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 ДИЗАЙНОМ ВЕБ-САЙТА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 ДИЗАЙНОМ ВЕБ-САЙТА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4161" y="1296178"/>
            <a:ext cx="10841229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296178"/>
            <a:ext cx="1114432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25475" algn="just"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 помощью раздела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W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idgets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в приложении вы можете добавлять, удалять, редактировать и перемещать элементы, такие как аудио, видео, меню, страницу, календари, раздел поиска, последние сообщения,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Maps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в верхнюю, правую, левую, нижнюю части сайта (1).</a:t>
            </a:r>
          </a:p>
          <a:p>
            <a:pPr indent="625475" algn="just"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Для того, чтобы перенести элемент сайта в нужную часть, его помещают, удерживая при помощи мыши. Наоборот, для отключения его пропускают наружу, удерживая его из той же части (2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just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Добавление элементов к разделам </a:t>
            </a:r>
            <a:r>
              <a:rPr lang="ru-RU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веб-сайта</a:t>
            </a:r>
            <a:endParaRPr lang="en-US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296178"/>
            <a:ext cx="111443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25475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3. Чтобы назвать элемент сайта, введите имя элемента в поле "Название" (3) и нажмите кнопку "Сохранить" (4).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just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Добавление элементов к разделам </a:t>
            </a:r>
            <a:r>
              <a:rPr lang="ru-RU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веб-сайта</a:t>
            </a:r>
            <a:endParaRPr lang="en-US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7037" y="2867814"/>
            <a:ext cx="10737042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68323" y="1653368"/>
            <a:ext cx="10131538" cy="4298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>
              <a:lnSpc>
                <a:spcPct val="150000"/>
              </a:lnSpc>
              <a:spcAft>
                <a:spcPts val="600"/>
              </a:spcAft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Что такое дизайн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веб-сайта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indent="715963">
              <a:lnSpc>
                <a:spcPct val="150000"/>
              </a:lnSpc>
              <a:spcAft>
                <a:spcPts val="600"/>
              </a:spcAft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Через какой раздел редактируется название и логотип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веб-сайта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indent="715963">
              <a:lnSpc>
                <a:spcPct val="150000"/>
              </a:lnSpc>
              <a:spcAft>
                <a:spcPts val="600"/>
              </a:spcAft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Можете ли вы изменить коды шаблонов, если возможно, какой раздел будет изменен?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0" y="510360"/>
            <a:ext cx="12169775" cy="414008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>
              <a:lnSpc>
                <a:spcPts val="2600"/>
              </a:lnSpc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27169" y="2153434"/>
            <a:ext cx="10001320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>
              <a:lnSpc>
                <a:spcPct val="150000"/>
              </a:lnSpc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Что такое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виджеты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для каких целей они используются?</a:t>
            </a:r>
          </a:p>
          <a:p>
            <a:pPr indent="715963">
              <a:lnSpc>
                <a:spcPct val="150000"/>
              </a:lnSpc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установить шаблон на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веб-сайте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0" y="510360"/>
            <a:ext cx="12169775" cy="402338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3175" algn="ctr">
              <a:lnSpc>
                <a:spcPts val="2600"/>
              </a:lnSpc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ЗАДАНИЕ ДЛЯ САМОСТОЯТЕЛЬНОЙ РАБОТЫ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2723" y="1510492"/>
            <a:ext cx="10858576" cy="5854548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indent="808038" algn="just">
              <a:buBlip>
                <a:blip r:embed="rId2"/>
              </a:buBlip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CMS платформ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WordPress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indent="808038" algn="just">
              <a:buBlip>
                <a:blip r:embed="rId2"/>
              </a:buBlip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Установка платформы CMS</a:t>
            </a:r>
          </a:p>
          <a:p>
            <a:pPr indent="808038" algn="just">
              <a:buBlip>
                <a:blip r:embed="rId2"/>
              </a:buBlip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Создание сайта при помощи бесплатного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хостинга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indent="808038" algn="just">
              <a:buBlip>
                <a:blip r:embed="rId2"/>
              </a:buBlip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Создание базы данных</a:t>
            </a:r>
          </a:p>
          <a:p>
            <a:pPr indent="808038" algn="just">
              <a:buBlip>
                <a:blip r:embed="rId2"/>
              </a:buBlip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spc="32" dirty="0" smtClean="0">
                <a:latin typeface="Arial" pitchFamily="34" charset="0"/>
                <a:cs typeface="Arial" pitchFamily="34" charset="0"/>
              </a:rPr>
              <a:t>Добавление имени домена</a:t>
            </a:r>
          </a:p>
          <a:p>
            <a:pPr indent="808038" algn="just">
              <a:buBlip>
                <a:blip r:embed="rId2"/>
              </a:buBlip>
            </a:pPr>
            <a:r>
              <a:rPr lang="ru-RU" sz="4000" spc="32" dirty="0" smtClean="0">
                <a:latin typeface="Arial" pitchFamily="34" charset="0"/>
                <a:cs typeface="Arial" pitchFamily="34" charset="0"/>
              </a:rPr>
              <a:t> Установление платформы для сайта</a:t>
            </a:r>
          </a:p>
          <a:p>
            <a:pPr indent="808038" algn="just">
              <a:buFont typeface="Wingdings" pitchFamily="2" charset="2"/>
              <a:buChar char="q"/>
            </a:pPr>
            <a:endParaRPr lang="ru-RU" sz="4400" dirty="0" smtClean="0"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4300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ПЛАН УРОКА</a:t>
            </a:r>
            <a:endParaRPr lang="ru-RU" spc="1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510492"/>
            <a:ext cx="11144328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Динамичное развитие мировоззрения людей и современных технологий создает необходимость использования CMS при создании сайтов со сложным дизайном и содержанием. 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С переходом с сайтов, чьи страницы постоянно обновляются с неизменяемых сайтов на постоянно обновляемые, такой процесс играет ключевую роль в успехе многих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бизнес-проектов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26661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ВНИМАНИЕ!</a:t>
            </a: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41351" y="1796244"/>
            <a:ext cx="10001320" cy="382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2788" indent="-620713" algn="ctr">
              <a:lnSpc>
                <a:spcPct val="150000"/>
              </a:lnSpc>
              <a:spcAft>
                <a:spcPts val="600"/>
              </a:spcAft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Каким должен быть дизайн сайта?</a:t>
            </a:r>
          </a:p>
          <a:p>
            <a:pPr marL="712788" indent="-620713" algn="ctr">
              <a:lnSpc>
                <a:spcPct val="150000"/>
              </a:lnSpc>
              <a:spcAft>
                <a:spcPts val="600"/>
              </a:spcAft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Можно ли использовать готовый шаблон при настройке дизайна сайта?</a:t>
            </a:r>
          </a:p>
          <a:p>
            <a:pPr marL="712788" indent="-620713" algn="ctr">
              <a:lnSpc>
                <a:spcPct val="150000"/>
              </a:lnSpc>
              <a:spcAft>
                <a:spcPts val="600"/>
              </a:spcAft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Как формируются меню для сайта?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343557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712788" indent="-620713" algn="ctr"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ВЫ ЗНАЕТЕ ЭТО?</a:t>
            </a: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510492"/>
            <a:ext cx="1106023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Дизайн сайта - это сочетание графических элементов, шрифта и цветов, используемых при создании и настройке сайта.</a:t>
            </a:r>
          </a:p>
          <a:p>
            <a:pPr marL="87313" indent="720725" algn="just">
              <a:spcAft>
                <a:spcPts val="600"/>
              </a:spcAft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W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idgets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— информационный или функциональный блок, расположенный в разных частях сайта. 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Блок состоит из баннеров, разделов поиска,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блогов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 сообщений, а также ссылок на страницы.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96046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87313" indent="720725" algn="ctr"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409" y="1296178"/>
            <a:ext cx="1164439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Принцип работы платформ CMS состоит из двух этапов, то есть работы с дизайном сайта и его содержанием. </a:t>
            </a:r>
          </a:p>
          <a:p>
            <a:pPr indent="71596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Пользователь, прежде всего, выбирает один из готовых шаблонов, подходящих для темы сайта, чтобы украсить страницу.  </a:t>
            </a:r>
          </a:p>
          <a:p>
            <a:pPr indent="71596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На следующем этапе сайт заполняется данными. Как известно, все эти работы выполняются в отделе редактора (администратора).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ПРИНЦИП РАБОТЫ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ПЛАТФОРМ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84161" y="1724806"/>
            <a:ext cx="1121576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just"/>
            <a:r>
              <a:rPr lang="ru-RU" sz="3400" dirty="0" smtClean="0">
                <a:latin typeface="Arial" pitchFamily="34" charset="0"/>
                <a:cs typeface="Arial" pitchFamily="34" charset="0"/>
              </a:rPr>
              <a:t>Дизайн </a:t>
            </a:r>
            <a:r>
              <a:rPr lang="ru-RU" sz="3400" dirty="0" err="1" smtClean="0">
                <a:latin typeface="Arial" pitchFamily="34" charset="0"/>
                <a:cs typeface="Arial" pitchFamily="34" charset="0"/>
              </a:rPr>
              <a:t>веб-сайта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должен соответствовать содержанию проекта, иметь конкретную структуру, выражать основное содержание проекта, обеспечивать легкий и свободный диалог посетителей с </a:t>
            </a:r>
            <a:r>
              <a:rPr lang="ru-RU" sz="3400" dirty="0" err="1" smtClean="0">
                <a:latin typeface="Arial" pitchFamily="34" charset="0"/>
                <a:cs typeface="Arial" pitchFamily="34" charset="0"/>
              </a:rPr>
              <a:t>веб-ресурсами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, а изображение должно полностью и ярко отражать содержание сайта. Дизайн проекта, исходя из темы, должен предусматривать возраст и психологическое состояние пользователей.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ВНИМАНИЕ!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296178"/>
            <a:ext cx="1114432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just"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Запустите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openserver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Start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server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indent="715963" algn="just"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В адресной строке браузера записываются книги /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wp-admin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вводятся в раздел редактора с помощью логина и пароля.</a:t>
            </a:r>
          </a:p>
          <a:p>
            <a:pPr indent="715963" algn="just"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Для выбора шаблона, подходящего для темы сайта, из раздела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Appearance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выбираются темы (1).</a:t>
            </a:r>
          </a:p>
          <a:p>
            <a:pPr indent="715963" algn="just"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Чтобы установить шаблон, нажмите кнопку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Add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New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(2),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Popular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(популярный),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Latest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(новый), Избранное, функция фильтров (фильтр свойств) выбирается по желанию шаблона с помощью разделов, а на нем нажимается кнопка установки.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 ДИЗАЙНОМ ВЕБ-САЙТА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296178"/>
            <a:ext cx="11144328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5. Для сайта выбирается один из установленных шаблонов и нажимается кнопка активации (3).</a:t>
            </a:r>
          </a:p>
          <a:p>
            <a:pPr indent="715963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6. Благодаря настройке функции сайта (имя и логотип), цвет, изображение для заголовка, фоновые изображения настраиваются и изменяются (4). Руководство по настройке темы в пакете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Customize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поможет вам изменить структуру, макет и конкретные элементы шаблона, выбранные и активированные для вашего сайта.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 ДИЗАЙНОМ ВЕБ-САЙТА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2e451c74640b2fbf0bc73461e8da34156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3082</TotalTime>
  <Words>662</Words>
  <Application>Microsoft Office PowerPoint</Application>
  <PresentationFormat>Произвольный</PresentationFormat>
  <Paragraphs>53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Информатика и ИТ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448</cp:revision>
  <dcterms:created xsi:type="dcterms:W3CDTF">2020-04-13T08:05:16Z</dcterms:created>
  <dcterms:modified xsi:type="dcterms:W3CDTF">2020-11-11T07:11:54Z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