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0"/>
  </p:notesMasterIdLst>
  <p:sldIdLst>
    <p:sldId id="256" r:id="rId2"/>
    <p:sldId id="511" r:id="rId3"/>
    <p:sldId id="484" r:id="rId4"/>
    <p:sldId id="486" r:id="rId5"/>
    <p:sldId id="487" r:id="rId6"/>
    <p:sldId id="488" r:id="rId7"/>
    <p:sldId id="513" r:id="rId8"/>
    <p:sldId id="512" r:id="rId9"/>
    <p:sldId id="489" r:id="rId10"/>
    <p:sldId id="491" r:id="rId11"/>
    <p:sldId id="498" r:id="rId12"/>
    <p:sldId id="514" r:id="rId13"/>
    <p:sldId id="515" r:id="rId14"/>
    <p:sldId id="516" r:id="rId15"/>
    <p:sldId id="517" r:id="rId16"/>
    <p:sldId id="518" r:id="rId17"/>
    <p:sldId id="519" r:id="rId18"/>
    <p:sldId id="520" r:id="rId19"/>
    <p:sldId id="521" r:id="rId20"/>
    <p:sldId id="522" r:id="rId21"/>
    <p:sldId id="523" r:id="rId22"/>
    <p:sldId id="524" r:id="rId23"/>
    <p:sldId id="525" r:id="rId24"/>
    <p:sldId id="526" r:id="rId25"/>
    <p:sldId id="527" r:id="rId26"/>
    <p:sldId id="528" r:id="rId27"/>
    <p:sldId id="529" r:id="rId28"/>
    <p:sldId id="464" r:id="rId29"/>
  </p:sldIdLst>
  <p:sldSz cx="12169775" cy="7021513"/>
  <p:notesSz cx="5765800" cy="3244850"/>
  <p:custDataLst>
    <p:tags r:id="rId31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1324" autoAdjust="0"/>
    <p:restoredTop sz="94660"/>
  </p:normalViewPr>
  <p:slideViewPr>
    <p:cSldViewPr>
      <p:cViewPr varScale="1">
        <p:scale>
          <a:sx n="63" d="100"/>
          <a:sy n="63" d="100"/>
        </p:scale>
        <p:origin x="-162" y="-96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60F5B-BBCF-4B28-B956-404BD0BDB025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71F240-3499-48E1-A42D-3676C64951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2338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1F240-3499-48E1-A42D-3676C64951E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344533" y="510360"/>
            <a:ext cx="12169775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 algn="ctr">
              <a:spcBef>
                <a:spcPts val="243"/>
              </a:spcBef>
            </a:pPr>
            <a:r>
              <a:rPr sz="6000" spc="-11" dirty="0"/>
              <a:t>Информатика </a:t>
            </a:r>
            <a:r>
              <a:rPr sz="6000" spc="21" dirty="0"/>
              <a:t>и</a:t>
            </a:r>
            <a:r>
              <a:rPr sz="6000" spc="-85" dirty="0"/>
              <a:t> </a:t>
            </a:r>
            <a:r>
              <a:rPr sz="6000" spc="21" dirty="0"/>
              <a:t>ИТ</a:t>
            </a:r>
            <a:endParaRPr sz="6000"/>
          </a:p>
        </p:txBody>
      </p:sp>
      <p:sp>
        <p:nvSpPr>
          <p:cNvPr id="5" name="object 5"/>
          <p:cNvSpPr/>
          <p:nvPr/>
        </p:nvSpPr>
        <p:spPr>
          <a:xfrm>
            <a:off x="941351" y="3225004"/>
            <a:ext cx="726434" cy="243841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Группа 13"/>
          <p:cNvGrpSpPr/>
          <p:nvPr/>
        </p:nvGrpSpPr>
        <p:grpSpPr>
          <a:xfrm>
            <a:off x="10156853" y="438922"/>
            <a:ext cx="1338943" cy="1372699"/>
            <a:chOff x="9892263" y="460623"/>
            <a:chExt cx="1338943" cy="1372699"/>
          </a:xfrm>
        </p:grpSpPr>
        <p:grpSp>
          <p:nvGrpSpPr>
            <p:cNvPr id="8" name="object 8"/>
            <p:cNvGrpSpPr/>
            <p:nvPr/>
          </p:nvGrpSpPr>
          <p:grpSpPr>
            <a:xfrm>
              <a:off x="9892263" y="460623"/>
              <a:ext cx="1338943" cy="1372699"/>
              <a:chOff x="4686759" y="212867"/>
              <a:chExt cx="634365" cy="634365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4701999" y="228108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603608" y="0"/>
                    </a:moveTo>
                    <a:lnTo>
                      <a:pt x="0" y="0"/>
                    </a:lnTo>
                    <a:lnTo>
                      <a:pt x="0" y="603609"/>
                    </a:lnTo>
                    <a:lnTo>
                      <a:pt x="603608" y="603609"/>
                    </a:lnTo>
                    <a:lnTo>
                      <a:pt x="603608" y="0"/>
                    </a:lnTo>
                    <a:close/>
                  </a:path>
                </a:pathLst>
              </a:custGeom>
              <a:solidFill>
                <a:srgbClr val="00A6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4701999" y="228108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0" y="0"/>
                    </a:moveTo>
                    <a:lnTo>
                      <a:pt x="603608" y="0"/>
                    </a:lnTo>
                    <a:lnTo>
                      <a:pt x="603608" y="603609"/>
                    </a:lnTo>
                    <a:lnTo>
                      <a:pt x="0" y="603609"/>
                    </a:lnTo>
                    <a:lnTo>
                      <a:pt x="0" y="0"/>
                    </a:lnTo>
                    <a:close/>
                  </a:path>
                </a:pathLst>
              </a:custGeom>
              <a:ln w="30481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1" name="object 11"/>
            <p:cNvSpPr txBox="1"/>
            <p:nvPr/>
          </p:nvSpPr>
          <p:spPr>
            <a:xfrm>
              <a:off x="10371167" y="510360"/>
              <a:ext cx="365897" cy="772805"/>
            </a:xfrm>
            <a:prstGeom prst="rect">
              <a:avLst/>
            </a:prstGeom>
          </p:spPr>
          <p:txBody>
            <a:bodyPr vert="horz" wrap="square" lIns="0" tIns="33811" rIns="0" bIns="0" rtlCol="0">
              <a:spAutoFit/>
            </a:bodyPr>
            <a:lstStyle/>
            <a:p>
              <a:pPr>
                <a:spcBef>
                  <a:spcPts val="266"/>
                </a:spcBef>
              </a:pPr>
              <a:r>
                <a:rPr lang="ru-RU" sz="4800" b="1" dirty="0" smtClean="0">
                  <a:solidFill>
                    <a:schemeClr val="bg1"/>
                  </a:solidFill>
                  <a:latin typeface="Arial"/>
                  <a:cs typeface="Arial"/>
                </a:rPr>
                <a:t>8</a:t>
              </a:r>
              <a:endParaRPr sz="4800" b="1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  <p:sp>
          <p:nvSpPr>
            <p:cNvPr id="12" name="object 12"/>
            <p:cNvSpPr txBox="1"/>
            <p:nvPr/>
          </p:nvSpPr>
          <p:spPr>
            <a:xfrm>
              <a:off x="9942539" y="1224740"/>
              <a:ext cx="1214446" cy="456834"/>
            </a:xfrm>
            <a:prstGeom prst="rect">
              <a:avLst/>
            </a:prstGeom>
          </p:spPr>
          <p:txBody>
            <a:bodyPr vert="horz" wrap="square" lIns="0" tIns="25696" rIns="0" bIns="0" rtlCol="0">
              <a:spAutoFit/>
            </a:bodyPr>
            <a:lstStyle/>
            <a:p>
              <a:pPr algn="ctr">
                <a:spcBef>
                  <a:spcPts val="202"/>
                </a:spcBef>
              </a:pPr>
              <a:r>
                <a:rPr sz="2800" b="1" spc="11" dirty="0">
                  <a:solidFill>
                    <a:srgbClr val="FFFFFF"/>
                  </a:solidFill>
                  <a:latin typeface="Arial"/>
                  <a:cs typeface="Arial"/>
                </a:rPr>
                <a:t>к</a:t>
              </a:r>
              <a:r>
                <a:rPr sz="2800" b="1" spc="-11" dirty="0">
                  <a:solidFill>
                    <a:srgbClr val="FFFFFF"/>
                  </a:solidFill>
                  <a:latin typeface="Arial"/>
                  <a:cs typeface="Arial"/>
                </a:rPr>
                <a:t>ласс</a:t>
              </a:r>
              <a:endParaRPr sz="2800" b="1">
                <a:latin typeface="Arial"/>
                <a:cs typeface="Arial"/>
              </a:endParaRPr>
            </a:p>
          </p:txBody>
        </p:sp>
      </p:grp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285" y="510360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56589" y="2724938"/>
            <a:ext cx="3655996" cy="3497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Прямоугольник 14"/>
          <p:cNvSpPr/>
          <p:nvPr/>
        </p:nvSpPr>
        <p:spPr>
          <a:xfrm>
            <a:off x="2155797" y="3582194"/>
            <a:ext cx="6083300" cy="129266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9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СОЗДАНИЕ ЦЕЛЕВЫХ ВЕБ-САЙТОВ В CMS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84161" y="1510492"/>
            <a:ext cx="1114432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25475" algn="just"/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Wордпресс.ком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бесплатный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хостинг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indent="625475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Он не платит за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хостинг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и домен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/</a:t>
            </a:r>
          </a:p>
          <a:p>
            <a:pPr indent="625475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Это дает вам возможность создать сайт на платформе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WordPress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indent="625475" algn="just"/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WordPress.о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rg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официальный сайт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WordPress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indent="625475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Он предоставляет возможность самостоятельно создать сайт на выбранном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хостинге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или локальном сервере компьютера, загрузив последнюю версию платформы.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ПОМНИТЕ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2723" y="1510492"/>
            <a:ext cx="1100145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5963">
              <a:spcAft>
                <a:spcPts val="600"/>
              </a:spcAft>
              <a:buAutoNum type="arabicPeriod"/>
            </a:pP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WordPress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.com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регистрация на сайте.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indent="715963">
              <a:spcAft>
                <a:spcPts val="600"/>
              </a:spcAft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Перейдите в раздел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misite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Нажмите кнопку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Create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site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(1).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indent="715963">
              <a:spcAft>
                <a:spcPts val="600"/>
              </a:spcAft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В открывшемся диалоговом окне пишется имя домена (например,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моиКниги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). Выбирается одно из платных и бесплатных предложенных доменных имен. Например,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MoiKnigi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WordPress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.com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мы выбираем этот домен через кнопку "Выбрать", указанную в качестве доменного имени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free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Free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0" y="296046"/>
            <a:ext cx="12169775" cy="70652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>
              <a:lnSpc>
                <a:spcPts val="2600"/>
              </a:lnSpc>
            </a:pPr>
            <a:r>
              <a:rPr lang="ru-RU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САЙТА С ПОМОЩЬЮ БЕСПЛАТНОГО </a:t>
            </a:r>
          </a:p>
          <a:p>
            <a:pPr marL="92075" indent="898525" algn="ctr">
              <a:lnSpc>
                <a:spcPts val="2600"/>
              </a:lnSpc>
            </a:pPr>
            <a:r>
              <a:rPr lang="ru-RU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ХОСТИНГА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9847" y="1296178"/>
            <a:ext cx="11001452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5963">
              <a:spcAft>
                <a:spcPts val="600"/>
              </a:spcAft>
            </a:pPr>
            <a:r>
              <a:rPr lang="ru-RU" sz="3100" dirty="0" smtClean="0">
                <a:latin typeface="Arial" pitchFamily="34" charset="0"/>
                <a:cs typeface="Arial" pitchFamily="34" charset="0"/>
              </a:rPr>
              <a:t>4.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MiHome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(3) Ваш сайт в разделе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has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been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Createed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! появится сообщение и будет выбрана кнопка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Get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started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для настройки сайта (4).На следующем этапе будут предложены платные и бесплатные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варианты,для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выбора бесплатной опции будет выбран бесплатный сайт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Start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with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A.</a:t>
            </a:r>
            <a:endParaRPr lang="en-US" sz="3100" dirty="0" smtClean="0">
              <a:latin typeface="Arial" pitchFamily="34" charset="0"/>
              <a:cs typeface="Arial" pitchFamily="34" charset="0"/>
            </a:endParaRPr>
          </a:p>
          <a:p>
            <a:pPr indent="715963">
              <a:spcAft>
                <a:spcPts val="600"/>
              </a:spcAft>
            </a:pPr>
            <a:r>
              <a:rPr lang="ru-RU" sz="3100" dirty="0" smtClean="0">
                <a:latin typeface="Arial" pitchFamily="34" charset="0"/>
                <a:cs typeface="Arial" pitchFamily="34" charset="0"/>
              </a:rPr>
              <a:t>5. С помощью раздела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mixome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имя сайта и имена меню будут включены и отредактированы (3).</a:t>
            </a:r>
            <a:endParaRPr lang="en-US" sz="3100" dirty="0" smtClean="0">
              <a:latin typeface="Arial" pitchFamily="34" charset="0"/>
              <a:cs typeface="Arial" pitchFamily="34" charset="0"/>
            </a:endParaRPr>
          </a:p>
          <a:p>
            <a:pPr indent="715963">
              <a:spcAft>
                <a:spcPts val="600"/>
              </a:spcAft>
            </a:pPr>
            <a:r>
              <a:rPr lang="ru-RU" sz="3100" dirty="0" smtClean="0">
                <a:latin typeface="Arial" pitchFamily="34" charset="0"/>
                <a:cs typeface="Arial" pitchFamily="34" charset="0"/>
              </a:rPr>
              <a:t>6. С помощью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Free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domain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with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a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plan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(2) можно просмотреть общий интерфейс сайта, совместимый с компьютерами, планшетами и мобильными устройствами.</a:t>
            </a:r>
            <a:endParaRPr lang="ru-RU" sz="3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0" y="296046"/>
            <a:ext cx="12169775" cy="70652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>
              <a:lnSpc>
                <a:spcPts val="2600"/>
              </a:lnSpc>
            </a:pPr>
            <a:r>
              <a:rPr lang="ru-RU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САЙТА С ПОМОЩЬЮ БЕСПЛАТНОГО </a:t>
            </a:r>
          </a:p>
          <a:p>
            <a:pPr marL="92075" indent="898525" algn="ctr">
              <a:lnSpc>
                <a:spcPts val="2600"/>
              </a:lnSpc>
            </a:pPr>
            <a:r>
              <a:rPr lang="ru-RU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ХОСТИНГА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0" y="296046"/>
            <a:ext cx="12169775" cy="70652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>
              <a:lnSpc>
                <a:spcPts val="2600"/>
              </a:lnSpc>
            </a:pPr>
            <a:r>
              <a:rPr lang="ru-RU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САЙТА С ПОМОЩЬЮ БЕСПЛАТНОГО </a:t>
            </a:r>
          </a:p>
          <a:p>
            <a:pPr marL="92075" indent="898525" algn="ctr">
              <a:lnSpc>
                <a:spcPts val="2600"/>
              </a:lnSpc>
            </a:pPr>
            <a:r>
              <a:rPr lang="ru-RU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ХОСТИНГА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/>
          <a:stretch>
            <a:fillRect/>
          </a:stretch>
        </p:blipFill>
        <p:spPr bwMode="auto">
          <a:xfrm>
            <a:off x="441285" y="1367616"/>
            <a:ext cx="11360849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1285" y="1510492"/>
            <a:ext cx="11001452" cy="4539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5963">
              <a:spcAft>
                <a:spcPts val="600"/>
              </a:spcAft>
              <a:buAutoNum type="arabicPeriod"/>
            </a:pPr>
            <a:r>
              <a:rPr lang="ru-RU" sz="3100" dirty="0" smtClean="0">
                <a:latin typeface="Arial" pitchFamily="34" charset="0"/>
                <a:cs typeface="Arial" pitchFamily="34" charset="0"/>
              </a:rPr>
              <a:t>Официальный сайт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OpenServer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3100" dirty="0" smtClean="0">
                <a:latin typeface="Arial" pitchFamily="34" charset="0"/>
                <a:cs typeface="Arial" pitchFamily="34" charset="0"/>
              </a:rPr>
              <a:t>https://ospanel.io/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) программное обеспечение, совместимое с операционной системой ПК, загружается на компьютер.</a:t>
            </a:r>
            <a:endParaRPr lang="en-US" sz="3100" dirty="0" smtClean="0">
              <a:latin typeface="Arial" pitchFamily="34" charset="0"/>
              <a:cs typeface="Arial" pitchFamily="34" charset="0"/>
            </a:endParaRPr>
          </a:p>
          <a:p>
            <a:pPr indent="715963">
              <a:spcAft>
                <a:spcPts val="600"/>
              </a:spcAft>
              <a:buAutoNum type="arabicPeriod"/>
            </a:pPr>
            <a:r>
              <a:rPr lang="ru-RU" sz="3100" dirty="0" smtClean="0">
                <a:latin typeface="Arial" pitchFamily="34" charset="0"/>
                <a:cs typeface="Arial" pitchFamily="34" charset="0"/>
              </a:rPr>
              <a:t>Запускаем установщик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OpenServer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и просматриваем папку назначения в разделе Обзор... через D:\ локальный диск отображается (1) и нажимается кнопка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Izvlech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(2).</a:t>
            </a:r>
            <a:endParaRPr lang="en-US" sz="3100" dirty="0" smtClean="0">
              <a:latin typeface="Arial" pitchFamily="34" charset="0"/>
              <a:cs typeface="Arial" pitchFamily="34" charset="0"/>
            </a:endParaRPr>
          </a:p>
          <a:p>
            <a:pPr indent="715963">
              <a:spcAft>
                <a:spcPts val="600"/>
              </a:spcAft>
              <a:buAutoNum type="arabicPeriod"/>
            </a:pPr>
            <a:r>
              <a:rPr lang="ru-RU" sz="3100" dirty="0" smtClean="0">
                <a:latin typeface="Arial" pitchFamily="34" charset="0"/>
                <a:cs typeface="Arial" pitchFamily="34" charset="0"/>
              </a:rPr>
              <a:t>Компьютер имеет доступ к установленному D:\ локальному диску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OpenServer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и открывает папку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OpenServer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(3).</a:t>
            </a:r>
            <a:r>
              <a:rPr lang="en-US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server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(7).</a:t>
            </a:r>
            <a:endParaRPr lang="ru-RU" sz="3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438923"/>
            <a:ext cx="11942804" cy="368931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>
              <a:lnSpc>
                <a:spcPts val="2600"/>
              </a:lnSpc>
              <a:spcAft>
                <a:spcPts val="600"/>
              </a:spcAft>
            </a:pPr>
            <a:r>
              <a:rPr lang="ru-RU" sz="3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УСТАНОВКА ЛОКАЛЬНОГО  </a:t>
            </a:r>
            <a:r>
              <a:rPr lang="ru-RU" sz="3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НАБОРА ВЕБ-СЕРВЕРОВ</a:t>
            </a:r>
            <a:endParaRPr lang="en-US" sz="3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9847" y="1510492"/>
            <a:ext cx="11001452" cy="303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5963">
              <a:spcAft>
                <a:spcPts val="600"/>
              </a:spcAft>
            </a:pPr>
            <a:r>
              <a:rPr lang="en-US" sz="31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100" dirty="0" smtClean="0">
                <a:latin typeface="Arial" pitchFamily="34" charset="0"/>
                <a:cs typeface="Arial" pitchFamily="34" charset="0"/>
              </a:rPr>
              <a:t>OpenServer.exe 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файл выбирается при запуске (4), языке (при первом запуске это окно выйдет, а при последующих не выйдет). Например, Английский (5).</a:t>
            </a:r>
            <a:endParaRPr lang="en-US" sz="3100" dirty="0" smtClean="0">
              <a:latin typeface="Arial" pitchFamily="34" charset="0"/>
              <a:cs typeface="Arial" pitchFamily="34" charset="0"/>
            </a:endParaRPr>
          </a:p>
          <a:p>
            <a:pPr indent="715963">
              <a:spcAft>
                <a:spcPts val="600"/>
              </a:spcAft>
            </a:pPr>
            <a:r>
              <a:rPr lang="ru-RU" sz="3100" dirty="0" smtClean="0">
                <a:latin typeface="Arial" pitchFamily="34" charset="0"/>
                <a:cs typeface="Arial" pitchFamily="34" charset="0"/>
              </a:rPr>
              <a:t>5. Для запуска (или включения)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openserver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щелкните меню (флаг)в правом нижнем углу рабочего стола (6), в контекстном меню выбрана команда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Run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server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(7).</a:t>
            </a:r>
            <a:endParaRPr lang="ru-RU" sz="3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510360"/>
            <a:ext cx="11942804" cy="368931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>
              <a:lnSpc>
                <a:spcPts val="2600"/>
              </a:lnSpc>
              <a:spcAft>
                <a:spcPts val="600"/>
              </a:spcAft>
            </a:pPr>
            <a:r>
              <a:rPr lang="ru-RU" sz="3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УСТАНОВКА ЛОКАЛЬНОГО  </a:t>
            </a:r>
            <a:r>
              <a:rPr lang="ru-RU" sz="3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НАБОРА ВЕБ-СЕРВЕРОВ</a:t>
            </a:r>
            <a:endParaRPr lang="en-US" sz="3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/>
          <a:stretch>
            <a:fillRect/>
          </a:stretch>
        </p:blipFill>
        <p:spPr bwMode="auto">
          <a:xfrm>
            <a:off x="512723" y="1867682"/>
            <a:ext cx="11194720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object 2"/>
          <p:cNvSpPr txBox="1">
            <a:spLocks/>
          </p:cNvSpPr>
          <p:nvPr/>
        </p:nvSpPr>
        <p:spPr>
          <a:xfrm>
            <a:off x="226971" y="510360"/>
            <a:ext cx="11942804" cy="368931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>
              <a:lnSpc>
                <a:spcPts val="2600"/>
              </a:lnSpc>
              <a:spcAft>
                <a:spcPts val="600"/>
              </a:spcAft>
            </a:pPr>
            <a:r>
              <a:rPr lang="ru-RU" sz="3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УСТАНОВКА ЛОКАЛЬНОГО  </a:t>
            </a:r>
            <a:r>
              <a:rPr lang="ru-RU" sz="3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НАБОРА ВЕБ-СЕРВЕРОВ</a:t>
            </a:r>
            <a:endParaRPr lang="en-US" sz="3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lum bright="-20000" contrast="30000"/>
          </a:blip>
          <a:srcRect/>
          <a:stretch>
            <a:fillRect/>
          </a:stretch>
        </p:blipFill>
        <p:spPr bwMode="auto">
          <a:xfrm>
            <a:off x="584161" y="1367616"/>
            <a:ext cx="10858576" cy="4962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object 2"/>
          <p:cNvSpPr txBox="1">
            <a:spLocks/>
          </p:cNvSpPr>
          <p:nvPr/>
        </p:nvSpPr>
        <p:spPr>
          <a:xfrm>
            <a:off x="226971" y="510360"/>
            <a:ext cx="11942804" cy="368931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>
              <a:lnSpc>
                <a:spcPts val="2600"/>
              </a:lnSpc>
              <a:spcAft>
                <a:spcPts val="600"/>
              </a:spcAft>
            </a:pPr>
            <a:r>
              <a:rPr lang="ru-RU" sz="3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УСТАНОВКА ЛОКАЛЬНОГО  </a:t>
            </a:r>
            <a:r>
              <a:rPr lang="ru-RU" sz="3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НАБОРА ВЕБ-СЕРВЕРОВ</a:t>
            </a:r>
            <a:endParaRPr lang="en-US" sz="3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lum bright="-10000" contrast="20000"/>
          </a:blip>
          <a:srcRect/>
          <a:stretch>
            <a:fillRect/>
          </a:stretch>
        </p:blipFill>
        <p:spPr bwMode="auto">
          <a:xfrm>
            <a:off x="441285" y="1939120"/>
            <a:ext cx="11344030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object 2"/>
          <p:cNvSpPr txBox="1">
            <a:spLocks/>
          </p:cNvSpPr>
          <p:nvPr/>
        </p:nvSpPr>
        <p:spPr>
          <a:xfrm>
            <a:off x="226971" y="510360"/>
            <a:ext cx="11942804" cy="368931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>
              <a:lnSpc>
                <a:spcPts val="2600"/>
              </a:lnSpc>
              <a:spcAft>
                <a:spcPts val="600"/>
              </a:spcAft>
            </a:pPr>
            <a:r>
              <a:rPr lang="ru-RU" sz="3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УСТАНОВКА ЛОКАЛЬНОГО  </a:t>
            </a:r>
            <a:r>
              <a:rPr lang="ru-RU" sz="3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НАБОРА ВЕБ-СЕРВЕРОВ</a:t>
            </a:r>
            <a:endParaRPr lang="en-US" sz="3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lum bright="-20000" contrast="30000"/>
          </a:blip>
          <a:srcRect b="50610"/>
          <a:stretch>
            <a:fillRect/>
          </a:stretch>
        </p:blipFill>
        <p:spPr bwMode="auto">
          <a:xfrm>
            <a:off x="5441945" y="1439054"/>
            <a:ext cx="5715040" cy="4405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lum bright="-20000" contrast="30000"/>
          </a:blip>
          <a:srcRect/>
          <a:stretch>
            <a:fillRect/>
          </a:stretch>
        </p:blipFill>
        <p:spPr bwMode="auto">
          <a:xfrm>
            <a:off x="369847" y="1367616"/>
            <a:ext cx="3429024" cy="5351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lum bright="-20000" contrast="30000"/>
          </a:blip>
          <a:srcRect t="50725"/>
          <a:stretch>
            <a:fillRect/>
          </a:stretch>
        </p:blipFill>
        <p:spPr bwMode="auto">
          <a:xfrm>
            <a:off x="5441945" y="1724806"/>
            <a:ext cx="5715040" cy="439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object 2"/>
          <p:cNvSpPr txBox="1">
            <a:spLocks/>
          </p:cNvSpPr>
          <p:nvPr/>
        </p:nvSpPr>
        <p:spPr>
          <a:xfrm>
            <a:off x="226971" y="438923"/>
            <a:ext cx="11942804" cy="368931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>
              <a:lnSpc>
                <a:spcPts val="2600"/>
              </a:lnSpc>
              <a:spcAft>
                <a:spcPts val="600"/>
              </a:spcAft>
            </a:pPr>
            <a:r>
              <a:rPr lang="ru-RU" sz="3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УСТАНОВКА ЛОКАЛЬНОГО  </a:t>
            </a:r>
            <a:r>
              <a:rPr lang="ru-RU" sz="3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НАБОРА ВЕБ-СЕРВЕРОВ</a:t>
            </a:r>
            <a:endParaRPr lang="en-US" sz="3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512723" y="1510492"/>
            <a:ext cx="10858576" cy="5854548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indent="808038" algn="just">
              <a:buFont typeface="Wingdings" pitchFamily="2" charset="2"/>
              <a:buChar char="q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CMS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платформ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W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ordPress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indent="808038" algn="just">
              <a:buFont typeface="Wingdings" pitchFamily="2" charset="2"/>
              <a:buChar char="q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Установка платформы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CMS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indent="808038" algn="just">
              <a:buFont typeface="Wingdings" pitchFamily="2" charset="2"/>
              <a:buChar char="q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Создание сайта при помощи бесплатного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хостинга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indent="808038" algn="just">
              <a:buFont typeface="Wingdings" pitchFamily="2" charset="2"/>
              <a:buChar char="q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Создание базы данных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indent="808038" algn="just">
              <a:buFont typeface="Wingdings" pitchFamily="2" charset="2"/>
              <a:buChar char="q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spc="32" dirty="0" smtClean="0">
                <a:latin typeface="Arial" pitchFamily="34" charset="0"/>
                <a:cs typeface="Arial" pitchFamily="34" charset="0"/>
              </a:rPr>
              <a:t>Добавление имени домена</a:t>
            </a:r>
          </a:p>
          <a:p>
            <a:pPr indent="808038" algn="just">
              <a:buFont typeface="Wingdings" pitchFamily="2" charset="2"/>
              <a:buChar char="q"/>
            </a:pPr>
            <a:r>
              <a:rPr lang="ru-RU" sz="4000" spc="32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spc="32" dirty="0" smtClean="0">
                <a:latin typeface="Arial" pitchFamily="34" charset="0"/>
                <a:cs typeface="Arial" pitchFamily="34" charset="0"/>
              </a:rPr>
              <a:t>Установление платформы для сайта</a:t>
            </a:r>
          </a:p>
          <a:p>
            <a:pPr indent="808038" algn="just">
              <a:buFont typeface="Wingdings" pitchFamily="2" charset="2"/>
              <a:buChar char="q"/>
            </a:pPr>
            <a:endParaRPr lang="ru-RU" sz="4400" dirty="0" smtClean="0"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endParaRPr lang="ru-RU" sz="4000" dirty="0" smtClean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ПЛАН УРОКА</a:t>
            </a:r>
            <a:endParaRPr lang="ru-RU" spc="1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1285" y="1153302"/>
            <a:ext cx="11001452" cy="564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5963">
              <a:spcAft>
                <a:spcPts val="600"/>
              </a:spcAft>
            </a:pPr>
            <a:r>
              <a:rPr lang="ru-RU" sz="3100" dirty="0" smtClean="0">
                <a:latin typeface="Arial" pitchFamily="34" charset="0"/>
                <a:cs typeface="Arial" pitchFamily="34" charset="0"/>
              </a:rPr>
              <a:t>Создание базы данных для целевой платформы сайта</a:t>
            </a:r>
            <a:endParaRPr lang="en-US" sz="3100" dirty="0" smtClean="0">
              <a:latin typeface="Arial" pitchFamily="34" charset="0"/>
              <a:cs typeface="Arial" pitchFamily="34" charset="0"/>
            </a:endParaRPr>
          </a:p>
          <a:p>
            <a:pPr indent="715963">
              <a:spcAft>
                <a:spcPts val="600"/>
              </a:spcAft>
              <a:buAutoNum type="arabicPeriod"/>
            </a:pPr>
            <a:r>
              <a:rPr lang="ru-RU" sz="3100" dirty="0" smtClean="0">
                <a:latin typeface="Arial" pitchFamily="34" charset="0"/>
                <a:cs typeface="Arial" pitchFamily="34" charset="0"/>
              </a:rPr>
              <a:t>Запуск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OpenServer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(выполненная команда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Run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server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) проверяется.</a:t>
            </a:r>
            <a:endParaRPr lang="en-US" sz="3100" dirty="0" smtClean="0">
              <a:latin typeface="Arial" pitchFamily="34" charset="0"/>
              <a:cs typeface="Arial" pitchFamily="34" charset="0"/>
            </a:endParaRPr>
          </a:p>
          <a:p>
            <a:pPr indent="715963">
              <a:spcAft>
                <a:spcPts val="600"/>
              </a:spcAft>
              <a:buAutoNum type="arabicPeriod"/>
            </a:pPr>
            <a:r>
              <a:rPr lang="ru-RU" sz="3100" dirty="0" smtClean="0">
                <a:latin typeface="Arial" pitchFamily="34" charset="0"/>
                <a:cs typeface="Arial" pitchFamily="34" charset="0"/>
              </a:rPr>
              <a:t>Нажмите меню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OpenServer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(флаг), выберите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Phpmimin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из раздела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Anvanced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3100" dirty="0" smtClean="0">
              <a:latin typeface="Arial" pitchFamily="34" charset="0"/>
              <a:cs typeface="Arial" pitchFamily="34" charset="0"/>
            </a:endParaRPr>
          </a:p>
          <a:p>
            <a:pPr indent="715963">
              <a:spcAft>
                <a:spcPts val="600"/>
              </a:spcAft>
              <a:buAutoNum type="arabicPeriod"/>
            </a:pPr>
            <a:r>
              <a:rPr lang="ru-RU" sz="3100" dirty="0" smtClean="0">
                <a:latin typeface="Arial" pitchFamily="34" charset="0"/>
                <a:cs typeface="Arial" pitchFamily="34" charset="0"/>
              </a:rPr>
              <a:t>В систему управления базами данных вводятся логин (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root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) и пароль (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root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).</a:t>
            </a:r>
            <a:endParaRPr lang="en-US" sz="3100" dirty="0" smtClean="0">
              <a:latin typeface="Arial" pitchFamily="34" charset="0"/>
              <a:cs typeface="Arial" pitchFamily="34" charset="0"/>
            </a:endParaRPr>
          </a:p>
          <a:p>
            <a:pPr indent="715963">
              <a:spcAft>
                <a:spcPts val="600"/>
              </a:spcAft>
              <a:buAutoNum type="arabicPeriod"/>
            </a:pPr>
            <a:r>
              <a:rPr lang="ru-RU" sz="3100" dirty="0" smtClean="0">
                <a:latin typeface="Arial" pitchFamily="34" charset="0"/>
                <a:cs typeface="Arial" pitchFamily="34" charset="0"/>
              </a:rPr>
              <a:t>Перейдя в раздел базы данных (1), создается база данных сайта. В раздел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Database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name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вводится название базы данных сайта (например,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db_kitob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) (2) и нажимается кнопка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Create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(3).</a:t>
            </a:r>
            <a:endParaRPr lang="ru-RU" sz="3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0" y="510360"/>
            <a:ext cx="12169775" cy="414008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ts val="26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БАЗЫ ДАННЫХ</a:t>
            </a:r>
            <a:endParaRPr lang="en-US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0" y="510360"/>
            <a:ext cx="12169775" cy="414008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ts val="26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БАЗЫ ДАННЫХ</a:t>
            </a:r>
            <a:endParaRPr lang="en-US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lum bright="-10000" contrast="20000"/>
          </a:blip>
          <a:srcRect/>
          <a:stretch>
            <a:fillRect/>
          </a:stretch>
        </p:blipFill>
        <p:spPr bwMode="auto">
          <a:xfrm>
            <a:off x="441285" y="1867682"/>
            <a:ext cx="11487230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1285" y="1153302"/>
            <a:ext cx="11001452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5963"/>
            <a:r>
              <a:rPr lang="ru-RU" sz="3100" dirty="0" smtClean="0">
                <a:latin typeface="Arial" pitchFamily="34" charset="0"/>
                <a:cs typeface="Arial" pitchFamily="34" charset="0"/>
              </a:rPr>
              <a:t>Добавить имя домена сайта в список доменов локального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веб-сервера</a:t>
            </a:r>
            <a:endParaRPr lang="ru-RU" sz="3100" dirty="0" smtClean="0">
              <a:latin typeface="Arial" pitchFamily="34" charset="0"/>
              <a:cs typeface="Arial" pitchFamily="34" charset="0"/>
            </a:endParaRPr>
          </a:p>
          <a:p>
            <a:pPr indent="715963">
              <a:buAutoNum type="arabicPeriod"/>
            </a:pP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WordPress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.com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ссылка для загрузки платформы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wordpress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с помощью кнопки загрузки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wordpress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с адреса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linadi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715963">
              <a:buAutoNum type="arabicPeriod"/>
            </a:pPr>
            <a:r>
              <a:rPr lang="ru-RU" sz="3100" dirty="0" smtClean="0">
                <a:latin typeface="Arial" pitchFamily="34" charset="0"/>
                <a:cs typeface="Arial" pitchFamily="34" charset="0"/>
              </a:rPr>
              <a:t>Щелкнув меню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OpenServer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, Выберите раздел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Project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folder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, скопируйте загруженный файл архива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Wordpress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в открытую папку.</a:t>
            </a:r>
          </a:p>
          <a:p>
            <a:pPr indent="715963">
              <a:buAutoNum type="arabicPeriod"/>
            </a:pPr>
            <a:r>
              <a:rPr lang="ru-RU" sz="3100" dirty="0" smtClean="0">
                <a:latin typeface="Arial" pitchFamily="34" charset="0"/>
                <a:cs typeface="Arial" pitchFamily="34" charset="0"/>
              </a:rPr>
              <a:t>Архивная папка открывается в этой папке (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папке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доменов)и называется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книгами.Проверьте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, что внутри папки "книги" должны находиться файлы непосредственно платформы!</a:t>
            </a:r>
            <a:endParaRPr lang="ru-RU" sz="3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0" y="510360"/>
            <a:ext cx="12169775" cy="414008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ts val="26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ДОБАВЛЕНИЕ ИМЕНИ ДОМЕНА</a:t>
            </a:r>
            <a:endParaRPr lang="en-US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2723" y="1653368"/>
            <a:ext cx="11001452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5963"/>
            <a:r>
              <a:rPr lang="ru-RU" sz="3100" dirty="0" smtClean="0">
                <a:latin typeface="Arial" pitchFamily="34" charset="0"/>
                <a:cs typeface="Arial" pitchFamily="34" charset="0"/>
              </a:rPr>
              <a:t>4. Нажмите меню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OpenServer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и перейдите в приложение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Domains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в окне "Настройки" (1). </a:t>
            </a:r>
            <a:r>
              <a:rPr lang="en-US" sz="3100" dirty="0" smtClean="0">
                <a:latin typeface="Arial" pitchFamily="34" charset="0"/>
                <a:cs typeface="Arial" pitchFamily="34" charset="0"/>
              </a:rPr>
              <a:t>Domains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из части управления выбирается ручной контроль. </a:t>
            </a:r>
          </a:p>
          <a:p>
            <a:pPr indent="715963"/>
            <a:r>
              <a:rPr lang="ru-RU" sz="3100" dirty="0" smtClean="0">
                <a:latin typeface="Arial" pitchFamily="34" charset="0"/>
                <a:cs typeface="Arial" pitchFamily="34" charset="0"/>
              </a:rPr>
              <a:t>В разделе доменное имя пишется имя домена (например, книги) (2), а в разделе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Domain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folder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выбирается папка (например, книги) (3).Чтобы добавить имя домена, нажмите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Add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(4), затем кнопку Сохранить.</a:t>
            </a:r>
          </a:p>
          <a:p>
            <a:pPr indent="715963"/>
            <a:r>
              <a:rPr lang="ru-RU" sz="3100" dirty="0" smtClean="0">
                <a:latin typeface="Arial" pitchFamily="34" charset="0"/>
                <a:cs typeface="Arial" pitchFamily="34" charset="0"/>
              </a:rPr>
              <a:t>5.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OpenServer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перезагружается (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Restart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server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) руководство по выбору.</a:t>
            </a:r>
            <a:endParaRPr lang="ru-RU" sz="3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0" y="510360"/>
            <a:ext cx="12169775" cy="414008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ts val="26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ДОБАВЛЕНИЕ ИМЕНИ ДОМЕНА</a:t>
            </a:r>
            <a:endParaRPr lang="en-US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0" y="510360"/>
            <a:ext cx="12169775" cy="414008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ts val="26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ДОБАВЛЕНИЕ ИМЕНИ ДОМЕНА</a:t>
            </a:r>
            <a:endParaRPr lang="en-US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lum bright="-10000" contrast="20000"/>
          </a:blip>
          <a:srcRect t="2381"/>
          <a:stretch>
            <a:fillRect/>
          </a:stretch>
        </p:blipFill>
        <p:spPr bwMode="auto">
          <a:xfrm>
            <a:off x="226971" y="1939120"/>
            <a:ext cx="11522648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1285" y="1367616"/>
            <a:ext cx="11001452" cy="533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5963">
              <a:buAutoNum type="arabicPeriod"/>
            </a:pPr>
            <a:r>
              <a:rPr lang="ru-RU" sz="3100" dirty="0" smtClean="0">
                <a:latin typeface="Arial" pitchFamily="34" charset="0"/>
                <a:cs typeface="Arial" pitchFamily="34" charset="0"/>
              </a:rPr>
              <a:t>Браузер запускается (например,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Chrome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), в адресной строке пишется имя домена (книги/).</a:t>
            </a:r>
          </a:p>
          <a:p>
            <a:pPr indent="715963">
              <a:buAutoNum type="arabicPeriod"/>
            </a:pPr>
            <a:r>
              <a:rPr lang="ru-RU" sz="3100" dirty="0" smtClean="0">
                <a:latin typeface="Arial" pitchFamily="34" charset="0"/>
                <a:cs typeface="Arial" pitchFamily="34" charset="0"/>
              </a:rPr>
              <a:t>Для установки выбирается язык в окне и нажимается кнопка Продолжить. Прочтите информацию, необходимую для установки платформы,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Let's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go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! кнопка нажата.</a:t>
            </a:r>
          </a:p>
          <a:p>
            <a:pPr indent="715963">
              <a:buAutoNum type="arabicPeriod"/>
            </a:pPr>
            <a:r>
              <a:rPr lang="ru-RU" sz="3100" dirty="0" smtClean="0">
                <a:latin typeface="Arial" pitchFamily="34" charset="0"/>
                <a:cs typeface="Arial" pitchFamily="34" charset="0"/>
              </a:rPr>
              <a:t>Для связи с базой данных вводятся данные. Имя базы данных (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db_kitob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) (1), имя пользователя (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root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) (2), пароль (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root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) (3), имя сервера (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localhost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) (4), переднее дополнение (5) для таблиц базы данных. Нажмите кнопку "Отправить" (6), и в следующем окне будет выбрана кнопка «выполнить установку».</a:t>
            </a:r>
            <a:endParaRPr lang="ru-RU" sz="3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2" y="224608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УСТАНОВКА ПЛАТФОРМЫ ДЛЯ САЙТА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1285" y="1367616"/>
            <a:ext cx="11001452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5963"/>
            <a:r>
              <a:rPr lang="ru-RU" sz="3100" dirty="0" smtClean="0">
                <a:latin typeface="Arial" pitchFamily="34" charset="0"/>
                <a:cs typeface="Arial" pitchFamily="34" charset="0"/>
              </a:rPr>
              <a:t>4. В следующем окне введите имя сайта (например, Мир книг), имя пользователя (например, администратор), пароль (выберите пароль, состоящий из больших, маленьких букв, цифр и символов) и адрес электронной почты, а также Нажмите кнопку Установить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WordPress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. Запомните имя пользователя и пароль! Затем вы войдете в раздел редактора через этот логин, пароль для управления сайтом.</a:t>
            </a:r>
          </a:p>
          <a:p>
            <a:pPr indent="715963"/>
            <a:r>
              <a:rPr lang="ru-RU" sz="3100" dirty="0" smtClean="0">
                <a:latin typeface="Arial" pitchFamily="34" charset="0"/>
                <a:cs typeface="Arial" pitchFamily="34" charset="0"/>
              </a:rPr>
              <a:t>5. После установки платформы можно получить доступ к сайту через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Sign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In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2" y="224608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УСТАНОВКА ПЛАТФОРМЫ ДЛЯ САЙТА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2" y="224608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УСТАНОВКА ПЛАТФОРМЫ ДЛЯ САЙТА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/>
          <a:stretch>
            <a:fillRect/>
          </a:stretch>
        </p:blipFill>
        <p:spPr bwMode="auto">
          <a:xfrm>
            <a:off x="512723" y="1510492"/>
            <a:ext cx="11358642" cy="4946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/>
          <p:cNvSpPr txBox="1">
            <a:spLocks noGrp="1"/>
          </p:cNvSpPr>
          <p:nvPr>
            <p:ph type="title"/>
          </p:nvPr>
        </p:nvSpPr>
        <p:spPr>
          <a:xfrm>
            <a:off x="226971" y="296046"/>
            <a:ext cx="11942804" cy="64336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3900" spc="32" dirty="0" smtClean="0"/>
              <a:t>ЗАДАНИЕ ДЛЯ САМОСТОЯТЕЛЬНОЙ РАБОТЫ</a:t>
            </a:r>
            <a:endParaRPr lang="ru-RU" sz="3900" spc="43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84161" y="1367616"/>
            <a:ext cx="1121576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Ответьте на вопросы:</a:t>
            </a:r>
          </a:p>
          <a:p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Какое программное обеспечение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OpenServer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742950" indent="-742950"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Каков адрес официального сайта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OpenServer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742950" indent="-742950"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С помощью какой системы создается база данных?</a:t>
            </a:r>
          </a:p>
          <a:p>
            <a:pPr marL="742950" indent="-742950"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Что такое домен?</a:t>
            </a:r>
          </a:p>
          <a:p>
            <a:pPr marL="742950" indent="-742950"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Для каких целей используют </a:t>
            </a:r>
            <a:r>
              <a:rPr lang="ru-RU" sz="3600" smtClean="0">
                <a:latin typeface="Arial" pitchFamily="34" charset="0"/>
                <a:cs typeface="Arial" pitchFamily="34" charset="0"/>
              </a:rPr>
              <a:t>WordPress?</a:t>
            </a:r>
            <a:endParaRPr lang="ru-RU" sz="36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9847" y="1439054"/>
            <a:ext cx="1135864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indent="898525" algn="just">
              <a:spcAft>
                <a:spcPts val="600"/>
              </a:spcAft>
            </a:pP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WordPress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является одной из самых популярных платформ CMS для создания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веб-сайта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 С помощью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WordPress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вы можете создавать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веб-сайты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для посетителей различной сложности, личные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блоги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, сайты обслуживания, многостраничные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интернет-магазины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бизнес-проекты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 Изучив использование самых популярных возможностей CMS, вы сможете не только создать сайт не только для себя, но и на заказ, а также заработать доход, поддерживая уже существующие проекты. Обратите внимание, что профессионалы, работающие на платформе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WordPress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, сегодня пользуются большим спросом на рынке труда!</a:t>
            </a: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226971" y="296046"/>
            <a:ext cx="11715832" cy="126661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ПЛАТФОРМ CMS WORDPRESS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12789" y="1439054"/>
            <a:ext cx="10001320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12788" indent="-620713" algn="ctr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Как установить CMS платформы?</a:t>
            </a:r>
          </a:p>
          <a:p>
            <a:pPr marL="712788" indent="-620713" algn="ctr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Какие технические требования предъявляются к компьютерам для установки CMS-платформ?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15832" cy="1343557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712788" indent="-620713" algn="ctr"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 ЗНАЕТЕ ЭТО?</a:t>
            </a: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12789" y="3867946"/>
            <a:ext cx="10001320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12788" indent="-620713" algn="ctr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ОСНОВНЫЕ ПОНЯТИЯ</a:t>
            </a:r>
          </a:p>
          <a:p>
            <a:pPr marL="712788" indent="-620713" algn="ctr">
              <a:spcAft>
                <a:spcPts val="600"/>
              </a:spcAft>
            </a:pP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Local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web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server-это приложение, которое принимает запросы от клиента и отправляет им соответствующие ответы.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409" y="1296178"/>
            <a:ext cx="1157295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Платформы CMS имеют широкий спектр функциональных возможностей, которые помогут вам создавать целевые сайты из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biok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такие как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Constructor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CMS можно условно разделить на следующие разделы; база данных, в которой содержатся данные о содержании сайта, пользователях и других важных объектах; визуальный редактор, который поможет вам быстро и легко создавать страницы, шаблоны с различными темами и структурами, модули 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плагины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которые позволяют добавлять дополнительные функции на сайт.. 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15832" cy="126661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ВНИМАНИЕ!</a:t>
            </a: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26971" y="1204536"/>
            <a:ext cx="1157295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Как установить CMS платформы?</a:t>
            </a:r>
          </a:p>
          <a:p>
            <a:pPr marL="87313" indent="720725" algn="just">
              <a:spcAft>
                <a:spcPts val="600"/>
              </a:spcAft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Какие технические требования предъявляются к компьютерам для установки CMS-платформ?</a:t>
            </a:r>
          </a:p>
          <a:p>
            <a:pPr marL="87313" indent="720725" algn="just">
              <a:spcAft>
                <a:spcPts val="600"/>
              </a:spcAft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Мы рассмотрим, как установить одну из платформ CMS — платформу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WordPress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для создания целевого сайта.</a:t>
            </a:r>
          </a:p>
          <a:p>
            <a:pPr marL="87313" indent="720725" algn="just">
              <a:spcAft>
                <a:spcPts val="600"/>
              </a:spcAft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 Установить и использовать платформу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WordPress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можно тремя различными способами.</a:t>
            </a:r>
          </a:p>
          <a:p>
            <a:pPr marL="87313" indent="720725" algn="just">
              <a:spcAft>
                <a:spcPts val="600"/>
              </a:spcAft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Первый способ: для пользователей, которые уже начали создавать сайт на платформе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Wordpress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, был предложен бесплатный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хостинг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, в котором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Wордпресс.ком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через него можно зарегистрироваться и создать сайт.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96046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УСТАНОВКА ПЛАТФОРМЫ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CMS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409" y="1296178"/>
            <a:ext cx="1164439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5963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Второй способ: установка платформы на локальный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веб-сервер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расположенный на компьютере. Локальный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веб-сервер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— это три программных продукта (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веб-сервер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Apache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 т.д.).; язык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веб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программирования или интерпретатор: PHP и т.д.; система управления базами данных: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MySQL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 т.д.) концентрированный, взаимосвязанный и настраиваемый пакет, например,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Xampp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OpenServer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Denwer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После установки на компьютер какой-либо из локального набора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веб-серверов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платформа является последней версией программного обеспечения (например,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wордпресс.орг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 загружает и устанавливает.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УСТАНОВКА ПЛАТФОРМЫ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CMS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409" y="1724806"/>
            <a:ext cx="1164439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5963" algn="just"/>
            <a:r>
              <a:rPr lang="ru-RU" sz="3400" dirty="0" smtClean="0">
                <a:latin typeface="Arial" pitchFamily="34" charset="0"/>
                <a:cs typeface="Arial" pitchFamily="34" charset="0"/>
              </a:rPr>
              <a:t>Третий способ: если есть зарегистрированный </a:t>
            </a:r>
            <a:r>
              <a:rPr lang="ru-RU" sz="3400" dirty="0" err="1" smtClean="0">
                <a:latin typeface="Arial" pitchFamily="34" charset="0"/>
                <a:cs typeface="Arial" pitchFamily="34" charset="0"/>
              </a:rPr>
              <a:t>хостинг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 и домен, платформа может использовать последнюю версию программного обеспечения с адреса официального сайта (например, </a:t>
            </a:r>
            <a:r>
              <a:rPr lang="ru-RU" sz="3400" dirty="0" err="1" smtClean="0">
                <a:latin typeface="Arial" pitchFamily="34" charset="0"/>
                <a:cs typeface="Arial" pitchFamily="34" charset="0"/>
              </a:rPr>
              <a:t>wордпресс.орг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) скачать. Загруженная платформа переносится и устанавливается на удаленный сервер (</a:t>
            </a:r>
            <a:r>
              <a:rPr lang="ru-RU" sz="3400" dirty="0" err="1" smtClean="0">
                <a:latin typeface="Arial" pitchFamily="34" charset="0"/>
                <a:cs typeface="Arial" pitchFamily="34" charset="0"/>
              </a:rPr>
              <a:t>хостинг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).</a:t>
            </a: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УСТАНОВКА ПЛАТФОРМЫ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CMS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2723" y="1510492"/>
            <a:ext cx="1114432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5963" algn="just"/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Хостинг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хостинг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 - тип сервиса, предоставляющий место для сайта. Любой сайт размещается на одном сервере и занимает определенное количество места.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indent="715963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Доменное (доменное) имя - адрес или название сайта, находящегося на одном из локальных или глобальных сетевых (интернет) серверов. Через домен можно связаться с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хостингом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 базой данных, на которой расположен сайт.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ОСНОВНЫЕ ПОНЯТИЯ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1548dd7b1d6aa2497ebde31c6db83cb8e5c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2932</TotalTime>
  <Words>1385</Words>
  <Application>Microsoft Office PowerPoint</Application>
  <PresentationFormat>Произвольный</PresentationFormat>
  <Paragraphs>96</Paragraphs>
  <Slides>28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Office Theme</vt:lpstr>
      <vt:lpstr>Информатика и ИТ</vt:lpstr>
      <vt:lpstr>ПЛАН УРОКА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ЗАДАНИЕ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425</cp:revision>
  <dcterms:created xsi:type="dcterms:W3CDTF">2020-04-13T08:05:16Z</dcterms:created>
  <dcterms:modified xsi:type="dcterms:W3CDTF">2020-11-02T18:11:36Z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