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484" r:id="rId3"/>
    <p:sldId id="486" r:id="rId4"/>
    <p:sldId id="487" r:id="rId5"/>
    <p:sldId id="488" r:id="rId6"/>
    <p:sldId id="490" r:id="rId7"/>
    <p:sldId id="489" r:id="rId8"/>
    <p:sldId id="491" r:id="rId9"/>
    <p:sldId id="485" r:id="rId10"/>
    <p:sldId id="493" r:id="rId11"/>
    <p:sldId id="494" r:id="rId12"/>
    <p:sldId id="495" r:id="rId13"/>
    <p:sldId id="496" r:id="rId14"/>
    <p:sldId id="498" r:id="rId15"/>
    <p:sldId id="497" r:id="rId16"/>
    <p:sldId id="499" r:id="rId17"/>
    <p:sldId id="492" r:id="rId18"/>
    <p:sldId id="501" r:id="rId19"/>
    <p:sldId id="502" r:id="rId20"/>
    <p:sldId id="503" r:id="rId21"/>
    <p:sldId id="505" r:id="rId22"/>
    <p:sldId id="504" r:id="rId23"/>
    <p:sldId id="500" r:id="rId24"/>
    <p:sldId id="506" r:id="rId25"/>
    <p:sldId id="507" r:id="rId26"/>
    <p:sldId id="508" r:id="rId27"/>
    <p:sldId id="509" r:id="rId28"/>
    <p:sldId id="510" r:id="rId29"/>
    <p:sldId id="464" r:id="rId30"/>
  </p:sldIdLst>
  <p:sldSz cx="12169775" cy="7021513"/>
  <p:notesSz cx="5765800" cy="3244850"/>
  <p:custDataLst>
    <p:tags r:id="rId3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24" autoAdjust="0"/>
    <p:restoredTop sz="94660"/>
  </p:normalViewPr>
  <p:slideViewPr>
    <p:cSldViewPr>
      <p:cViewPr varScale="1">
        <p:scale>
          <a:sx n="63" d="100"/>
          <a:sy n="63" d="100"/>
        </p:scale>
        <p:origin x="-162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31.10.2020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oomla.org/3/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upal.or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magento.co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ru.wordpress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ordpress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6589" y="2724938"/>
            <a:ext cx="3655996" cy="349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Прямоугольник 14"/>
          <p:cNvSpPr/>
          <p:nvPr/>
        </p:nvSpPr>
        <p:spPr>
          <a:xfrm>
            <a:off x="2084359" y="2651086"/>
            <a:ext cx="6083300" cy="37087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ПРАКТИЧЕСКАЯ РАБОТА.</a:t>
            </a:r>
          </a:p>
          <a:p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ЗНАКОМСТВО С ПЛАТФОРМАМИ WORDPRESS, JOOMLA, </a:t>
            </a:r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DRUPAL,</a:t>
            </a:r>
            <a:r>
              <a:rPr lang="ru-RU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MAGENTO</a:t>
            </a:r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9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14432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200" dirty="0" err="1" smtClean="0">
                <a:latin typeface="Arial" pitchFamily="34" charset="0"/>
                <a:cs typeface="Arial" pitchFamily="34" charset="0"/>
                <a:hlinkClick r:id="rId2"/>
              </a:rPr>
              <a:t>Joomla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– вторая по популярности в списке CMS. Обширное сообщество, множество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шаблонов. Лучше всего подходит для создания малых и средних сайтов информационного характера. Особенно хорошо себя показывает при создании типов ресурсов, которые наполняют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контентом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сами пользователи, – досок объявлений, форумов и даже социальных сетей. Для всего этого есть хорошо проработанные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Сложность освоения – средняя. Логика взаимодействия с системой своеобразная.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194372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JOOMLA</a:t>
            </a: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653368"/>
            <a:ext cx="1114432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С непривычки можно запутаться в модулях, ячейках шаблона для вывода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связях между ними. Если привыкнуть, это перестанет казаться запутанным и сложным.</a:t>
            </a:r>
          </a:p>
          <a:p>
            <a:pPr indent="715963" algn="just"/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Joomla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позволяет создавать довольно сложные по структуре типы сайтов с простыми видами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Здесь отличный интерфейс для администрирования большого количества статей. 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94372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JOOMLA</a:t>
            </a: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510492"/>
            <a:ext cx="1100145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Шаблонов очень много (и платных за $30-60, и бесплатных), в них заключена разнообразная функциональность: некоторые содержат более сотни встроенных модулей с множеством экранов настроек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5963" algn="just"/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Что хорошо, шаблоны просты в редактировании кодом – здесь основа на HTML и CSS. Зная их, можно видоизменить почти всё.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Гибкая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интересная массовая CMS.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94372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JOOMLA</a:t>
            </a: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581930"/>
            <a:ext cx="11001452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ctr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Плюсы: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898525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Подходит для создания любых типов сайтов, главное – не перегрузить движок модулями и объёмом базы данных (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), иначе при слабом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хостинге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точно будут проблемы со скоростью загрузки страниц;</a:t>
            </a:r>
          </a:p>
          <a:p>
            <a:pPr indent="715963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Приспособленность для запуска социальных сетей достойного уровня – не так уж много движков это могут;</a:t>
            </a:r>
          </a:p>
          <a:p>
            <a:pPr indent="715963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Мощная экосистема, информации и опытных разработчиков в избытке;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94372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JOOMLA</a:t>
            </a: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510492"/>
            <a:ext cx="11001452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ctr">
              <a:spcAft>
                <a:spcPts val="600"/>
              </a:spcAft>
            </a:pP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Плюсы: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625475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Шаблонов множество, плюс в них заложен огромный диапазон функциональности;</a:t>
            </a:r>
          </a:p>
          <a:p>
            <a:pPr indent="715963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Богатейший выбор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компонентов, среди которых значительная часть – бесплатные;</a:t>
            </a:r>
          </a:p>
          <a:p>
            <a:pPr indent="715963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Полный доступ к коду, необходим минимальный набор навыков для редактирования.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94372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JOOMLA</a:t>
            </a: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4161" y="1296178"/>
            <a:ext cx="1100145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Минусы: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715963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500" dirty="0" smtClean="0">
                <a:latin typeface="Arial" pitchFamily="34" charset="0"/>
                <a:cs typeface="Arial" pitchFamily="34" charset="0"/>
              </a:rPr>
              <a:t>Панель управления запутанная, в глазах среднестатистического новичка выглядит сложной;</a:t>
            </a:r>
          </a:p>
          <a:p>
            <a:pPr indent="715963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500" dirty="0" smtClean="0">
                <a:latin typeface="Arial" pitchFamily="34" charset="0"/>
                <a:cs typeface="Arial" pitchFamily="34" charset="0"/>
              </a:rPr>
              <a:t>Скорость работы средняя, хотя этот пробел восполняется быстрым </a:t>
            </a:r>
            <a:r>
              <a:rPr lang="ru-RU" sz="3500" dirty="0" err="1" smtClean="0">
                <a:latin typeface="Arial" pitchFamily="34" charset="0"/>
                <a:cs typeface="Arial" pitchFamily="34" charset="0"/>
              </a:rPr>
              <a:t>хостингом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, оптимизацией </a:t>
            </a:r>
            <a:r>
              <a:rPr lang="ru-RU" sz="3500" dirty="0" err="1" smtClean="0">
                <a:latin typeface="Arial" pitchFamily="34" charset="0"/>
                <a:cs typeface="Arial" pitchFamily="34" charset="0"/>
              </a:rPr>
              <a:t>плагинами</a:t>
            </a:r>
            <a:r>
              <a:rPr lang="ru-RU" sz="3500" dirty="0" smtClean="0">
                <a:latin typeface="Arial" pitchFamily="34" charset="0"/>
                <a:cs typeface="Arial" pitchFamily="34" charset="0"/>
              </a:rPr>
              <a:t> и настройками;</a:t>
            </a:r>
          </a:p>
          <a:p>
            <a:pPr indent="715963" algn="just">
              <a:spcAft>
                <a:spcPts val="600"/>
              </a:spcAft>
              <a:buFont typeface="Wingdings" pitchFamily="2" charset="2"/>
              <a:buChar char="Ø"/>
            </a:pPr>
            <a:r>
              <a:rPr lang="ru-RU" sz="3500" dirty="0" smtClean="0">
                <a:latin typeface="Arial" pitchFamily="34" charset="0"/>
                <a:cs typeface="Arial" pitchFamily="34" charset="0"/>
              </a:rPr>
              <a:t>Мощные экземпляры шаблонов трудно настроить – редко получается обойтись без чтения инструкции; управления или потери данных.</a:t>
            </a:r>
            <a:endParaRPr lang="ru-RU" sz="3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94372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JOOMLA</a:t>
            </a: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510492"/>
            <a:ext cx="110014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Уровень безопасности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осредственный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требует доработки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плагинами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руками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71596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715963" algn="just"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Обновления движка не всегда работают корректно, могут приводить ко сбоям вплоть до невозможности войти в панель управления или потери данных.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943721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JOOMLA</a:t>
            </a: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6971" y="224608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ТАБЛИЦА СРАВНЕНИЯ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ПЛАТФОРМ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69847" y="1224740"/>
          <a:ext cx="11215764" cy="557310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71504"/>
                <a:gridCol w="2071702"/>
                <a:gridCol w="857256"/>
                <a:gridCol w="1143008"/>
                <a:gridCol w="1214446"/>
                <a:gridCol w="1285884"/>
                <a:gridCol w="1428760"/>
                <a:gridCol w="1857388"/>
                <a:gridCol w="785816"/>
              </a:tblGrid>
              <a:tr h="350046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№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CMS</a:t>
                      </a:r>
                      <a:r>
                        <a:rPr lang="ru-RU" sz="3200" dirty="0" smtClean="0"/>
                        <a:t> платформа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Защитный слой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Удобство использования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Создание </a:t>
                      </a:r>
                      <a:r>
                        <a:rPr lang="ru-RU" sz="3200" dirty="0" err="1" smtClean="0"/>
                        <a:t>интернет-магазина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Управление пользователями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Скорость обработки</a:t>
                      </a:r>
                    </a:p>
                    <a:p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Цена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Общий балл</a:t>
                      </a:r>
                    </a:p>
                  </a:txBody>
                  <a:tcPr vert="vert27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WordPress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бесплатно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19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Joomla</a:t>
                      </a: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бесплатно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20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Drupal</a:t>
                      </a: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Magento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4161" y="1296178"/>
            <a:ext cx="110014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200" dirty="0" err="1" smtClean="0">
                <a:latin typeface="Arial" pitchFamily="34" charset="0"/>
                <a:cs typeface="Arial" pitchFamily="34" charset="0"/>
                <a:hlinkClick r:id="rId2"/>
              </a:rPr>
              <a:t>Drupal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– движок, ориентированный исключительно на опытных разработчиков. Новичкам в качестве первой CMS категорически не подходит, даже пробовать не стоит. Уровень сложности освоения – высокий. </a:t>
            </a:r>
          </a:p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Хорошо приспособлен для создания объёмных сайтов со сложной организацией структуры данных. Позволяет создавать сколько угодно пользовательских типов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которые через модули можно вывести в любой точке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сайта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Никаких ограничений в компоновке и содержимом.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262083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DRUPAL</a:t>
            </a: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510492"/>
            <a:ext cx="110014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Можно внедрять различные типы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 документы. Движок универсальный, позволит создать хоть визитку, хоть портал, магазин или сайт знакомств. Отличается высоким уровнем безопасности из коробки и скоростью работы. Тем не менее, создаёт большую нагрузку на базы данных, поэтому нуждается в более-менее быстром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хостинге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Характерная черты – отличная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масштабируемость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оптимизация, а также необходимость знаний программирования для эффективного использования.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262083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DRUPAL</a:t>
            </a: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796244"/>
            <a:ext cx="1135864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 помощью поисковой системы ищите платформы CMS с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актуальным сегодня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высоким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рейтингом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ключевые слова: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Magento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Joomla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или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Drupal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marL="92075" indent="898525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Зайдите на официальный сайт платформ CMS и соберите информацию о них.</a:t>
            </a:r>
          </a:p>
          <a:p>
            <a:pPr marL="92075" indent="898525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Напишите сильные и слабые стороны, преимущества и недостатки платформ CMS с использованием метода SWOT-анализа.</a:t>
            </a: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26971" y="367484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ПРАКТИЧЕСКОЕ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ЗАДАНИЕ</a:t>
            </a: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262083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DRUPAL</a:t>
            </a: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50151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8038"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Плюсы: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808038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Подлинная универсальность, гибкость по всем направлениям;</a:t>
            </a:r>
          </a:p>
          <a:p>
            <a:pPr indent="808038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Возможность создания и внедрения бесконечного количества типов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808038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езопасность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небольшие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требования к параметрам компьютера;</a:t>
            </a:r>
          </a:p>
          <a:p>
            <a:pPr indent="808038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Обширное сообщество, много руководств, документации и грамотных разработчиков внутри экосистемы;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262083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DRUPAL</a:t>
            </a: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5015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8038"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Плюсы: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808038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Богатый набор модулей, расширяющих базовую функциональность;</a:t>
            </a:r>
          </a:p>
          <a:p>
            <a:pPr indent="808038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Возможность использования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модификаторов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обработки процедур для упрощения внесения масштабных изменений в алгоритмы движка;</a:t>
            </a:r>
          </a:p>
          <a:p>
            <a:pPr indent="808038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Высокий уровень стандартизации – почти весь код пишется разработчиками в едином стиле, сообществу удобно с ним работать.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262083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DRUPAL</a:t>
            </a: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5015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Минусы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indent="715963" algn="ctr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715963" algn="just"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обычных пользователей не подходит из-за явной сложности освоения и использования;</a:t>
            </a:r>
          </a:p>
          <a:p>
            <a:pPr indent="715963" algn="just"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Без знаний программирования настроить большинство модулей не получится;</a:t>
            </a:r>
          </a:p>
          <a:p>
            <a:pPr indent="715963" algn="just">
              <a:buFont typeface="Wingdings" pitchFamily="2" charset="2"/>
              <a:buChar char="Ø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Для стабильной и быстрой работы сайта нужен мощный сервер.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6971" y="224608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ТАБЛИЦА СРАВНЕНИЯ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ПЛАТФОРМ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69847" y="1224740"/>
          <a:ext cx="11215764" cy="53778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71504"/>
                <a:gridCol w="2071702"/>
                <a:gridCol w="857256"/>
                <a:gridCol w="1143008"/>
                <a:gridCol w="1214446"/>
                <a:gridCol w="1285884"/>
                <a:gridCol w="1428760"/>
                <a:gridCol w="1857388"/>
                <a:gridCol w="785816"/>
              </a:tblGrid>
              <a:tr h="300039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№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CMS</a:t>
                      </a:r>
                      <a:r>
                        <a:rPr lang="ru-RU" sz="3200" dirty="0" smtClean="0"/>
                        <a:t> платформа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Защитный слой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Удобство использования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Создание </a:t>
                      </a:r>
                      <a:r>
                        <a:rPr lang="ru-RU" sz="3200" dirty="0" err="1" smtClean="0"/>
                        <a:t>интернет-магазина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Управление пользователями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Скорость обработки</a:t>
                      </a:r>
                    </a:p>
                    <a:p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Цена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Общий балл</a:t>
                      </a:r>
                    </a:p>
                  </a:txBody>
                  <a:tcPr vert="vert27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WordPress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бесплатно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19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Joomla</a:t>
                      </a: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бесплатно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20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Drupal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Частично б/</a:t>
                      </a:r>
                      <a:r>
                        <a:rPr lang="ru-RU" sz="2400" dirty="0" err="1" smtClean="0"/>
                        <a:t>п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22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Magento</a:t>
                      </a: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32979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</a:rPr>
              <a:t>MAGENTO</a:t>
            </a: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367616"/>
            <a:ext cx="115015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8038" algn="just"/>
            <a:r>
              <a:rPr lang="ru-RU" sz="3200" dirty="0" err="1" smtClean="0">
                <a:latin typeface="Arial" pitchFamily="34" charset="0"/>
                <a:cs typeface="Arial" pitchFamily="34" charset="0"/>
                <a:hlinkClick r:id="rId2"/>
              </a:rPr>
              <a:t>Magento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– магазинный движок, самый популярный в мире, собственность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Adobe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Inc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Очень мощная CMS с развитым сообществом. Бесплатно можно скачать версию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Community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Edition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но она совершенно не адаптирована под наш рынок, не имеет русской локализации. Сырой, потенциально продвинутый продукт, требующий доработки руками – кодом. Эта бесплатная система имеет высокий уровень монетизации: шаблоны, модули, услуги разработчиков, лицензии – почти всё платное.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32979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</a:rPr>
              <a:t>MAGENTO</a:t>
            </a: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971" y="1296178"/>
            <a:ext cx="11501517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8038" algn="just"/>
            <a:r>
              <a:rPr lang="ru-RU" sz="3100" dirty="0" smtClean="0">
                <a:latin typeface="Arial" pitchFamily="34" charset="0"/>
                <a:cs typeface="Arial" pitchFamily="34" charset="0"/>
              </a:rPr>
              <a:t>Данный движок стоит использовать лишь в том случае, если есть приличный бюджет. Стоимость разработки магазинов на </a:t>
            </a:r>
            <a:r>
              <a:rPr lang="ru-RU" sz="3100" dirty="0" err="1" smtClean="0">
                <a:latin typeface="Arial" pitchFamily="34" charset="0"/>
                <a:cs typeface="Arial" pitchFamily="34" charset="0"/>
              </a:rPr>
              <a:t>Magento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 высокая, особенно при покупке Enterprise-лицензии (от $15 000 в год). Функциональность отличная, панель управления информативная, сравнительно удобная. Множество статистических сводок, встроенная рейтинговая система оценки товаров и комментирования, скидки, регулировка пользовательских прав, хороший уровень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безопасности,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продвинутый алгоритм кэширования для ускорения загрузки страниц – всё это и многое другое есть из коробки.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32979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</a:rPr>
              <a:t>MAGENTO</a:t>
            </a: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971" y="1296178"/>
            <a:ext cx="1150151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Плюсы: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715963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Хорошая функциональность из коробки, подходит для создания огромных магазинов;</a:t>
            </a:r>
          </a:p>
          <a:p>
            <a:pPr indent="715963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Множество шаблонов, хотя большинство из них платные и не дешёвые;</a:t>
            </a:r>
          </a:p>
          <a:p>
            <a:pPr indent="715963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Эффективная система кэширования, здорово повышающая скорость загрузки страниц;</a:t>
            </a:r>
          </a:p>
          <a:p>
            <a:pPr indent="715963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Из одной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админки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можно управлять несколькими магазинами;</a:t>
            </a:r>
          </a:p>
          <a:p>
            <a:pPr indent="715963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Хорошо реализовано всё, что связано с оптимизацией под поисковые системы и безопасностью работы сайта.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32979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</a:rPr>
              <a:t>MAGENTO</a:t>
            </a: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en-US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409" y="1224740"/>
            <a:ext cx="115015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5963"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Минусы: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715963" algn="just"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Требовательность к качеству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хостинга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715963" algn="just"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Сложность использования, начиная с процесса установки и заканчивая доработками кода;</a:t>
            </a:r>
          </a:p>
          <a:p>
            <a:pPr indent="715963" algn="just"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Относительно малое количество готовых расширений, а услуги квалифицированных разработчиков стоят очень дорого;</a:t>
            </a:r>
          </a:p>
          <a:p>
            <a:pPr indent="715963" algn="just"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Общая высокая себестоимость магазинов, несмотря на формальное наличие бесплатной версии.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6971" y="224608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ТАБЛИЦА СРАВНЕНИЯ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ПЛАТФОРМ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69847" y="1224740"/>
          <a:ext cx="11215764" cy="53778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71504"/>
                <a:gridCol w="2071702"/>
                <a:gridCol w="857256"/>
                <a:gridCol w="1143008"/>
                <a:gridCol w="1214446"/>
                <a:gridCol w="1285884"/>
                <a:gridCol w="1428760"/>
                <a:gridCol w="1857388"/>
                <a:gridCol w="785816"/>
              </a:tblGrid>
              <a:tr h="3000396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№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CMS</a:t>
                      </a:r>
                      <a:r>
                        <a:rPr lang="ru-RU" sz="3200" dirty="0" smtClean="0"/>
                        <a:t> платформа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Защитный слой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Удобство использования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Создание </a:t>
                      </a:r>
                      <a:r>
                        <a:rPr lang="ru-RU" sz="3200" dirty="0" err="1" smtClean="0"/>
                        <a:t>интернет-магазина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Управление пользователями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Скорость обработки</a:t>
                      </a:r>
                    </a:p>
                    <a:p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Цена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Общий балл</a:t>
                      </a:r>
                    </a:p>
                  </a:txBody>
                  <a:tcPr vert="vert27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WordPress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бесплатно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19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Joomla</a:t>
                      </a: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бесплатно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20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Drupal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Частично б/</a:t>
                      </a:r>
                      <a:r>
                        <a:rPr lang="ru-RU" sz="2400" dirty="0" err="1" smtClean="0"/>
                        <a:t>п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mtClean="0"/>
                        <a:t>22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Magento</a:t>
                      </a: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платное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22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55665" y="1796244"/>
            <a:ext cx="94298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На основе полученных результатов подготовьте презентацию, проиллюстрируйте её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796244"/>
            <a:ext cx="564360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2788" indent="-620713" algn="ctr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Официальный сайт: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712788" indent="-620713" algn="ctr">
              <a:spcAft>
                <a:spcPts val="600"/>
              </a:spcAft>
            </a:pPr>
            <a:r>
              <a:rPr lang="en-US" sz="3200" dirty="0" smtClean="0">
                <a:latin typeface="Arial" pitchFamily="34" charset="0"/>
                <a:cs typeface="Arial" pitchFamily="34" charset="0"/>
                <a:hlinkClick r:id="rId2"/>
              </a:rPr>
              <a:t>ru.wordpress.org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712788" indent="-620713" algn="ctr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Год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основания: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712788" indent="-620713" algn="ctr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2003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712788" indent="-620713" algn="ctr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Страна: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Весь мир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712788" indent="-620713" algn="ctr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Сложность: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Простая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WORDPRESS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7697" y="1296178"/>
            <a:ext cx="606972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296178"/>
            <a:ext cx="11572956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200" dirty="0" err="1" smtClean="0">
                <a:latin typeface="Arial" pitchFamily="34" charset="0"/>
                <a:cs typeface="Arial" pitchFamily="34" charset="0"/>
                <a:hlinkClick r:id="rId2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– самая известная и популярная CMS в мире, своего рода символ ниши. Писалась для создания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блогов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но в процессе превратилась в универсальный движок благодаря разработчикам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шаблонов и активности сообщества.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87313" indent="720725" algn="just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 панель управления встроены библиотеки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шаблонов с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очень большим ассортиментом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Ко всему есть отзывы, оценки, инструкции, рейтинги. Можно сортировать по различным признакам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несложно выбирать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WORDPRESS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6971" y="1204536"/>
            <a:ext cx="1157295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Многие студии рисуют шаблоны под эту систему.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П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рилагаются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много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видео с уроками и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многие форумов обсуждений.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Научиться пользоваться ею проще, чем многими другими. </a:t>
            </a:r>
          </a:p>
          <a:p>
            <a:pPr marL="87313" indent="720725" algn="just">
              <a:spcAft>
                <a:spcPts val="600"/>
              </a:spcAft>
            </a:pP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оперирует двумя типами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– страница и статья. Кнопка создания записи вынесена отдельно, можно прямо с сайта опубликовать пост – всё сделано на удобство и скорость публикаций новостной ленты. </a:t>
            </a:r>
            <a:r>
              <a:rPr lang="ru-RU" sz="3000" dirty="0" smtClean="0"/>
              <a:t> </a:t>
            </a:r>
            <a:endParaRPr lang="ru-RU" sz="3000" dirty="0" smtClean="0"/>
          </a:p>
          <a:p>
            <a:pPr marL="87313" indent="720725" algn="just">
              <a:spcAft>
                <a:spcPts val="600"/>
              </a:spcAft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создания магазинов,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форумов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и прочего существует множество специализированных, мощных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по объёму возможностей напоминающих отдельное взятое, полноценное ПО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WORDPRESS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296178"/>
            <a:ext cx="1157295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Плюсы: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625475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Популярность: в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системе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трудится большое количество разработчиков, постоянно расширяя/совершенствуя ассортимент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шаблонов;</a:t>
            </a:r>
          </a:p>
          <a:p>
            <a:pPr indent="625475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Существует много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хостингов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у которых есть отдельный тариф с настройками, оптимизированными под эту CMS;</a:t>
            </a:r>
          </a:p>
          <a:p>
            <a:pPr indent="625475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Огромное количество доступных обучающих материалов любых форматов;</a:t>
            </a:r>
          </a:p>
          <a:p>
            <a:pPr indent="625475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Относительная простота освоения, более-менее подходит новичкам;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WORDPRESS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367616"/>
            <a:ext cx="111443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Плюсы: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625475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Большое количество качественных и полезных бесплатных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625475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У большинства шаблонов довольно подробные настройки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кастомизации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без необходимости правки кода;</a:t>
            </a:r>
          </a:p>
          <a:p>
            <a:pPr indent="625475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Способен выдерживать огромный трафик при достойном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хостинге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indent="625475" algn="just">
              <a:buFont typeface="Wingdings" pitchFamily="2" charset="2"/>
              <a:buChar char="ü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Универсальность за счёт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плагинов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подходит для создания объёмных сайтов.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WORDPRESS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14432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Минусы: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808038" algn="just"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Более трети всех сайтов мира работают на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WordPress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что делает эту систему одной из основных мишеней для злоумышленников и неопытных разработчиков;</a:t>
            </a:r>
          </a:p>
          <a:p>
            <a:pPr indent="808038" algn="just">
              <a:buFont typeface="Wingdings" pitchFamily="2" charset="2"/>
              <a:buChar char="Ø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истема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подходит для создания простого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блога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или визитки;</a:t>
            </a:r>
          </a:p>
          <a:p>
            <a:pPr indent="808038" algn="just"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Создаёт немалую нагрузку на сервер,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хостинг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должен быть хорошим;</a:t>
            </a:r>
          </a:p>
          <a:p>
            <a:pPr indent="808038" algn="just">
              <a:buFont typeface="Wingdings" pitchFamily="2" charset="2"/>
              <a:buChar char="Ø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Продуцирует дубли страниц, хотя это можно решить при помощи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плагина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24608"/>
            <a:ext cx="11715832" cy="1266613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92075" indent="898525" algn="ctr"/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WORDPRESS</a:t>
            </a:r>
            <a:endParaRPr lang="ru-RU" sz="4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2075" indent="898525" algn="ctr"/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6971" y="224608"/>
            <a:ext cx="116443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ТАБЛИЦА СРАВНЕНИЯ 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CMS</a:t>
            </a: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ПЛАТФОРМ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69847" y="1224740"/>
          <a:ext cx="11215764" cy="557310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71504"/>
                <a:gridCol w="2071702"/>
                <a:gridCol w="857256"/>
                <a:gridCol w="1143008"/>
                <a:gridCol w="1214446"/>
                <a:gridCol w="1285884"/>
                <a:gridCol w="1428760"/>
                <a:gridCol w="1857388"/>
                <a:gridCol w="785816"/>
              </a:tblGrid>
              <a:tr h="3500462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№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CMS</a:t>
                      </a:r>
                      <a:r>
                        <a:rPr lang="ru-RU" sz="3200" dirty="0" smtClean="0"/>
                        <a:t> платформа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Защитный слой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Удобство использования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Создание </a:t>
                      </a:r>
                      <a:r>
                        <a:rPr lang="ru-RU" sz="3200" dirty="0" err="1" smtClean="0"/>
                        <a:t>интернет-магазина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Управление пользователями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Скорость обработки</a:t>
                      </a:r>
                    </a:p>
                    <a:p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Цена</a:t>
                      </a:r>
                      <a:endParaRPr lang="ru-RU" sz="3200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Общий балл</a:t>
                      </a:r>
                    </a:p>
                  </a:txBody>
                  <a:tcPr vert="vert27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WordPress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бесплатно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21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Joomla</a:t>
                      </a:r>
                      <a:endParaRPr lang="ru-RU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Drupal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err="1" smtClean="0">
                          <a:latin typeface="Arial" pitchFamily="34" charset="0"/>
                          <a:cs typeface="Arial" pitchFamily="34" charset="0"/>
                        </a:rPr>
                        <a:t>Magento</a:t>
                      </a:r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19d7ef24989cb19b5cdb95dff08c5c877cc5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2844</TotalTime>
  <Words>1211</Words>
  <Application>Microsoft Office PowerPoint</Application>
  <PresentationFormat>Произвольный</PresentationFormat>
  <Paragraphs>267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392</cp:revision>
  <dcterms:created xsi:type="dcterms:W3CDTF">2020-04-13T08:05:16Z</dcterms:created>
  <dcterms:modified xsi:type="dcterms:W3CDTF">2020-10-31T11:53:20Z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