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98" r:id="rId4"/>
    <p:sldId id="466" r:id="rId5"/>
    <p:sldId id="425" r:id="rId6"/>
    <p:sldId id="484" r:id="rId7"/>
    <p:sldId id="485" r:id="rId8"/>
    <p:sldId id="486" r:id="rId9"/>
    <p:sldId id="467" r:id="rId10"/>
    <p:sldId id="468" r:id="rId11"/>
    <p:sldId id="469" r:id="rId12"/>
    <p:sldId id="470" r:id="rId13"/>
    <p:sldId id="471" r:id="rId14"/>
    <p:sldId id="472" r:id="rId15"/>
    <p:sldId id="473" r:id="rId16"/>
    <p:sldId id="474" r:id="rId17"/>
    <p:sldId id="475" r:id="rId18"/>
    <p:sldId id="477" r:id="rId19"/>
    <p:sldId id="478" r:id="rId20"/>
    <p:sldId id="476" r:id="rId21"/>
    <p:sldId id="479" r:id="rId22"/>
    <p:sldId id="464" r:id="rId23"/>
    <p:sldId id="481" r:id="rId24"/>
    <p:sldId id="480" r:id="rId25"/>
    <p:sldId id="483" r:id="rId26"/>
  </p:sldIdLst>
  <p:sldSz cx="12169775" cy="7021513"/>
  <p:notesSz cx="5765800" cy="3244850"/>
  <p:custDataLst>
    <p:tags r:id="rId28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1324" autoAdjust="0"/>
    <p:restoredTop sz="94660"/>
  </p:normalViewPr>
  <p:slideViewPr>
    <p:cSldViewPr>
      <p:cViewPr varScale="1">
        <p:scale>
          <a:sx n="63" d="100"/>
          <a:sy n="63" d="100"/>
        </p:scale>
        <p:origin x="-684" y="-96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60F5B-BBCF-4B28-B956-404BD0BDB025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71F240-3499-48E1-A42D-3676C64951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32338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1F240-3499-48E1-A42D-3676C64951E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ordpress.org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344533" y="510360"/>
            <a:ext cx="12169775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 algn="ctr">
              <a:spcBef>
                <a:spcPts val="243"/>
              </a:spcBef>
            </a:pPr>
            <a:r>
              <a:rPr sz="6000" spc="-11" dirty="0"/>
              <a:t>Информатика </a:t>
            </a:r>
            <a:r>
              <a:rPr sz="6000" spc="21" dirty="0"/>
              <a:t>и</a:t>
            </a:r>
            <a:r>
              <a:rPr sz="6000" spc="-85" dirty="0"/>
              <a:t> </a:t>
            </a:r>
            <a:r>
              <a:rPr sz="6000" spc="21" dirty="0"/>
              <a:t>ИТ</a:t>
            </a:r>
            <a:endParaRPr sz="6000"/>
          </a:p>
        </p:txBody>
      </p:sp>
      <p:sp>
        <p:nvSpPr>
          <p:cNvPr id="4" name="object 4"/>
          <p:cNvSpPr txBox="1"/>
          <p:nvPr/>
        </p:nvSpPr>
        <p:spPr>
          <a:xfrm>
            <a:off x="1870045" y="3653632"/>
            <a:ext cx="5643602" cy="1293192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39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ЗНАКОМСТВО С ПЛАТФОРМАМИ </a:t>
            </a:r>
            <a:r>
              <a:rPr lang="en-US" sz="39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CMS</a:t>
            </a:r>
            <a:endParaRPr lang="ru-RU" sz="39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41351" y="3225004"/>
            <a:ext cx="726434" cy="243841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Группа 13"/>
          <p:cNvGrpSpPr/>
          <p:nvPr/>
        </p:nvGrpSpPr>
        <p:grpSpPr>
          <a:xfrm>
            <a:off x="10156853" y="438922"/>
            <a:ext cx="1338943" cy="1372699"/>
            <a:chOff x="9892263" y="460623"/>
            <a:chExt cx="1338943" cy="1372699"/>
          </a:xfrm>
        </p:grpSpPr>
        <p:grpSp>
          <p:nvGrpSpPr>
            <p:cNvPr id="8" name="object 8"/>
            <p:cNvGrpSpPr/>
            <p:nvPr/>
          </p:nvGrpSpPr>
          <p:grpSpPr>
            <a:xfrm>
              <a:off x="9892263" y="460623"/>
              <a:ext cx="1338943" cy="1372699"/>
              <a:chOff x="4686759" y="212867"/>
              <a:chExt cx="634365" cy="634365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4701999" y="228108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603608" y="0"/>
                    </a:moveTo>
                    <a:lnTo>
                      <a:pt x="0" y="0"/>
                    </a:lnTo>
                    <a:lnTo>
                      <a:pt x="0" y="603609"/>
                    </a:lnTo>
                    <a:lnTo>
                      <a:pt x="603608" y="603609"/>
                    </a:lnTo>
                    <a:lnTo>
                      <a:pt x="603608" y="0"/>
                    </a:lnTo>
                    <a:close/>
                  </a:path>
                </a:pathLst>
              </a:custGeom>
              <a:solidFill>
                <a:srgbClr val="00A6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4701999" y="228108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0" y="0"/>
                    </a:moveTo>
                    <a:lnTo>
                      <a:pt x="603608" y="0"/>
                    </a:lnTo>
                    <a:lnTo>
                      <a:pt x="603608" y="603609"/>
                    </a:lnTo>
                    <a:lnTo>
                      <a:pt x="0" y="603609"/>
                    </a:lnTo>
                    <a:lnTo>
                      <a:pt x="0" y="0"/>
                    </a:lnTo>
                    <a:close/>
                  </a:path>
                </a:pathLst>
              </a:custGeom>
              <a:ln w="30481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1" name="object 11"/>
            <p:cNvSpPr txBox="1"/>
            <p:nvPr/>
          </p:nvSpPr>
          <p:spPr>
            <a:xfrm>
              <a:off x="10371167" y="510360"/>
              <a:ext cx="365897" cy="772805"/>
            </a:xfrm>
            <a:prstGeom prst="rect">
              <a:avLst/>
            </a:prstGeom>
          </p:spPr>
          <p:txBody>
            <a:bodyPr vert="horz" wrap="square" lIns="0" tIns="33811" rIns="0" bIns="0" rtlCol="0">
              <a:spAutoFit/>
            </a:bodyPr>
            <a:lstStyle/>
            <a:p>
              <a:pPr>
                <a:spcBef>
                  <a:spcPts val="266"/>
                </a:spcBef>
              </a:pPr>
              <a:r>
                <a:rPr lang="ru-RU" sz="4800" b="1" dirty="0" smtClean="0">
                  <a:solidFill>
                    <a:schemeClr val="bg1"/>
                  </a:solidFill>
                  <a:latin typeface="Arial"/>
                  <a:cs typeface="Arial"/>
                </a:rPr>
                <a:t>8</a:t>
              </a:r>
              <a:endParaRPr sz="4800" b="1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  <p:sp>
          <p:nvSpPr>
            <p:cNvPr id="12" name="object 12"/>
            <p:cNvSpPr txBox="1"/>
            <p:nvPr/>
          </p:nvSpPr>
          <p:spPr>
            <a:xfrm>
              <a:off x="9942539" y="1224740"/>
              <a:ext cx="1214446" cy="456834"/>
            </a:xfrm>
            <a:prstGeom prst="rect">
              <a:avLst/>
            </a:prstGeom>
          </p:spPr>
          <p:txBody>
            <a:bodyPr vert="horz" wrap="square" lIns="0" tIns="25696" rIns="0" bIns="0" rtlCol="0">
              <a:spAutoFit/>
            </a:bodyPr>
            <a:lstStyle/>
            <a:p>
              <a:pPr algn="ctr">
                <a:spcBef>
                  <a:spcPts val="202"/>
                </a:spcBef>
              </a:pPr>
              <a:r>
                <a:rPr sz="2800" b="1" spc="11" dirty="0">
                  <a:solidFill>
                    <a:srgbClr val="FFFFFF"/>
                  </a:solidFill>
                  <a:latin typeface="Arial"/>
                  <a:cs typeface="Arial"/>
                </a:rPr>
                <a:t>к</a:t>
              </a:r>
              <a:r>
                <a:rPr sz="2800" b="1" spc="-11" dirty="0">
                  <a:solidFill>
                    <a:srgbClr val="FFFFFF"/>
                  </a:solidFill>
                  <a:latin typeface="Arial"/>
                  <a:cs typeface="Arial"/>
                </a:rPr>
                <a:t>ласс</a:t>
              </a:r>
              <a:endParaRPr sz="2800" b="1">
                <a:latin typeface="Arial"/>
                <a:cs typeface="Arial"/>
              </a:endParaRPr>
            </a:p>
          </p:txBody>
        </p:sp>
      </p:grp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285" y="510360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Рисунок 14" descr="Kak-smenit-CMS-u-svoego-sai--te.jpg"/>
          <p:cNvPicPr>
            <a:picLocks noChangeAspect="1"/>
          </p:cNvPicPr>
          <p:nvPr/>
        </p:nvPicPr>
        <p:blipFill>
          <a:blip r:embed="rId4">
            <a:lum contrast="30000"/>
          </a:blip>
          <a:srcRect r="48571"/>
          <a:stretch>
            <a:fillRect/>
          </a:stretch>
        </p:blipFill>
        <p:spPr>
          <a:xfrm>
            <a:off x="7370771" y="2510624"/>
            <a:ext cx="4584690" cy="3880005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Прямоугольник 4"/>
          <p:cNvSpPr/>
          <p:nvPr/>
        </p:nvSpPr>
        <p:spPr>
          <a:xfrm>
            <a:off x="369847" y="1296178"/>
            <a:ext cx="1100145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indent="898525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Платформы CMS предоставляют возможность наполнять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контент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сайта материалами, изменять их и управлять ресурсами, создавать новые страницы, оптимизировать внешний вид сайта, дизайн и улучшать его содержимое. Многофункциональность сайта, возможности, удобство использования зависят от платформы CMS. Правильно подобранная платформа, помимо успешного создания сайта, рекламы, позволяет клиенту работать с удовольствием, надежно и на требуемом уровне.</a:t>
            </a:r>
          </a:p>
        </p:txBody>
      </p:sp>
      <p:sp>
        <p:nvSpPr>
          <p:cNvPr id="7" name="object 3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5824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43" dirty="0" smtClean="0"/>
              <a:t>ВОЗМОЖНОСТИ </a:t>
            </a:r>
            <a:r>
              <a:rPr lang="en-US" spc="43" dirty="0" smtClean="0"/>
              <a:t>CMS</a:t>
            </a:r>
            <a:r>
              <a:rPr lang="ru-RU" spc="43" dirty="0" smtClean="0"/>
              <a:t> ПЛАТФОРМ</a:t>
            </a:r>
            <a:endParaRPr lang="ru-RU" spc="43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Прямоугольник 4"/>
          <p:cNvSpPr/>
          <p:nvPr/>
        </p:nvSpPr>
        <p:spPr>
          <a:xfrm>
            <a:off x="369847" y="1296178"/>
            <a:ext cx="11001452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indent="898525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Платформы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CMS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делятся на две группы:</a:t>
            </a:r>
          </a:p>
          <a:p>
            <a:pPr marL="92075" indent="898525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- системы с открытым исходным кодом (распространяется бесплатно), позволяющие пользователю изменять свой внутренний код: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WordPress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Joomla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Drupal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Tipo3,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OpenCart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Serendipity,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Dotclear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ImpressPages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Chamilo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Magento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Presta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Shop;- 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92075" indent="898525" algn="just">
              <a:buFontTx/>
              <a:buChar char="-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закрытый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код (распространяемый в коммерческих целях), системы, которые не позволяют пользователю изменять свой внутренний код: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Shopify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1s-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Битрикс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marL="92075" algn="just"/>
            <a:r>
              <a:rPr lang="en-US" sz="3200" dirty="0" smtClean="0">
                <a:latin typeface="Arial" pitchFamily="34" charset="0"/>
                <a:cs typeface="Arial" pitchFamily="34" charset="0"/>
              </a:rPr>
              <a:t>CS-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cart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DataLife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Engine,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BigCommerce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Shop-Script.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3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5824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43" dirty="0" smtClean="0"/>
              <a:t>ВОЗМОЖНОСТИ </a:t>
            </a:r>
            <a:r>
              <a:rPr lang="en-US" spc="43" dirty="0" smtClean="0"/>
              <a:t>CMS</a:t>
            </a:r>
            <a:r>
              <a:rPr lang="ru-RU" spc="43" dirty="0" smtClean="0"/>
              <a:t> ПЛАТФОРМ</a:t>
            </a:r>
            <a:endParaRPr lang="ru-RU" spc="43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5824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ОСНОВНЫЕ ПОНЯТИЯ</a:t>
            </a:r>
            <a:endParaRPr lang="ru-RU" spc="43" dirty="0"/>
          </a:p>
        </p:txBody>
      </p:sp>
      <p:sp>
        <p:nvSpPr>
          <p:cNvPr id="8" name="object 8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Прямоугольник 4"/>
          <p:cNvSpPr/>
          <p:nvPr/>
        </p:nvSpPr>
        <p:spPr>
          <a:xfrm>
            <a:off x="369847" y="1296178"/>
            <a:ext cx="1100145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indent="898525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CMS делится на два типа в зависимости от функции платформы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: 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92075" indent="898525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высокая специализация.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Эти системы обладают исключительными возможностями и являются платформами, предназначенными для решения специально определенных задач (например, для организации интернет - магазинов: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Free-OpenCart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Magento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 т. д.)., распространяемый в коммерческих целях, то есть платный -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BigCommerce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Shop-Script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 т. д.);</a:t>
            </a:r>
          </a:p>
          <a:p>
            <a:pPr marL="92075" indent="898525" algn="just"/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5824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ОСНОВНЫЕ ПОНЯТИЯ</a:t>
            </a:r>
            <a:endParaRPr lang="ru-RU" spc="43" dirty="0"/>
          </a:p>
        </p:txBody>
      </p:sp>
      <p:sp>
        <p:nvSpPr>
          <p:cNvPr id="8" name="object 8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Прямоугольник 4"/>
          <p:cNvSpPr/>
          <p:nvPr/>
        </p:nvSpPr>
        <p:spPr>
          <a:xfrm>
            <a:off x="512723" y="1581930"/>
            <a:ext cx="110014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indent="898525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универсальные.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Платформы, предназначенные для решения различных задач (например,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WordPress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Joomla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Typo3).</a:t>
            </a:r>
          </a:p>
        </p:txBody>
      </p:sp>
      <p:pic>
        <p:nvPicPr>
          <p:cNvPr id="14338" name="Picture 2" descr="https://hsp.kz/wp-content/uploads/cms-moduli-ot-platejnoi-sistemy-1024x5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13317" y="3010690"/>
            <a:ext cx="6681766" cy="3464861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5824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WORDPRESS </a:t>
            </a:r>
            <a:endParaRPr lang="ru-RU" spc="43" dirty="0"/>
          </a:p>
        </p:txBody>
      </p:sp>
      <p:sp>
        <p:nvSpPr>
          <p:cNvPr id="8" name="object 8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Прямоугольник 4"/>
          <p:cNvSpPr/>
          <p:nvPr/>
        </p:nvSpPr>
        <p:spPr>
          <a:xfrm>
            <a:off x="369847" y="1867682"/>
            <a:ext cx="635798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indent="898525"/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WordPress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/>
              <a:t>(</a:t>
            </a:r>
            <a:r>
              <a:rPr lang="en-US" sz="3600" dirty="0" smtClean="0">
                <a:hlinkClick r:id="rId2"/>
              </a:rPr>
              <a:t>https://wordpress.org/</a:t>
            </a:r>
            <a:r>
              <a:rPr lang="en-US" sz="3600" dirty="0" smtClean="0"/>
              <a:t>)</a:t>
            </a:r>
            <a:r>
              <a:rPr lang="ru-RU" sz="3600" dirty="0" smtClean="0"/>
              <a:t> </a:t>
            </a:r>
          </a:p>
          <a:p>
            <a:pPr marL="92075" indent="898525"/>
            <a:r>
              <a:rPr lang="ru-RU" sz="3600" dirty="0" smtClean="0"/>
              <a:t>-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это всемирно известная платформа, изначально предназначенная для создания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блогов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теперь ее возможности расширяются.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6033" t="5714" r="3473"/>
          <a:stretch>
            <a:fillRect/>
          </a:stretch>
        </p:blipFill>
        <p:spPr bwMode="auto">
          <a:xfrm>
            <a:off x="7013581" y="1581930"/>
            <a:ext cx="4675942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5824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WORDPRESS </a:t>
            </a:r>
            <a:endParaRPr lang="ru-RU" spc="43" dirty="0"/>
          </a:p>
        </p:txBody>
      </p:sp>
      <p:sp>
        <p:nvSpPr>
          <p:cNvPr id="8" name="object 8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Прямоугольник 4"/>
          <p:cNvSpPr/>
          <p:nvPr/>
        </p:nvSpPr>
        <p:spPr>
          <a:xfrm>
            <a:off x="941351" y="1581930"/>
            <a:ext cx="1007275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indent="898525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Платформа очень проста в использовании, дополнительный сайт можно настроить на любой вид, основанный на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плагинах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и готовых шаблонах (есть тысячи типов). С помощью редактора, который управляет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контентом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платформы, можно создавать и редактировать структуру сайта, регистрировать пользователей.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5824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WORDPRESS </a:t>
            </a:r>
            <a:endParaRPr lang="ru-RU" spc="43" dirty="0"/>
          </a:p>
        </p:txBody>
      </p:sp>
      <p:sp>
        <p:nvSpPr>
          <p:cNvPr id="8" name="object 8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t="1260" b="1744"/>
          <a:stretch>
            <a:fillRect/>
          </a:stretch>
        </p:blipFill>
        <p:spPr bwMode="auto">
          <a:xfrm>
            <a:off x="1655731" y="1296178"/>
            <a:ext cx="8501122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5824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en-US" dirty="0" smtClean="0"/>
              <a:t>JOOMLA</a:t>
            </a:r>
            <a:r>
              <a:rPr lang="ru-RU" dirty="0" smtClean="0"/>
              <a:t>!</a:t>
            </a:r>
            <a:endParaRPr lang="ru-RU" spc="43" dirty="0"/>
          </a:p>
        </p:txBody>
      </p:sp>
      <p:sp>
        <p:nvSpPr>
          <p:cNvPr id="8" name="object 8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Прямоугольник 4"/>
          <p:cNvSpPr/>
          <p:nvPr/>
        </p:nvSpPr>
        <p:spPr>
          <a:xfrm>
            <a:off x="941351" y="1581930"/>
            <a:ext cx="107157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indent="898525" algn="just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Joomla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(https://www.joomla.org/)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- очень простой, не требующий специальных знаний, бесплатный тип системы, предназначенный для начинающих создавать сайт. </a:t>
            </a:r>
          </a:p>
          <a:p>
            <a:pPr marL="92075" indent="898525" algn="just"/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Joomla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- это платформа, предназначенная для создания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веб-сайта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не основанного на текстовом содержании, которая позволяет управлять “пользовательскими типами сообщений”, то есть типами сообщений, которые должны оставаться открытыми в определенное время.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5824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en-US" dirty="0" smtClean="0"/>
              <a:t>JOOMLA</a:t>
            </a:r>
            <a:r>
              <a:rPr lang="ru-RU" dirty="0" smtClean="0"/>
              <a:t>!</a:t>
            </a:r>
            <a:endParaRPr lang="ru-RU" spc="43" dirty="0"/>
          </a:p>
        </p:txBody>
      </p:sp>
      <p:sp>
        <p:nvSpPr>
          <p:cNvPr id="8" name="object 8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Прямоугольник 4"/>
          <p:cNvSpPr/>
          <p:nvPr/>
        </p:nvSpPr>
        <p:spPr>
          <a:xfrm>
            <a:off x="727037" y="1439054"/>
            <a:ext cx="107157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indent="898525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Платформа также предлагает множество функций для управления пользователями. Платформа имеет многоязычную поддержку, и вам не нужно устанавливать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плагины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(например,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WordPress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), чтобы добавить языки сайта. Платформа позволяет одновременно использовать несколько шаблонов или тем для различного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контента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85415" y="5010954"/>
            <a:ext cx="1485900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0705" y="4796640"/>
            <a:ext cx="2927449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5824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en-US" dirty="0" smtClean="0"/>
              <a:t>JOOMLA</a:t>
            </a:r>
            <a:r>
              <a:rPr lang="ru-RU" dirty="0" smtClean="0"/>
              <a:t>!</a:t>
            </a:r>
            <a:endParaRPr lang="ru-RU" spc="43" dirty="0"/>
          </a:p>
        </p:txBody>
      </p:sp>
      <p:sp>
        <p:nvSpPr>
          <p:cNvPr id="8" name="object 8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1351" y="1439054"/>
            <a:ext cx="10216835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655599" y="1887610"/>
            <a:ext cx="10858576" cy="5133903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indent="808038" algn="just">
              <a:buFont typeface="Wingdings" pitchFamily="2" charset="2"/>
              <a:buChar char="q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Принцип работы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CMS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indent="808038" algn="just">
              <a:buFont typeface="Wingdings" pitchFamily="2" charset="2"/>
              <a:buChar char="q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Основные понятия CMS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indent="808038" algn="just">
              <a:buFont typeface="Wingdings" pitchFamily="2" charset="2"/>
              <a:buChar char="q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Виды CMS платформ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indent="808038" algn="just">
              <a:buFont typeface="Wingdings" pitchFamily="2" charset="2"/>
              <a:buChar char="q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Примеры наиболее эффективных из платформ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CMS</a:t>
            </a:r>
          </a:p>
          <a:p>
            <a:pPr indent="808038" algn="just">
              <a:buFont typeface="Wingdings" pitchFamily="2" charset="2"/>
              <a:buChar char="q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400" spc="32" dirty="0" smtClean="0">
                <a:latin typeface="Arial" pitchFamily="34" charset="0"/>
                <a:cs typeface="Arial" pitchFamily="34" charset="0"/>
              </a:rPr>
              <a:t>Виды сайтов, созданных при помощи</a:t>
            </a:r>
            <a:r>
              <a:rPr lang="en-US" sz="4400" spc="32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spc="32" dirty="0" err="1" smtClean="0">
                <a:latin typeface="Arial" pitchFamily="34" charset="0"/>
                <a:cs typeface="Arial" pitchFamily="34" charset="0"/>
              </a:rPr>
              <a:t>cms</a:t>
            </a:r>
            <a:r>
              <a:rPr lang="ru-RU" sz="4400" spc="32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4400" dirty="0" smtClean="0"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endParaRPr lang="ru-RU" sz="4000" dirty="0" smtClean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ПЛАН УРОКА</a:t>
            </a:r>
            <a:endParaRPr lang="ru-RU" spc="1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5824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en-US" dirty="0" smtClean="0"/>
              <a:t>DRUPAL</a:t>
            </a:r>
            <a:endParaRPr lang="ru-RU" spc="43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 t="48785"/>
          <a:stretch>
            <a:fillRect/>
          </a:stretch>
        </p:blipFill>
        <p:spPr bwMode="auto">
          <a:xfrm>
            <a:off x="8442341" y="4582326"/>
            <a:ext cx="3386262" cy="1939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226971" y="1224740"/>
            <a:ext cx="1121576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indent="898525"/>
            <a:r>
              <a:rPr lang="en-US" sz="3200" dirty="0" err="1" smtClean="0"/>
              <a:t>Drupal</a:t>
            </a:r>
            <a:r>
              <a:rPr lang="en-US" sz="3200" dirty="0" smtClean="0"/>
              <a:t> (https://www.drupal.org/)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- многофункциональная, относительно медленная платформа, охватывающая все элементы в себе для создания полноценного сайта.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Drupal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также является гибкой платформой для работы с “пользовательскими типами сообщений”, такими как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Joomla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92075" indent="898525"/>
            <a:r>
              <a:rPr lang="ru-RU" sz="3200" dirty="0" smtClean="0">
                <a:latin typeface="Arial" pitchFamily="34" charset="0"/>
                <a:cs typeface="Arial" pitchFamily="34" charset="0"/>
              </a:rPr>
              <a:t> Платформа способна управлять как пользователями, так и многоязычными</a:t>
            </a:r>
          </a:p>
          <a:p>
            <a:pPr marL="92075"/>
            <a:r>
              <a:rPr lang="ru-RU" sz="3200" dirty="0" smtClean="0">
                <a:latin typeface="Arial" pitchFamily="34" charset="0"/>
                <a:cs typeface="Arial" pitchFamily="34" charset="0"/>
              </a:rPr>
              <a:t>сайтами. Эта платформа также является </a:t>
            </a:r>
          </a:p>
          <a:p>
            <a:pPr marL="92075"/>
            <a:r>
              <a:rPr lang="ru-RU" sz="3200" dirty="0" smtClean="0">
                <a:latin typeface="Arial" pitchFamily="34" charset="0"/>
                <a:cs typeface="Arial" pitchFamily="34" charset="0"/>
              </a:rPr>
              <a:t>более безопасной платформой </a:t>
            </a:r>
          </a:p>
          <a:p>
            <a:pPr marL="92075"/>
            <a:r>
              <a:rPr lang="ru-RU" sz="3200" dirty="0" smtClean="0">
                <a:latin typeface="Arial" pitchFamily="34" charset="0"/>
                <a:cs typeface="Arial" pitchFamily="34" charset="0"/>
              </a:rPr>
              <a:t>,чем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WordPress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Joomla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/>
          <a:srcRect l="25789" t="3774" r="34128" b="60377"/>
          <a:stretch>
            <a:fillRect/>
          </a:stretch>
        </p:blipFill>
        <p:spPr bwMode="auto">
          <a:xfrm>
            <a:off x="10514043" y="1367616"/>
            <a:ext cx="1357322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2722" y="1296178"/>
            <a:ext cx="11300193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object 3"/>
          <p:cNvSpPr txBox="1">
            <a:spLocks/>
          </p:cNvSpPr>
          <p:nvPr/>
        </p:nvSpPr>
        <p:spPr>
          <a:xfrm>
            <a:off x="369847" y="224608"/>
            <a:ext cx="115824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DRUPAL</a:t>
            </a:r>
            <a:endParaRPr kumimoji="0" lang="ru-RU" sz="44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84161" y="1367616"/>
            <a:ext cx="11144329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185738"/>
            <a:r>
              <a:rPr lang="ru-RU" dirty="0" smtClean="0">
                <a:latin typeface="Arial" pitchFamily="34" charset="0"/>
                <a:cs typeface="Arial" pitchFamily="34" charset="0"/>
              </a:rPr>
              <a:t>Как правило, с помощью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CMS-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платформ создаются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сайты: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179388" indent="185738"/>
            <a:r>
              <a:rPr lang="ru-RU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блог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форум 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WordPress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phpBB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vBulletin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);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179388" indent="185738"/>
            <a:r>
              <a:rPr lang="ru-RU" dirty="0" smtClean="0">
                <a:latin typeface="Arial" pitchFamily="34" charset="0"/>
                <a:cs typeface="Arial" pitchFamily="34" charset="0"/>
              </a:rPr>
              <a:t> - интернет-магазин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Magento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,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OpenCart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Big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Commerce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);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179388" indent="185738"/>
            <a:r>
              <a:rPr lang="en-US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социальные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сети 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Instantchms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Social Engine);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8" name="object 3"/>
          <p:cNvSpPr txBox="1">
            <a:spLocks noGrp="1"/>
          </p:cNvSpPr>
          <p:nvPr>
            <p:ph type="title"/>
          </p:nvPr>
        </p:nvSpPr>
        <p:spPr>
          <a:xfrm>
            <a:off x="226970" y="296046"/>
            <a:ext cx="11715833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3600" spc="32" dirty="0" smtClean="0"/>
              <a:t>ВИДЫ САЙТОВ, СОЗДАННЫХ ПРИ ПОМОЩИ</a:t>
            </a:r>
            <a:r>
              <a:rPr lang="en-US" sz="3600" spc="32" dirty="0" smtClean="0"/>
              <a:t> CMS</a:t>
            </a:r>
            <a:r>
              <a:rPr lang="ru-RU" sz="3600" spc="32" dirty="0" smtClean="0"/>
              <a:t> </a:t>
            </a:r>
            <a:endParaRPr lang="ru-RU" sz="3600" spc="43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84161" y="1581930"/>
            <a:ext cx="11144329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185738">
              <a:lnSpc>
                <a:spcPct val="150000"/>
              </a:lnSpc>
              <a:spcAft>
                <a:spcPts val="600"/>
              </a:spcAft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социальные сети 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Instantchms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Social Engine);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179388" indent="185738">
              <a:lnSpc>
                <a:spcPct val="150000"/>
              </a:lnSpc>
              <a:spcAft>
                <a:spcPts val="600"/>
              </a:spcAft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личные сайты 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WordPress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Monstra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);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179388" indent="185738">
              <a:lnSpc>
                <a:spcPct val="150000"/>
              </a:lnSpc>
              <a:spcAft>
                <a:spcPts val="600"/>
              </a:spcAft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корпоративные сайты 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Joomla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Drupal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);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179388" indent="185738">
              <a:lnSpc>
                <a:spcPct val="150000"/>
              </a:lnSpc>
              <a:spcAft>
                <a:spcPts val="600"/>
              </a:spcAft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порталы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Drupal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226970" y="296046"/>
            <a:ext cx="11715833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3600" spc="32" dirty="0" smtClean="0"/>
              <a:t>ВИДЫ САЙТОВ, СОЗДАННЫХ ПРИ ПОМОЩИ</a:t>
            </a:r>
            <a:r>
              <a:rPr lang="en-US" sz="3600" spc="32" dirty="0" smtClean="0"/>
              <a:t> CMS</a:t>
            </a:r>
            <a:r>
              <a:rPr lang="ru-RU" sz="3600" spc="32" dirty="0" smtClean="0"/>
              <a:t> </a:t>
            </a:r>
            <a:endParaRPr lang="ru-RU" sz="3600" spc="43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55599" y="1439054"/>
            <a:ext cx="11144329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185738">
              <a:spcAft>
                <a:spcPts val="600"/>
              </a:spcAft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Какие платформы называются CMS-платформами с открытым исходным кодом? Приведите пример.</a:t>
            </a:r>
          </a:p>
          <a:p>
            <a:pPr marL="179388" indent="185738">
              <a:spcAft>
                <a:spcPts val="600"/>
              </a:spcAft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Какие платформы называются CMS-платформами с закрытым кодом? Приведите пример.</a:t>
            </a:r>
          </a:p>
          <a:p>
            <a:pPr marL="179388" indent="185738">
              <a:spcAft>
                <a:spcPts val="600"/>
              </a:spcAft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Перечислите CMS-платформы, предназначенные для корпоративных сайтов.</a:t>
            </a:r>
          </a:p>
        </p:txBody>
      </p:sp>
      <p:sp>
        <p:nvSpPr>
          <p:cNvPr id="8" name="object 3"/>
          <p:cNvSpPr txBox="1">
            <a:spLocks noGrp="1"/>
          </p:cNvSpPr>
          <p:nvPr>
            <p:ph type="title"/>
          </p:nvPr>
        </p:nvSpPr>
        <p:spPr>
          <a:xfrm>
            <a:off x="226971" y="296046"/>
            <a:ext cx="11942804" cy="64336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3900" spc="32" dirty="0" smtClean="0"/>
              <a:t>ЗАКРЕПЛЕНИЕ</a:t>
            </a:r>
            <a:endParaRPr lang="ru-RU" sz="3900" spc="43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84161" y="1581930"/>
            <a:ext cx="11144329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185738">
              <a:spcAft>
                <a:spcPts val="600"/>
              </a:spcAft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Ответьте на вопросы:</a:t>
            </a:r>
          </a:p>
          <a:p>
            <a:pPr marL="179388" indent="185738">
              <a:spcAft>
                <a:spcPts val="600"/>
              </a:spcAft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Запишите CMS-платформы, предназначенные для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интернет-магазинов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179388" indent="185738">
              <a:spcAft>
                <a:spcPts val="600"/>
              </a:spcAft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Приведите примеры платформ CMS с высоким рейтингом.  Напишите, почему их рейтинг высок?</a:t>
            </a:r>
          </a:p>
        </p:txBody>
      </p:sp>
      <p:sp>
        <p:nvSpPr>
          <p:cNvPr id="8" name="object 3"/>
          <p:cNvSpPr txBox="1">
            <a:spLocks noGrp="1"/>
          </p:cNvSpPr>
          <p:nvPr>
            <p:ph type="title"/>
          </p:nvPr>
        </p:nvSpPr>
        <p:spPr>
          <a:xfrm>
            <a:off x="226971" y="296046"/>
            <a:ext cx="11942804" cy="64336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3900" spc="32" dirty="0" smtClean="0"/>
              <a:t>ЗАДАНИЕ ДЛЯ САМОСТОЯТЕЛЬНОЙ РАБОТЫ</a:t>
            </a:r>
            <a:endParaRPr lang="ru-RU" sz="3900" spc="43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1285" y="1367616"/>
            <a:ext cx="1135864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indent="898525" algn="just"/>
            <a:r>
              <a:rPr lang="ru-RU" sz="3400" dirty="0" smtClean="0">
                <a:latin typeface="Arial" pitchFamily="34" charset="0"/>
                <a:cs typeface="Arial" pitchFamily="34" charset="0"/>
              </a:rPr>
              <a:t>За последнее десятилетие современные сайты значительно продвинулись по сравнению с обычными сайтами. Современные сайты состоят из набора страниц, содержащих строгие функциональные возможности, которые трудно повторить, за исключением сдержанного дизайна и продуманных методов рекламы. По этой причине большинство пользователей предпочитают использовать популярные платформы CMS, а не писать современный сайт с различными функциями "с нуля".</a:t>
            </a: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226971" y="367484"/>
            <a:ext cx="1171583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ПРИНЦИП  РАБОТЫ CMS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9847" y="1510492"/>
            <a:ext cx="1150151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indent="349250" algn="just"/>
            <a:r>
              <a:rPr lang="ru-RU" sz="3400" dirty="0" smtClean="0">
                <a:latin typeface="Arial" pitchFamily="34" charset="0"/>
                <a:cs typeface="Arial" pitchFamily="34" charset="0"/>
              </a:rPr>
              <a:t>Какие возможности должны иметь платформы CMS?</a:t>
            </a:r>
          </a:p>
          <a:p>
            <a:pPr marL="92075" indent="349250" algn="just"/>
            <a:r>
              <a:rPr lang="ru-RU" sz="3400" dirty="0" smtClean="0">
                <a:latin typeface="Arial" pitchFamily="34" charset="0"/>
                <a:cs typeface="Arial" pitchFamily="34" charset="0"/>
              </a:rPr>
              <a:t>Как работать на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платформах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CMS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3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226971" y="367484"/>
            <a:ext cx="1171583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ПРИНЦИП  РАБОТЫ CMS</a:t>
            </a:r>
          </a:p>
        </p:txBody>
      </p:sp>
      <p:pic>
        <p:nvPicPr>
          <p:cNvPr id="4" name="Рисунок 3" descr="what-cms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0177" y="2939252"/>
            <a:ext cx="6215106" cy="3729063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5824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43" dirty="0" smtClean="0"/>
              <a:t>ВИДЫ </a:t>
            </a:r>
            <a:r>
              <a:rPr lang="en-US" spc="43" dirty="0" smtClean="0"/>
              <a:t>CMS</a:t>
            </a:r>
            <a:r>
              <a:rPr lang="ru-RU" spc="43" dirty="0" smtClean="0"/>
              <a:t> ПЛАТФОРМ</a:t>
            </a:r>
            <a:endParaRPr lang="ru-RU" spc="43" dirty="0"/>
          </a:p>
        </p:txBody>
      </p:sp>
      <p:sp>
        <p:nvSpPr>
          <p:cNvPr id="8" name="object 8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Прямоугольник 4"/>
          <p:cNvSpPr/>
          <p:nvPr/>
        </p:nvSpPr>
        <p:spPr>
          <a:xfrm>
            <a:off x="441285" y="1439054"/>
            <a:ext cx="1100145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indent="898525" algn="just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Платформа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с закрытым кодом - это зашифрованное программное обеспечение. </a:t>
            </a:r>
          </a:p>
          <a:p>
            <a:pPr marL="92075" indent="898525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Его содержимое невозможно просмотреть, отредактировать, изменить, добавить в него дополнения.</a:t>
            </a:r>
          </a:p>
          <a:p>
            <a:pPr marL="92075" indent="898525" algn="just"/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Plugin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плагин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 - дополнительное приложение для программного обеспечения. Он служит для расширения возможностей приложения.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5824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43" dirty="0" smtClean="0"/>
              <a:t>ВИДЫ </a:t>
            </a:r>
            <a:r>
              <a:rPr lang="en-US" spc="43" dirty="0" smtClean="0"/>
              <a:t>CMS</a:t>
            </a:r>
            <a:r>
              <a:rPr lang="ru-RU" spc="43" dirty="0" smtClean="0"/>
              <a:t> ПЛАТФОРМ</a:t>
            </a:r>
            <a:endParaRPr lang="ru-RU" spc="43" dirty="0"/>
          </a:p>
        </p:txBody>
      </p:sp>
      <p:sp>
        <p:nvSpPr>
          <p:cNvPr id="8" name="object 8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4161" y="1296178"/>
            <a:ext cx="10883934" cy="553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5824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43" dirty="0" smtClean="0"/>
              <a:t>ВИДЫ </a:t>
            </a:r>
            <a:r>
              <a:rPr lang="en-US" spc="43" dirty="0" smtClean="0"/>
              <a:t>CMS</a:t>
            </a:r>
            <a:r>
              <a:rPr lang="ru-RU" spc="43" dirty="0" smtClean="0"/>
              <a:t> ПЛАТФОРМ</a:t>
            </a:r>
            <a:endParaRPr lang="ru-RU" spc="43" dirty="0"/>
          </a:p>
        </p:txBody>
      </p:sp>
      <p:sp>
        <p:nvSpPr>
          <p:cNvPr id="8" name="object 8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13053" y="1296178"/>
            <a:ext cx="5500726" cy="5083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 l="7792" t="82905" r="6493" b="10069"/>
          <a:stretch>
            <a:fillRect/>
          </a:stretch>
        </p:blipFill>
        <p:spPr bwMode="auto">
          <a:xfrm>
            <a:off x="3013053" y="4939516"/>
            <a:ext cx="5072098" cy="441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472E-6 2.66606E-6 L 0.0382 -0.1936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" y="-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5824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43" dirty="0" smtClean="0"/>
              <a:t>ВИДЫ </a:t>
            </a:r>
            <a:r>
              <a:rPr lang="en-US" spc="43" dirty="0" smtClean="0"/>
              <a:t>CMS</a:t>
            </a:r>
            <a:r>
              <a:rPr lang="ru-RU" spc="43" dirty="0" smtClean="0"/>
              <a:t> ПЛАТФОРМ</a:t>
            </a:r>
            <a:endParaRPr lang="ru-RU" spc="43" dirty="0"/>
          </a:p>
        </p:txBody>
      </p:sp>
      <p:sp>
        <p:nvSpPr>
          <p:cNvPr id="8" name="object 8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lum bright="-30000" contrast="40000"/>
          </a:blip>
          <a:srcRect/>
          <a:stretch>
            <a:fillRect/>
          </a:stretch>
        </p:blipFill>
        <p:spPr bwMode="auto">
          <a:xfrm>
            <a:off x="1441417" y="1296178"/>
            <a:ext cx="9072626" cy="5373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Прямоугольник 4"/>
          <p:cNvSpPr/>
          <p:nvPr/>
        </p:nvSpPr>
        <p:spPr>
          <a:xfrm>
            <a:off x="441285" y="1439054"/>
            <a:ext cx="110014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indent="898525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Компании, которые хотят рекламировать себя или свой продукт через интернет, должны иметь собственный персональный сайт. В отличие от специализированных фирм с группой профессионалов, в большинстве организаций не хватает специалистов для создания персонального сайта. По этой причине они используют CMS-платформы со стандартным набором функций. По этой причине они используют CMS-платформы со стандартным набором функций. </a:t>
            </a:r>
          </a:p>
        </p:txBody>
      </p:sp>
      <p:sp>
        <p:nvSpPr>
          <p:cNvPr id="13" name="object 3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5824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43" dirty="0" smtClean="0"/>
              <a:t>ВИДЫ </a:t>
            </a:r>
            <a:r>
              <a:rPr lang="en-US" spc="43" dirty="0" smtClean="0"/>
              <a:t>CMS</a:t>
            </a:r>
            <a:r>
              <a:rPr lang="ru-RU" spc="43" dirty="0" smtClean="0"/>
              <a:t> ПЛАТФОРМ</a:t>
            </a:r>
            <a:endParaRPr lang="ru-RU" spc="43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ff5293275cf729de1c1c8ab2416c348b3271d8d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2855</TotalTime>
  <Words>873</Words>
  <Application>Microsoft Office PowerPoint</Application>
  <PresentationFormat>Произвольный</PresentationFormat>
  <Paragraphs>74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Office Theme</vt:lpstr>
      <vt:lpstr>Информатика и ИТ</vt:lpstr>
      <vt:lpstr>ПЛАН УРОКА</vt:lpstr>
      <vt:lpstr>Слайд 3</vt:lpstr>
      <vt:lpstr>Слайд 4</vt:lpstr>
      <vt:lpstr>ВИДЫ CMS ПЛАТФОРМ</vt:lpstr>
      <vt:lpstr>ВИДЫ CMS ПЛАТФОРМ</vt:lpstr>
      <vt:lpstr>ВИДЫ CMS ПЛАТФОРМ</vt:lpstr>
      <vt:lpstr>ВИДЫ CMS ПЛАТФОРМ</vt:lpstr>
      <vt:lpstr>ВИДЫ CMS ПЛАТФОРМ</vt:lpstr>
      <vt:lpstr>ВОЗМОЖНОСТИ CMS ПЛАТФОРМ</vt:lpstr>
      <vt:lpstr>ВОЗМОЖНОСТИ CMS ПЛАТФОРМ</vt:lpstr>
      <vt:lpstr>ОСНОВНЫЕ ПОНЯТИЯ</vt:lpstr>
      <vt:lpstr>ОСНОВНЫЕ ПОНЯТИЯ</vt:lpstr>
      <vt:lpstr> WORDPRESS </vt:lpstr>
      <vt:lpstr> WORDPRESS </vt:lpstr>
      <vt:lpstr> WORDPRESS </vt:lpstr>
      <vt:lpstr>JOOMLA!</vt:lpstr>
      <vt:lpstr>JOOMLA!</vt:lpstr>
      <vt:lpstr>JOOMLA!</vt:lpstr>
      <vt:lpstr>DRUPAL</vt:lpstr>
      <vt:lpstr>Слайд 21</vt:lpstr>
      <vt:lpstr>ВИДЫ САЙТОВ, СОЗДАННЫХ ПРИ ПОМОЩИ CMS </vt:lpstr>
      <vt:lpstr>ВИДЫ САЙТОВ, СОЗДАННЫХ ПРИ ПОМОЩИ CMS </vt:lpstr>
      <vt:lpstr>ЗАКРЕПЛЕНИЕ</vt:lpstr>
      <vt:lpstr>ЗАДАНИЕ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378</cp:revision>
  <dcterms:created xsi:type="dcterms:W3CDTF">2020-04-13T08:05:16Z</dcterms:created>
  <dcterms:modified xsi:type="dcterms:W3CDTF">2020-10-26T06:03:26Z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