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98" r:id="rId4"/>
    <p:sldId id="466" r:id="rId5"/>
    <p:sldId id="467" r:id="rId6"/>
    <p:sldId id="455" r:id="rId7"/>
    <p:sldId id="469" r:id="rId8"/>
    <p:sldId id="470" r:id="rId9"/>
    <p:sldId id="471" r:id="rId10"/>
    <p:sldId id="472" r:id="rId11"/>
    <p:sldId id="473" r:id="rId12"/>
    <p:sldId id="474" r:id="rId13"/>
    <p:sldId id="475" r:id="rId14"/>
    <p:sldId id="476" r:id="rId15"/>
    <p:sldId id="477" r:id="rId16"/>
    <p:sldId id="478" r:id="rId17"/>
    <p:sldId id="479" r:id="rId18"/>
    <p:sldId id="480" r:id="rId19"/>
    <p:sldId id="481" r:id="rId20"/>
    <p:sldId id="482" r:id="rId21"/>
    <p:sldId id="483" r:id="rId22"/>
    <p:sldId id="425" r:id="rId23"/>
    <p:sldId id="464" r:id="rId24"/>
  </p:sldIdLst>
  <p:sldSz cx="12169775" cy="7021513"/>
  <p:notesSz cx="5765800" cy="3244850"/>
  <p:custDataLst>
    <p:tags r:id="rId26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1324" autoAdjust="0"/>
    <p:restoredTop sz="94660"/>
  </p:normalViewPr>
  <p:slideViewPr>
    <p:cSldViewPr>
      <p:cViewPr varScale="1">
        <p:scale>
          <a:sx n="34" d="100"/>
          <a:sy n="34" d="100"/>
        </p:scale>
        <p:origin x="-84" y="-192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660F5B-BBCF-4B28-B956-404BD0BDB025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71F240-3499-48E1-A42D-3676C64951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2338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1F240-3499-48E1-A42D-3676C64951E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344533" y="510360"/>
            <a:ext cx="12169775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 algn="ctr">
              <a:spcBef>
                <a:spcPts val="243"/>
              </a:spcBef>
            </a:pPr>
            <a:r>
              <a:rPr sz="6000" spc="-11" dirty="0"/>
              <a:t>Информатика </a:t>
            </a:r>
            <a:r>
              <a:rPr sz="6000" spc="21" dirty="0"/>
              <a:t>и</a:t>
            </a:r>
            <a:r>
              <a:rPr sz="6000" spc="-85" dirty="0"/>
              <a:t> </a:t>
            </a:r>
            <a:r>
              <a:rPr sz="6000" spc="21" dirty="0"/>
              <a:t>ИТ</a:t>
            </a:r>
            <a:endParaRPr sz="6000"/>
          </a:p>
        </p:txBody>
      </p:sp>
      <p:sp>
        <p:nvSpPr>
          <p:cNvPr id="4" name="object 4"/>
          <p:cNvSpPr txBox="1"/>
          <p:nvPr/>
        </p:nvSpPr>
        <p:spPr>
          <a:xfrm>
            <a:off x="1727169" y="3153566"/>
            <a:ext cx="6643734" cy="2508909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en-US" sz="39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CMS</a:t>
            </a:r>
            <a:r>
              <a:rPr lang="en-US" sz="4000" dirty="0" smtClean="0"/>
              <a:t> </a:t>
            </a:r>
            <a:r>
              <a:rPr lang="en-US" sz="39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(CONTENT MANAGEMENT SYSTEMS) - </a:t>
            </a:r>
            <a:r>
              <a:rPr lang="ru-RU" sz="39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СИСТЕМЫ УПРАВЛЕНИЯ КОНТЕНТОМ</a:t>
            </a:r>
            <a:endParaRPr lang="ru-RU" sz="39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41351" y="3225004"/>
            <a:ext cx="726434" cy="2438416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Группа 13"/>
          <p:cNvGrpSpPr/>
          <p:nvPr/>
        </p:nvGrpSpPr>
        <p:grpSpPr>
          <a:xfrm>
            <a:off x="10156853" y="438922"/>
            <a:ext cx="1338943" cy="1372699"/>
            <a:chOff x="9892263" y="460623"/>
            <a:chExt cx="1338943" cy="1372699"/>
          </a:xfrm>
        </p:grpSpPr>
        <p:grpSp>
          <p:nvGrpSpPr>
            <p:cNvPr id="8" name="object 8"/>
            <p:cNvGrpSpPr/>
            <p:nvPr/>
          </p:nvGrpSpPr>
          <p:grpSpPr>
            <a:xfrm>
              <a:off x="9892263" y="460623"/>
              <a:ext cx="1338943" cy="1372699"/>
              <a:chOff x="4686759" y="212867"/>
              <a:chExt cx="634365" cy="634365"/>
            </a:xfrm>
          </p:grpSpPr>
          <p:sp>
            <p:nvSpPr>
              <p:cNvPr id="9" name="object 9"/>
              <p:cNvSpPr/>
              <p:nvPr/>
            </p:nvSpPr>
            <p:spPr>
              <a:xfrm>
                <a:off x="4701999" y="228108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603608" y="0"/>
                    </a:moveTo>
                    <a:lnTo>
                      <a:pt x="0" y="0"/>
                    </a:lnTo>
                    <a:lnTo>
                      <a:pt x="0" y="603609"/>
                    </a:lnTo>
                    <a:lnTo>
                      <a:pt x="603608" y="603609"/>
                    </a:lnTo>
                    <a:lnTo>
                      <a:pt x="603608" y="0"/>
                    </a:lnTo>
                    <a:close/>
                  </a:path>
                </a:pathLst>
              </a:custGeom>
              <a:solidFill>
                <a:srgbClr val="00A6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4701999" y="228108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0" y="0"/>
                    </a:moveTo>
                    <a:lnTo>
                      <a:pt x="603608" y="0"/>
                    </a:lnTo>
                    <a:lnTo>
                      <a:pt x="603608" y="603609"/>
                    </a:lnTo>
                    <a:lnTo>
                      <a:pt x="0" y="603609"/>
                    </a:lnTo>
                    <a:lnTo>
                      <a:pt x="0" y="0"/>
                    </a:lnTo>
                    <a:close/>
                  </a:path>
                </a:pathLst>
              </a:custGeom>
              <a:ln w="30481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1" name="object 11"/>
            <p:cNvSpPr txBox="1"/>
            <p:nvPr/>
          </p:nvSpPr>
          <p:spPr>
            <a:xfrm>
              <a:off x="10371167" y="510360"/>
              <a:ext cx="365897" cy="772805"/>
            </a:xfrm>
            <a:prstGeom prst="rect">
              <a:avLst/>
            </a:prstGeom>
          </p:spPr>
          <p:txBody>
            <a:bodyPr vert="horz" wrap="square" lIns="0" tIns="33811" rIns="0" bIns="0" rtlCol="0">
              <a:spAutoFit/>
            </a:bodyPr>
            <a:lstStyle/>
            <a:p>
              <a:pPr>
                <a:spcBef>
                  <a:spcPts val="266"/>
                </a:spcBef>
              </a:pPr>
              <a:r>
                <a:rPr lang="ru-RU" sz="4800" b="1" dirty="0" smtClean="0">
                  <a:solidFill>
                    <a:schemeClr val="bg1"/>
                  </a:solidFill>
                  <a:latin typeface="Arial"/>
                  <a:cs typeface="Arial"/>
                </a:rPr>
                <a:t>8</a:t>
              </a:r>
              <a:endParaRPr sz="4800" b="1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  <p:sp>
          <p:nvSpPr>
            <p:cNvPr id="12" name="object 12"/>
            <p:cNvSpPr txBox="1"/>
            <p:nvPr/>
          </p:nvSpPr>
          <p:spPr>
            <a:xfrm>
              <a:off x="9942539" y="1224740"/>
              <a:ext cx="1214446" cy="456834"/>
            </a:xfrm>
            <a:prstGeom prst="rect">
              <a:avLst/>
            </a:prstGeom>
          </p:spPr>
          <p:txBody>
            <a:bodyPr vert="horz" wrap="square" lIns="0" tIns="25696" rIns="0" bIns="0" rtlCol="0">
              <a:spAutoFit/>
            </a:bodyPr>
            <a:lstStyle/>
            <a:p>
              <a:pPr algn="ctr">
                <a:spcBef>
                  <a:spcPts val="202"/>
                </a:spcBef>
              </a:pPr>
              <a:r>
                <a:rPr sz="2800" b="1" spc="11" dirty="0">
                  <a:solidFill>
                    <a:srgbClr val="FFFFFF"/>
                  </a:solidFill>
                  <a:latin typeface="Arial"/>
                  <a:cs typeface="Arial"/>
                </a:rPr>
                <a:t>к</a:t>
              </a:r>
              <a:r>
                <a:rPr sz="2800" b="1" spc="-11" dirty="0">
                  <a:solidFill>
                    <a:srgbClr val="FFFFFF"/>
                  </a:solidFill>
                  <a:latin typeface="Arial"/>
                  <a:cs typeface="Arial"/>
                </a:rPr>
                <a:t>ласс</a:t>
              </a:r>
              <a:endParaRPr sz="2800" b="1">
                <a:latin typeface="Arial"/>
                <a:cs typeface="Arial"/>
              </a:endParaRPr>
            </a:p>
          </p:txBody>
        </p:sp>
      </p:grp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285" y="510360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56589" y="2724938"/>
            <a:ext cx="3655996" cy="3497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15832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СИСТЕМА УПРАВЛЕНИЯ КОНТЕНТОМ</a:t>
            </a:r>
            <a:endParaRPr kumimoji="0" lang="en-US" sz="335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4161" y="1653368"/>
            <a:ext cx="10644262" cy="4161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808038" algn="just">
              <a:lnSpc>
                <a:spcPct val="150000"/>
              </a:lnSpc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Управление правом пользования. CMS также имеет возможность распределять роли между пользователями сайта. Например, пользователь, входящий в качестве гостя, может оставлять комментарии на странице, но не имеет права изменять блоки меню или содержимое страницы и не может влиять на другие элементы сайта.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15832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НЕДОСТАТКИ 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CMS</a:t>
            </a:r>
            <a:endParaRPr kumimoji="0" lang="en-US" sz="335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4161" y="1367616"/>
            <a:ext cx="11001452" cy="533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808038" algn="just">
              <a:lnSpc>
                <a:spcPct val="150000"/>
              </a:lnSpc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Наличие необходимости укрепления защитного слоя системы. </a:t>
            </a:r>
          </a:p>
          <a:p>
            <a:pPr indent="808038" algn="just">
              <a:lnSpc>
                <a:spcPct val="150000"/>
              </a:lnSpc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Внутренние структуры очень распространенных систем управления изучаются хакерами, в результате их слабости становятся очевидными для многих.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Поэтому взломать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такую систему не составит труда профессиональным хакерам.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15832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НЕДОСТАТКИ 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CMS</a:t>
            </a:r>
            <a:endParaRPr kumimoji="0" lang="en-US" sz="335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8409" y="1439054"/>
            <a:ext cx="11287204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808038" algn="just">
              <a:spcAft>
                <a:spcPts val="600"/>
              </a:spcAft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Работа по шаблону. CMS состоит из набора шаблонов, несмотря на различную гибкость. В некоторых CMS набор шаблонов шире, там можно найти дизайн и структуру, подходящую для любой идеи, которую вы хотите. В некоторых из них, из-за отсутствия набора шаблонов, реализация творческой идеи может быть затруднена.</a:t>
            </a:r>
          </a:p>
          <a:p>
            <a:pPr indent="808038" algn="just">
              <a:spcAft>
                <a:spcPts val="600"/>
              </a:spcAft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Сложность создания специализированных сайтов с нестандартными функциями. Но такие сайты могут создавать специальные компании или IT-специалисты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644393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ВОЗМОЖНОСТИ 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CMS</a:t>
            </a:r>
            <a:endParaRPr kumimoji="0" lang="en-US" sz="335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8409" y="1367616"/>
            <a:ext cx="11287204" cy="4755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808038" algn="just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Каждый CMS имеет различные возможности в зависимости от его характеристик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Поэтому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при выборе платформы CMS, удовлетворяющей потребностям компании, следует обращать внимание на её широкое распространение, наряду с ценой, а также на следующие особенности: </a:t>
            </a:r>
          </a:p>
          <a:p>
            <a:pPr indent="808038" algn="just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защищенность; </a:t>
            </a:r>
          </a:p>
          <a:p>
            <a:pPr indent="808038" algn="just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наличие возможности переделки элементов; набор функций и возможностей; 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15832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 defTabSz="914400">
              <a:spcBef>
                <a:spcPts val="277"/>
              </a:spcBef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ВОЗМОЖНОСТИ 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CMS</a:t>
            </a:r>
            <a:endParaRPr lang="en-US" sz="3350" b="1" kern="0" spc="43" dirty="0" smtClean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9847" y="1367616"/>
            <a:ext cx="1128720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808038" algn="just">
              <a:spcBef>
                <a:spcPts val="600"/>
              </a:spcBef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Удобство при работе с заголовком,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метатегами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другой важной для рекламы информацией; </a:t>
            </a:r>
          </a:p>
          <a:p>
            <a:pPr indent="808038" algn="just">
              <a:spcBef>
                <a:spcPts val="600"/>
              </a:spcBef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возможность создания пользовательских имен для страниц и семантических URL-адресов;</a:t>
            </a:r>
          </a:p>
          <a:p>
            <a:pPr indent="808038" algn="just">
              <a:spcBef>
                <a:spcPts val="600"/>
              </a:spcBef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производительность работы; </a:t>
            </a:r>
          </a:p>
          <a:p>
            <a:pPr indent="808038" algn="just">
              <a:spcBef>
                <a:spcPts val="600"/>
              </a:spcBef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возможность исправления ошибок; </a:t>
            </a:r>
          </a:p>
          <a:p>
            <a:pPr indent="808038" algn="just">
              <a:spcBef>
                <a:spcPts val="600"/>
              </a:spcBef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поддержка карты сайта;</a:t>
            </a:r>
          </a:p>
          <a:p>
            <a:pPr indent="808038" algn="just">
              <a:spcBef>
                <a:spcPts val="600"/>
              </a:spcBef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простота добавления и удаления страниц.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15832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 defTabSz="914400">
              <a:spcBef>
                <a:spcPts val="277"/>
              </a:spcBef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ПРИМЕРЫ СM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</a:t>
            </a:r>
            <a:endParaRPr lang="en-US" sz="3350" b="1" kern="0" spc="43" dirty="0" smtClean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9847" y="1367616"/>
            <a:ext cx="112872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808038" algn="just">
              <a:spcBef>
                <a:spcPts val="600"/>
              </a:spcBef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Рассмотрим некоторые популярные бесплатные CMS, их основные достоинства и недостатки.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7037" y="2796376"/>
            <a:ext cx="10715700" cy="3614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en-US" sz="3600" b="1" dirty="0" smtClean="0"/>
              <a:t> 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CMS WORDPRESS</a:t>
            </a:r>
            <a:endParaRPr lang="en-US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9847" y="1367616"/>
            <a:ext cx="11287204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808038" algn="just">
              <a:spcBef>
                <a:spcPts val="600"/>
              </a:spcBef>
              <a:spcAft>
                <a:spcPts val="600"/>
              </a:spcAft>
            </a:pP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Wordpress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является бесплатной CMS. </a:t>
            </a:r>
          </a:p>
          <a:p>
            <a:pPr indent="808038" algn="just">
              <a:spcBef>
                <a:spcPts val="600"/>
              </a:spcBef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Её популярность вызвана простотой установки, универсальностью, минимальными требованиями к ресурсам, возможностью расширения функциональности за счет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плагинов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простой смены оформления и еще множеством факторов.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41879" y="3939384"/>
            <a:ext cx="4357718" cy="2789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69847" y="1367616"/>
            <a:ext cx="1150151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5963"/>
            <a:r>
              <a:rPr lang="ru-RU" sz="3200" dirty="0" smtClean="0">
                <a:latin typeface="Arial" pitchFamily="34" charset="0"/>
                <a:cs typeface="Arial" pitchFamily="34" charset="0"/>
              </a:rPr>
              <a:t>Возможности предоставляет нам CMS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Wordpress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indent="625475"/>
            <a:r>
              <a:rPr lang="ru-RU" sz="3200" dirty="0" smtClean="0">
                <a:latin typeface="Arial" pitchFamily="34" charset="0"/>
                <a:cs typeface="Arial" pitchFamily="34" charset="0"/>
              </a:rPr>
              <a:t>Поиск по сайту, RSS-лента, комментарии, рубрики, метки – это все заложено в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Wordpress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indent="625475"/>
            <a:r>
              <a:rPr lang="ru-RU" sz="3200" dirty="0" smtClean="0">
                <a:latin typeface="Arial" pitchFamily="34" charset="0"/>
                <a:cs typeface="Arial" pitchFamily="34" charset="0"/>
              </a:rPr>
              <a:t>Редактирование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загружаемых изображений в административной панели. </a:t>
            </a:r>
          </a:p>
          <a:p>
            <a:pPr indent="715963"/>
            <a:r>
              <a:rPr lang="ru-RU" sz="3200" dirty="0" smtClean="0">
                <a:latin typeface="Arial" pitchFamily="34" charset="0"/>
                <a:cs typeface="Arial" pitchFamily="34" charset="0"/>
              </a:rPr>
              <a:t>Поддерживаются функции масштабирования, поворота, отражения и обрезки изображения. </a:t>
            </a:r>
          </a:p>
          <a:p>
            <a:pPr indent="715963"/>
            <a:r>
              <a:rPr lang="ru-RU" sz="3200" dirty="0" smtClean="0">
                <a:latin typeface="Arial" pitchFamily="34" charset="0"/>
                <a:cs typeface="Arial" pitchFamily="34" charset="0"/>
              </a:rPr>
              <a:t>Мощный визуальный текстовый редактор, который имеет возможность расширения функциональности;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создание статических страниц.</a:t>
            </a: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1" y="296046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en-US" sz="3600" b="1" dirty="0" smtClean="0"/>
              <a:t> 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CMS WORDPRESS</a:t>
            </a:r>
            <a:endParaRPr lang="en-US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69847" y="1153302"/>
            <a:ext cx="1128720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5963"/>
            <a:r>
              <a:rPr lang="ru-RU" sz="3000" dirty="0" smtClean="0">
                <a:latin typeface="Arial" pitchFamily="34" charset="0"/>
                <a:cs typeface="Arial" pitchFamily="34" charset="0"/>
              </a:rPr>
              <a:t>Простота публикации записей.</a:t>
            </a:r>
          </a:p>
          <a:p>
            <a:pPr indent="715963"/>
            <a:r>
              <a:rPr lang="ru-RU" sz="3000" dirty="0" smtClean="0">
                <a:latin typeface="Arial" pitchFamily="34" charset="0"/>
                <a:cs typeface="Arial" pitchFamily="34" charset="0"/>
              </a:rPr>
              <a:t>В новых версиях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Wordpress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появилась возможность создания множества меню с желаемым набором записей, рубрик и статических страниц. </a:t>
            </a:r>
          </a:p>
          <a:p>
            <a:pPr indent="715963"/>
            <a:r>
              <a:rPr lang="ru-RU" sz="3000" dirty="0" smtClean="0">
                <a:latin typeface="Arial" pitchFamily="34" charset="0"/>
                <a:cs typeface="Arial" pitchFamily="34" charset="0"/>
              </a:rPr>
              <a:t>Автоматическое обновление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плагинов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, шаблонов и самого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Wordpress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 Периодическая проверка наличия обновлений.</a:t>
            </a:r>
          </a:p>
          <a:p>
            <a:pPr indent="715963"/>
            <a:r>
              <a:rPr lang="ru-RU" sz="3000" dirty="0" smtClean="0">
                <a:latin typeface="Arial" pitchFamily="34" charset="0"/>
                <a:cs typeface="Arial" pitchFamily="34" charset="0"/>
              </a:rPr>
              <a:t>Расширение функциональности за счет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плагинов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, которых в библиотеке огромное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множество.</a:t>
            </a:r>
          </a:p>
          <a:p>
            <a:pPr indent="715963"/>
            <a:r>
              <a:rPr lang="ru-RU" sz="3000" dirty="0" smtClean="0">
                <a:latin typeface="Arial" pitchFamily="34" charset="0"/>
                <a:cs typeface="Arial" pitchFamily="34" charset="0"/>
              </a:rPr>
              <a:t>Это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лишь малая часть возможностей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Wordpress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, на самом деле их намного больше. На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Wordpress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можно построить любой сайт: от визитки до мощного портала.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1" y="296046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en-US" sz="3600" b="1" dirty="0" smtClean="0"/>
              <a:t> 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CMS WORDPRESS</a:t>
            </a:r>
            <a:endParaRPr lang="en-US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13119" y="3367880"/>
            <a:ext cx="5000625" cy="336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69847" y="1296178"/>
            <a:ext cx="1128720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5963"/>
            <a:r>
              <a:rPr lang="ru-RU" sz="3200" dirty="0" smtClean="0"/>
              <a:t>Бесплатный CMS </a:t>
            </a:r>
            <a:r>
              <a:rPr lang="ru-RU" sz="3200" dirty="0" err="1" smtClean="0"/>
              <a:t>Joomla</a:t>
            </a:r>
            <a:r>
              <a:rPr lang="ru-RU" sz="3200" dirty="0" smtClean="0"/>
              <a:t>! больше подходит для создания различных новостных порталов, </a:t>
            </a:r>
            <a:r>
              <a:rPr lang="ru-RU" sz="3200" dirty="0" err="1" smtClean="0"/>
              <a:t>статейников</a:t>
            </a:r>
            <a:r>
              <a:rPr lang="ru-RU" sz="3200" dirty="0" smtClean="0"/>
              <a:t>, каталогов товаров. Управление сайтом осуществляется, как и у </a:t>
            </a:r>
            <a:r>
              <a:rPr lang="ru-RU" sz="3200" dirty="0" err="1" smtClean="0"/>
              <a:t>Wordpress</a:t>
            </a:r>
            <a:r>
              <a:rPr lang="ru-RU" sz="3200" dirty="0" smtClean="0"/>
              <a:t>, через административную панель. 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1" y="296046"/>
            <a:ext cx="11715832" cy="1389723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en-US" sz="3600" b="1" dirty="0" smtClean="0"/>
              <a:t> </a:t>
            </a:r>
            <a:r>
              <a:rPr lang="ru-RU" sz="4400" b="1" dirty="0" smtClean="0"/>
              <a:t>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ВОЗМОЖНОСТИ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CMS JOOMLA!</a:t>
            </a:r>
          </a:p>
          <a:p>
            <a:pPr algn="ctr"/>
            <a:endParaRPr lang="en-US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798475" y="1724806"/>
            <a:ext cx="10858576" cy="5318569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indent="808038"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Принцип работы CMS;</a:t>
            </a:r>
          </a:p>
          <a:p>
            <a:pPr indent="808038"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Возможности и недостатки CMS;</a:t>
            </a:r>
          </a:p>
          <a:p>
            <a:pPr indent="808038"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Платформы CMS;</a:t>
            </a:r>
          </a:p>
          <a:p>
            <a:pPr indent="808038"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Примеры наиболее эффективных из платформ CMS.</a:t>
            </a:r>
            <a:endParaRPr lang="ru-RU" sz="4400" dirty="0" smtClean="0"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endParaRPr lang="ru-RU" sz="4000" dirty="0" smtClean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4300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ПЛАН УРОКА</a:t>
            </a:r>
            <a:endParaRPr lang="ru-RU" spc="1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6971" y="1581930"/>
            <a:ext cx="1128720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5963"/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Joomla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! Предоставляет следующие возможности:</a:t>
            </a:r>
          </a:p>
          <a:p>
            <a:pPr indent="715963"/>
            <a:r>
              <a:rPr lang="ru-RU" sz="3200" dirty="0" smtClean="0">
                <a:latin typeface="Arial" pitchFamily="34" charset="0"/>
                <a:cs typeface="Arial" pitchFamily="34" charset="0"/>
              </a:rPr>
              <a:t>Легкая смена оформления сайта благодаря шаблонам.</a:t>
            </a:r>
          </a:p>
          <a:p>
            <a:pPr indent="715963"/>
            <a:r>
              <a:rPr lang="ru-RU" sz="3200" dirty="0" smtClean="0">
                <a:latin typeface="Arial" pitchFamily="34" charset="0"/>
                <a:cs typeface="Arial" pitchFamily="34" charset="0"/>
              </a:rPr>
              <a:t>Расширение функциональности помощью модулей.</a:t>
            </a:r>
          </a:p>
          <a:p>
            <a:pPr indent="715963"/>
            <a:r>
              <a:rPr lang="ru-RU" sz="3200" dirty="0" smtClean="0">
                <a:latin typeface="Arial" pitchFamily="34" charset="0"/>
                <a:cs typeface="Arial" pitchFamily="34" charset="0"/>
              </a:rPr>
              <a:t>Широкие возможности управления пользователями сайта, установка прав для просмотра и уровня доступа.</a:t>
            </a:r>
          </a:p>
          <a:p>
            <a:pPr indent="715963"/>
            <a:r>
              <a:rPr lang="ru-RU" sz="3200" dirty="0" smtClean="0">
                <a:latin typeface="Arial" pitchFamily="34" charset="0"/>
                <a:cs typeface="Arial" pitchFamily="34" charset="0"/>
              </a:rPr>
              <a:t>Поддержка множества языков и их быстрая смена.</a:t>
            </a:r>
          </a:p>
          <a:p>
            <a:pPr indent="715963"/>
            <a:r>
              <a:rPr lang="ru-RU" sz="3200" dirty="0" smtClean="0">
                <a:latin typeface="Arial" pitchFamily="34" charset="0"/>
                <a:cs typeface="Arial" pitchFamily="34" charset="0"/>
              </a:rPr>
              <a:t>Минимальные ресурсы для работы.</a:t>
            </a:r>
          </a:p>
          <a:p>
            <a:pPr indent="715963"/>
            <a:r>
              <a:rPr lang="ru-RU" sz="3200" dirty="0" smtClean="0">
                <a:latin typeface="Arial" pitchFamily="34" charset="0"/>
                <a:cs typeface="Arial" pitchFamily="34" charset="0"/>
              </a:rPr>
              <a:t>Управление файлами с помощью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Медиа-менеджера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1" y="296046"/>
            <a:ext cx="11715832" cy="1389723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en-US" sz="3600" b="1" dirty="0" smtClean="0"/>
              <a:t> </a:t>
            </a:r>
            <a:r>
              <a:rPr lang="ru-RU" sz="4400" b="1" dirty="0" smtClean="0"/>
              <a:t>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ВОЗМОЖНОСТИ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CMS JOOMLA!</a:t>
            </a:r>
          </a:p>
          <a:p>
            <a:pPr algn="ctr"/>
            <a:endParaRPr lang="en-US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69847" y="1296178"/>
            <a:ext cx="11287204" cy="5171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5963">
              <a:lnSpc>
                <a:spcPct val="150000"/>
              </a:lnSpc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Управление файлами с помощью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Медиа-менеджера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indent="715963">
              <a:lnSpc>
                <a:spcPct val="150000"/>
              </a:lnSpc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Создание и редактирование меню.</a:t>
            </a:r>
          </a:p>
          <a:p>
            <a:pPr indent="715963">
              <a:lnSpc>
                <a:spcPct val="150000"/>
              </a:lnSpc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Установка на сайт рекламных баннеров и многое другое.</a:t>
            </a:r>
          </a:p>
          <a:p>
            <a:pPr indent="715963">
              <a:lnSpc>
                <a:spcPct val="150000"/>
              </a:lnSpc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Это малая часть всех возможностей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Joomla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Можно зайти на официальный сайт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Joomla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! и просмотреть полный список возможностей самостоятельно.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1" y="296046"/>
            <a:ext cx="11715832" cy="1389723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en-US" sz="3600" b="1" dirty="0" smtClean="0"/>
              <a:t> </a:t>
            </a:r>
            <a:r>
              <a:rPr lang="ru-RU" sz="4400" b="1" dirty="0" smtClean="0"/>
              <a:t>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ВОЗМОЖНОСТИ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CMS JOOMLA!</a:t>
            </a:r>
          </a:p>
          <a:p>
            <a:pPr algn="ctr"/>
            <a:endParaRPr lang="en-US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5824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32" dirty="0" smtClean="0"/>
              <a:t>ЗАКРЕПЛЕНИЕ</a:t>
            </a:r>
            <a:endParaRPr lang="ru-RU" spc="43" dirty="0"/>
          </a:p>
        </p:txBody>
      </p:sp>
      <p:sp>
        <p:nvSpPr>
          <p:cNvPr id="8" name="object 8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Прямоугольник 4"/>
          <p:cNvSpPr/>
          <p:nvPr/>
        </p:nvSpPr>
        <p:spPr>
          <a:xfrm>
            <a:off x="512723" y="1796244"/>
            <a:ext cx="1100145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indent="898525" algn="just">
              <a:lnSpc>
                <a:spcPct val="150000"/>
              </a:lnSpc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1.  Что вы понимаете под CMS?</a:t>
            </a:r>
          </a:p>
          <a:p>
            <a:pPr marL="92075" indent="898525" algn="just">
              <a:lnSpc>
                <a:spcPct val="150000"/>
              </a:lnSpc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2.  Как вы думаете, зачем нужны CMS?</a:t>
            </a:r>
          </a:p>
          <a:p>
            <a:pPr marL="92075" indent="898525" algn="just">
              <a:lnSpc>
                <a:spcPct val="150000"/>
              </a:lnSpc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3.  Какие возможности у CMS?</a:t>
            </a:r>
          </a:p>
          <a:p>
            <a:pPr marL="92075" indent="898525" algn="just">
              <a:lnSpc>
                <a:spcPct val="150000"/>
              </a:lnSpc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4. На что следует обратить внимание при выборе платформ CMS?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55599" y="1439054"/>
            <a:ext cx="11144329" cy="4570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185738">
              <a:spcAft>
                <a:spcPts val="600"/>
              </a:spcAft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Ответьте на вопросы:</a:t>
            </a:r>
          </a:p>
          <a:p>
            <a:pPr marL="179388" indent="185738">
              <a:spcAft>
                <a:spcPts val="600"/>
              </a:spcAft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Что такое системы управления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контентом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179388" indent="185738">
              <a:spcAft>
                <a:spcPts val="600"/>
              </a:spcAft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Для каких целей используются системы управления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контентом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179388" indent="185738">
              <a:spcAft>
                <a:spcPts val="600"/>
              </a:spcAft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Каковы преимущества CMS?</a:t>
            </a:r>
          </a:p>
          <a:p>
            <a:pPr marL="179388" indent="185738">
              <a:spcAft>
                <a:spcPts val="600"/>
              </a:spcAft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Какие есть недостатки в CMS?</a:t>
            </a:r>
          </a:p>
          <a:p>
            <a:pPr marL="179388" indent="185738">
              <a:spcAft>
                <a:spcPts val="600"/>
              </a:spcAft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Что такое шаблон?</a:t>
            </a:r>
          </a:p>
        </p:txBody>
      </p:sp>
      <p:sp>
        <p:nvSpPr>
          <p:cNvPr id="8" name="object 3"/>
          <p:cNvSpPr txBox="1">
            <a:spLocks noGrp="1"/>
          </p:cNvSpPr>
          <p:nvPr>
            <p:ph type="title"/>
          </p:nvPr>
        </p:nvSpPr>
        <p:spPr>
          <a:xfrm>
            <a:off x="226971" y="296046"/>
            <a:ext cx="11942804" cy="64336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3900" spc="32" dirty="0" smtClean="0"/>
              <a:t>ЗАДАНИЕ ДЛЯ САМОСТОЯТЕЛЬНОЙ РАБОТЫ</a:t>
            </a:r>
            <a:endParaRPr lang="ru-RU" sz="3900" spc="43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1285" y="1367616"/>
            <a:ext cx="1135864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 indent="898525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В последние годы интернет настолько интенсивно влияет на жизнь людей, что он не только становится важной частью жизни человека, но и служит решающим фактором в развитии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бизнес-проектов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Интернет играет ключевую роль в этих процессах, помогая компаниям вести и развивать свой бизнес, а также является инструментом коммуникации, который не имеет себе равных для всех. Интернет является виртуальным информационным пространством, и это пространство состоит из миллионов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веб-сайтов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226971" y="367484"/>
            <a:ext cx="11715832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ПРИНЦИП  РАБОТЫ CMS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41351" y="1439054"/>
            <a:ext cx="1042994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 indent="898525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Вы также можете создать свой собственный сайт и стать частью этого пространства. Для этого вам не нужно быть профессиональным или опытным программистом или нанимать команду специалистов-дизайнеров, программистов, чтобы воплотить в жизнь свою идею, достаточно просто обладать навыками использования CMS.</a:t>
            </a:r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226971" y="367484"/>
            <a:ext cx="11715832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ПРИНЦИП  РАБОТЫ CMS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27037" y="1367616"/>
            <a:ext cx="1085857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 indent="898525" algn="just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Хакер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компьютерный программист, который под видом несанкционированного доступа к конфиденциальной информации и её заражению вирусом нарушает систему защиты сетей, таких как закрытые информационные системы, Банк данных. 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marL="92075" indent="898525" algn="just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Шаблон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- содержание (текст, изображение, мультимедиа и т. д.) страница, которая состоит из набора HTML-тегов, заполненных системным механизмом сайта, с оригинальным дизайном и структурой .</a:t>
            </a:r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226971" y="367484"/>
            <a:ext cx="11715832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ОСНОВНЫЕ ПОНЯТИЯ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69847" y="1439054"/>
            <a:ext cx="11287204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808038" algn="just"/>
            <a:r>
              <a:rPr lang="ru-RU" sz="3100" dirty="0" smtClean="0">
                <a:latin typeface="Arial" pitchFamily="34" charset="0"/>
                <a:cs typeface="Arial" pitchFamily="34" charset="0"/>
              </a:rPr>
              <a:t>CMS (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content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management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system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- система управления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контентом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) - платформа, состоящая из набора функций, предназначенных для готовых шаблонных конструкций, ввода данных и проектных работ. CMS также представляет собой систему управления, которая позволяет легко и легко создавать и изменять (добавлять, редактировать и удалять) сайты, состоящие из текстовых и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мультимедийных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страниц. CMS дает возможность создавать новые страницы на сайте, изменять каталог продукции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повышать практичность таких процессов, как заказ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15832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СИСТЕМА УПРАВЛЕНИЯ КОНТЕНТОМ</a:t>
            </a:r>
            <a:endParaRPr kumimoji="0" lang="en-US" sz="335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971" y="1224740"/>
            <a:ext cx="785818" cy="718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1285" y="1367616"/>
            <a:ext cx="11287204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808038" algn="just"/>
            <a:r>
              <a:rPr lang="ru-RU" sz="3000" dirty="0" smtClean="0">
                <a:latin typeface="Arial" pitchFamily="34" charset="0"/>
                <a:cs typeface="Arial" pitchFamily="34" charset="0"/>
              </a:rPr>
              <a:t>Любой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веб-сайт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будет создан с использованием языка HTML, таблицы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касакадных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стилей CSS,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веб-технологий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, таких как PHP,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JavaScript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, а также систем управления базами данных, таких как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MySQL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 Все материалы, которые мы видим на сайте (текст, изображение, аудио, видео и т. д.) выводится на страницу с помощью данной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веб-технологии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. </a:t>
            </a:r>
          </a:p>
          <a:p>
            <a:pPr indent="808038" algn="just"/>
            <a:r>
              <a:rPr lang="ru-RU" sz="3000" dirty="0" smtClean="0">
                <a:latin typeface="Arial" pitchFamily="34" charset="0"/>
                <a:cs typeface="Arial" pitchFamily="34" charset="0"/>
              </a:rPr>
              <a:t>Как известно, такой процесс осуществляется только со стороны специалиста, который хорошо освоил эти языки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веб-программирования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 CMS также позволяет пользователю, не владеющему языками программирования, создавать и управлять сайтом.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15832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СИСТЕМА УПРАВЛЕНИЯ КОНТЕНТОМ</a:t>
            </a:r>
            <a:endParaRPr kumimoji="0" lang="en-US" sz="335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15832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СИСТЕМА УПРАВЛЕНИЯ КОНТЕНТОМ</a:t>
            </a:r>
            <a:endParaRPr kumimoji="0" lang="en-US" sz="335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8409" y="1367616"/>
            <a:ext cx="1128720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808038" algn="just"/>
            <a:r>
              <a:rPr lang="ru-RU" sz="3000" dirty="0" smtClean="0">
                <a:latin typeface="Arial" pitchFamily="34" charset="0"/>
                <a:cs typeface="Arial" pitchFamily="34" charset="0"/>
              </a:rPr>
              <a:t>Простота и удобство процесса работы с сайтом. Система управления CMS позволяет любому пользователю, независимо от уровня знаний, полностью работать над ресурсами [управление сайтом, редактирование данных, настройка структуры (добавление и удаление разделов)]. При этом не требуется технических знаний или передовых навыков по разработке и программированию структуры сайта. Возможность создания сайта на высокой скорости за короткое время. Первоначально создание сайта было трудоемким процессом, который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занимал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много времени. 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15832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СИСТЕМА УПРАВЛЕНИЯ КОНТЕНТОМ</a:t>
            </a:r>
            <a:endParaRPr kumimoji="0" lang="en-US" sz="335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8409" y="1367616"/>
            <a:ext cx="11287204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808038" algn="just"/>
            <a:r>
              <a:rPr lang="ru-RU" sz="3000" dirty="0" smtClean="0">
                <a:latin typeface="Arial" pitchFamily="34" charset="0"/>
                <a:cs typeface="Arial" pitchFamily="34" charset="0"/>
              </a:rPr>
              <a:t>Поскольку CMS автоматизирует большую часть рабочего процесса, он значительно экономит время на создании сайта и его отдельных частей. Это возможность создать красивый дизайн без лишних хлопот. Системное администрирование позволяет работать над дизайном сайта и улучшать его содержимое, добавлять и управлять новыми элементами.</a:t>
            </a:r>
          </a:p>
          <a:p>
            <a:pPr indent="808038" algn="just"/>
            <a:r>
              <a:rPr lang="ru-RU" sz="3000" dirty="0" smtClean="0">
                <a:latin typeface="Arial" pitchFamily="34" charset="0"/>
                <a:cs typeface="Arial" pitchFamily="34" charset="0"/>
              </a:rPr>
              <a:t> Многофункциональность. Современная система управления имеет сложную многоканальную структуру и больше похожа на конструкторскую. Такая универсальная, гибкая конструкция позволяет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неопытному пользователю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создать неповторимый, неповторимый сайт. 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a1b11c3cd76ba0662a1a4eef53c71fd54aac8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2627</TotalTime>
  <Words>1210</Words>
  <Application>Microsoft Office PowerPoint</Application>
  <PresentationFormat>Произвольный</PresentationFormat>
  <Paragraphs>91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Office Theme</vt:lpstr>
      <vt:lpstr>Информатика и ИТ</vt:lpstr>
      <vt:lpstr>ПЛАН УРОКА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ЗАКРЕПЛЕНИЕ</vt:lpstr>
      <vt:lpstr>ЗАДАНИЕ ДЛЯ САМОСТОЯТЕЛЬНОЙ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350</cp:revision>
  <dcterms:created xsi:type="dcterms:W3CDTF">2020-04-13T08:05:16Z</dcterms:created>
  <dcterms:modified xsi:type="dcterms:W3CDTF">2020-10-16T07:15:59Z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