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98" r:id="rId4"/>
    <p:sldId id="466" r:id="rId5"/>
    <p:sldId id="467" r:id="rId6"/>
    <p:sldId id="455" r:id="rId7"/>
    <p:sldId id="469" r:id="rId8"/>
    <p:sldId id="470" r:id="rId9"/>
    <p:sldId id="471" r:id="rId10"/>
    <p:sldId id="472" r:id="rId11"/>
    <p:sldId id="473" r:id="rId12"/>
    <p:sldId id="474" r:id="rId13"/>
    <p:sldId id="475" r:id="rId14"/>
    <p:sldId id="476" r:id="rId15"/>
    <p:sldId id="477" r:id="rId16"/>
    <p:sldId id="478" r:id="rId17"/>
    <p:sldId id="479" r:id="rId18"/>
    <p:sldId id="480" r:id="rId19"/>
    <p:sldId id="481" r:id="rId20"/>
    <p:sldId id="482" r:id="rId21"/>
    <p:sldId id="483" r:id="rId22"/>
    <p:sldId id="425" r:id="rId23"/>
    <p:sldId id="464" r:id="rId24"/>
  </p:sldIdLst>
  <p:sldSz cx="12169775" cy="7021513"/>
  <p:notesSz cx="5765800" cy="3244850"/>
  <p:custDataLst>
    <p:tags r:id="rId26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324" autoAdjust="0"/>
    <p:restoredTop sz="94660"/>
  </p:normalViewPr>
  <p:slideViewPr>
    <p:cSldViewPr>
      <p:cViewPr varScale="1">
        <p:scale>
          <a:sx n="34" d="100"/>
          <a:sy n="34" d="100"/>
        </p:scale>
        <p:origin x="-84" y="-19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16.10.2020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1727169" y="3153566"/>
            <a:ext cx="6643734" cy="2508909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en-US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CMS</a:t>
            </a:r>
            <a:r>
              <a:rPr lang="en-US" sz="4000" dirty="0" smtClean="0"/>
              <a:t> </a:t>
            </a:r>
            <a:r>
              <a:rPr lang="en-US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(CONTENT MANAGEMENT SYSTEMS) - </a:t>
            </a:r>
            <a:r>
              <a:rPr lang="ru-RU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СИСТЕМЫ УПРАВЛЕНИЯ КОНТЕНТОМ</a:t>
            </a:r>
            <a:endParaRPr lang="ru-RU" sz="39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41351" y="3225004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6589" y="2724938"/>
            <a:ext cx="3655996" cy="3497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СИСТЕМА УПРАВЛЕНИЯ КОНТЕНТОМ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4161" y="1653368"/>
            <a:ext cx="10644262" cy="4161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>
              <a:lnSpc>
                <a:spcPct val="150000"/>
              </a:lnSpc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Управление правом пользования. CMS также имеет возможность распределять роли между пользователями сайта. Например, пользователь, входящий в качестве гостя, может оставлять комментарии на странице, но не имеет права изменять блоки меню или содержимое страницы и не может влиять на другие элементы сайта.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НЕДОСТАТКИ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4161" y="1367616"/>
            <a:ext cx="11001452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>
              <a:lnSpc>
                <a:spcPct val="150000"/>
              </a:lnSpc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Наличие необходимости укрепления защитного слоя системы. </a:t>
            </a:r>
          </a:p>
          <a:p>
            <a:pPr indent="808038" algn="just">
              <a:lnSpc>
                <a:spcPct val="150000"/>
              </a:lnSpc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Внутренние структуры очень распространенных систем управления изучаются хакерами, в результате их слабости становятся очевидными для многих.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Поэтому взломать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такую систему не составит труда профессиональным хакерам.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НЕДОСТАТКИ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409" y="1439054"/>
            <a:ext cx="11287204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Работа по шаблону. CMS состоит из набора шаблонов, несмотря на различную гибкость. В некоторых CMS набор шаблонов шире, там можно найти дизайн и структуру, подходящую для любой идеи, которую вы хотите. В некоторых из них, из-за отсутствия набора шаблонов, реализация творческой идеи может быть затруднена.</a:t>
            </a:r>
          </a:p>
          <a:p>
            <a:pPr indent="808038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Сложность создания специализированных сайтов с нестандартными функциями. Но такие сайты могут создавать специальные компании или IT-специалисты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644393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409" y="1367616"/>
            <a:ext cx="11287204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Каждый CMS имеет различные возможности в зависимости от его характеристик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Поэтому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при выборе платформы CMS, удовлетворяющей потребностям компании, следует обращать внимание на её широкое распространение, наряду с ценой, а также на следующие особенности: </a:t>
            </a:r>
          </a:p>
          <a:p>
            <a:pPr indent="808038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защищенность; </a:t>
            </a:r>
          </a:p>
          <a:p>
            <a:pPr indent="808038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наличие возможности переделки элементов; набор функций и возможностей;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 defTabSz="914400">
              <a:spcBef>
                <a:spcPts val="277"/>
              </a:spcBef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endParaRPr lang="en-US" sz="3350" b="1" kern="0" spc="43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9847" y="1367616"/>
            <a:ext cx="112872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>
              <a:spcBef>
                <a:spcPts val="600"/>
              </a:spcBef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 Удобство при работе с заголовком,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метатегами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другой важной для рекламы информацией; </a:t>
            </a:r>
          </a:p>
          <a:p>
            <a:pPr indent="808038" algn="just">
              <a:spcBef>
                <a:spcPts val="600"/>
              </a:spcBef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возможность создания пользовательских имен для страниц и семантических URL-адресов;</a:t>
            </a:r>
          </a:p>
          <a:p>
            <a:pPr indent="808038" algn="just">
              <a:spcBef>
                <a:spcPts val="600"/>
              </a:spcBef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производительность работы; </a:t>
            </a:r>
          </a:p>
          <a:p>
            <a:pPr indent="808038" algn="just">
              <a:spcBef>
                <a:spcPts val="600"/>
              </a:spcBef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возможность исправления ошибок; </a:t>
            </a:r>
          </a:p>
          <a:p>
            <a:pPr indent="808038" algn="just">
              <a:spcBef>
                <a:spcPts val="600"/>
              </a:spcBef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поддержка карты сайта;</a:t>
            </a:r>
          </a:p>
          <a:p>
            <a:pPr indent="808038" algn="just">
              <a:spcBef>
                <a:spcPts val="600"/>
              </a:spcBef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простота добавления и удаления страниц.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 defTabSz="914400">
              <a:spcBef>
                <a:spcPts val="277"/>
              </a:spcBef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ПРИМЕРЫ СM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</a:t>
            </a:r>
            <a:endParaRPr lang="en-US" sz="3350" b="1" kern="0" spc="43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9847" y="1367616"/>
            <a:ext cx="112872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>
              <a:spcBef>
                <a:spcPts val="600"/>
              </a:spcBef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Рассмотрим некоторые популярные бесплатные CMS, их основные достоинства и недостатки.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7037" y="2796376"/>
            <a:ext cx="10715700" cy="361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en-US" sz="3600" b="1" dirty="0" smtClean="0"/>
              <a:t> 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 WORDPRESS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9847" y="1367616"/>
            <a:ext cx="1128720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>
              <a:spcBef>
                <a:spcPts val="600"/>
              </a:spcBef>
              <a:spcAft>
                <a:spcPts val="600"/>
              </a:spcAft>
            </a:pP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является бесплатной CMS. </a:t>
            </a:r>
          </a:p>
          <a:p>
            <a:pPr indent="808038" algn="just">
              <a:spcBef>
                <a:spcPts val="600"/>
              </a:spcBef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Её популярность вызвана простотой установки, универсальностью, минимальными требованиями к ресурсам, возможностью расширения функциональности за счет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простой смены оформления и еще множеством факторов.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41879" y="3939384"/>
            <a:ext cx="4357718" cy="2789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9847" y="1367616"/>
            <a:ext cx="1150151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/>
            <a:r>
              <a:rPr lang="ru-RU" sz="3200" dirty="0" smtClean="0">
                <a:latin typeface="Arial" pitchFamily="34" charset="0"/>
                <a:cs typeface="Arial" pitchFamily="34" charset="0"/>
              </a:rPr>
              <a:t>Возможности предоставляет нам CMS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Поиск по сайту, RSS-лента, комментарии, рубрики, метки – это все заложено в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Редактирование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загружаемых изображений в административной панели. </a:t>
            </a:r>
          </a:p>
          <a:p>
            <a:pPr indent="715963"/>
            <a:r>
              <a:rPr lang="ru-RU" sz="3200" dirty="0" smtClean="0">
                <a:latin typeface="Arial" pitchFamily="34" charset="0"/>
                <a:cs typeface="Arial" pitchFamily="34" charset="0"/>
              </a:rPr>
              <a:t>Поддерживаются функции масштабирования, поворота, отражения и обрезки изображения. </a:t>
            </a:r>
          </a:p>
          <a:p>
            <a:pPr indent="715963"/>
            <a:r>
              <a:rPr lang="ru-RU" sz="3200" dirty="0" smtClean="0">
                <a:latin typeface="Arial" pitchFamily="34" charset="0"/>
                <a:cs typeface="Arial" pitchFamily="34" charset="0"/>
              </a:rPr>
              <a:t>Мощный визуальный текстовый редактор, который имеет возможность расширения функциональности;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создание статических страниц.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en-US" sz="3600" b="1" dirty="0" smtClean="0"/>
              <a:t> 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 WORDPRESS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9847" y="1153302"/>
            <a:ext cx="112872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/>
            <a:r>
              <a:rPr lang="ru-RU" sz="3000" dirty="0" smtClean="0">
                <a:latin typeface="Arial" pitchFamily="34" charset="0"/>
                <a:cs typeface="Arial" pitchFamily="34" charset="0"/>
              </a:rPr>
              <a:t>Простота публикации записей.</a:t>
            </a:r>
          </a:p>
          <a:p>
            <a:pPr indent="715963"/>
            <a:r>
              <a:rPr lang="ru-RU" sz="3000" dirty="0" smtClean="0">
                <a:latin typeface="Arial" pitchFamily="34" charset="0"/>
                <a:cs typeface="Arial" pitchFamily="34" charset="0"/>
              </a:rPr>
              <a:t>В новых версиях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появилась возможность создания множества меню с желаемым набором записей, рубрик и статических страниц. </a:t>
            </a:r>
          </a:p>
          <a:p>
            <a:pPr indent="715963"/>
            <a:r>
              <a:rPr lang="ru-RU" sz="3000" dirty="0" smtClean="0">
                <a:latin typeface="Arial" pitchFamily="34" charset="0"/>
                <a:cs typeface="Arial" pitchFamily="34" charset="0"/>
              </a:rPr>
              <a:t>Автоматическое обновление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плагинов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шаблонов и самого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Периодическая проверка наличия обновлений.</a:t>
            </a:r>
          </a:p>
          <a:p>
            <a:pPr indent="715963"/>
            <a:r>
              <a:rPr lang="ru-RU" sz="3000" dirty="0" smtClean="0">
                <a:latin typeface="Arial" pitchFamily="34" charset="0"/>
                <a:cs typeface="Arial" pitchFamily="34" charset="0"/>
              </a:rPr>
              <a:t>Расширение функциональности за счет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плагинов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которых в библиотеке огромное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множество.</a:t>
            </a:r>
          </a:p>
          <a:p>
            <a:pPr indent="715963"/>
            <a:r>
              <a:rPr lang="ru-RU" sz="3000" dirty="0" smtClean="0">
                <a:latin typeface="Arial" pitchFamily="34" charset="0"/>
                <a:cs typeface="Arial" pitchFamily="34" charset="0"/>
              </a:rPr>
              <a:t>Это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лишь малая часть возможностей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на самом деле их намного больше. На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можно построить любой сайт: от визитки до мощного портала.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en-US" sz="3600" b="1" dirty="0" smtClean="0"/>
              <a:t> 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 WORDPRESS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13119" y="3367880"/>
            <a:ext cx="500062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69847" y="1296178"/>
            <a:ext cx="112872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/>
            <a:r>
              <a:rPr lang="ru-RU" sz="3200" dirty="0" smtClean="0"/>
              <a:t>Бесплатный CMS </a:t>
            </a:r>
            <a:r>
              <a:rPr lang="ru-RU" sz="3200" dirty="0" err="1" smtClean="0"/>
              <a:t>Joomla</a:t>
            </a:r>
            <a:r>
              <a:rPr lang="ru-RU" sz="3200" dirty="0" smtClean="0"/>
              <a:t>! больше подходит для создания различных новостных порталов, </a:t>
            </a:r>
            <a:r>
              <a:rPr lang="ru-RU" sz="3200" dirty="0" err="1" smtClean="0"/>
              <a:t>статейников</a:t>
            </a:r>
            <a:r>
              <a:rPr lang="ru-RU" sz="3200" dirty="0" smtClean="0"/>
              <a:t>, каталогов товаров. Управление сайтом осуществляется, как и у </a:t>
            </a:r>
            <a:r>
              <a:rPr lang="ru-RU" sz="3200" dirty="0" err="1" smtClean="0"/>
              <a:t>Wordpress</a:t>
            </a:r>
            <a:r>
              <a:rPr lang="ru-RU" sz="3200" dirty="0" smtClean="0"/>
              <a:t>, через административную панель. 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15832" cy="138972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en-US" sz="3600" b="1" dirty="0" smtClean="0"/>
              <a:t> </a:t>
            </a:r>
            <a:r>
              <a:rPr lang="ru-RU" sz="4400" b="1" dirty="0" smtClean="0"/>
              <a:t>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 JOOMLA!</a:t>
            </a:r>
          </a:p>
          <a:p>
            <a:pPr algn="ctr"/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98475" y="1724806"/>
            <a:ext cx="10858576" cy="5318569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indent="808038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Принцип работы CMS;</a:t>
            </a:r>
          </a:p>
          <a:p>
            <a:pPr indent="808038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Возможности и недостатки CMS;</a:t>
            </a:r>
          </a:p>
          <a:p>
            <a:pPr indent="808038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Платформы CMS;</a:t>
            </a:r>
          </a:p>
          <a:p>
            <a:pPr indent="808038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Примеры наиболее эффективных из платформ CMS.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6971" y="1581930"/>
            <a:ext cx="112872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/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Joomla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! Предоставляет следующие возможности:</a:t>
            </a:r>
          </a:p>
          <a:p>
            <a:pPr indent="715963"/>
            <a:r>
              <a:rPr lang="ru-RU" sz="3200" dirty="0" smtClean="0">
                <a:latin typeface="Arial" pitchFamily="34" charset="0"/>
                <a:cs typeface="Arial" pitchFamily="34" charset="0"/>
              </a:rPr>
              <a:t>Легкая смена оформления сайта благодаря шаблонам.</a:t>
            </a:r>
          </a:p>
          <a:p>
            <a:pPr indent="715963"/>
            <a:r>
              <a:rPr lang="ru-RU" sz="3200" dirty="0" smtClean="0">
                <a:latin typeface="Arial" pitchFamily="34" charset="0"/>
                <a:cs typeface="Arial" pitchFamily="34" charset="0"/>
              </a:rPr>
              <a:t>Расширение функциональности помощью модулей.</a:t>
            </a:r>
          </a:p>
          <a:p>
            <a:pPr indent="715963"/>
            <a:r>
              <a:rPr lang="ru-RU" sz="3200" dirty="0" smtClean="0">
                <a:latin typeface="Arial" pitchFamily="34" charset="0"/>
                <a:cs typeface="Arial" pitchFamily="34" charset="0"/>
              </a:rPr>
              <a:t>Широкие возможности управления пользователями сайта, установка прав для просмотра и уровня доступа.</a:t>
            </a:r>
          </a:p>
          <a:p>
            <a:pPr indent="715963"/>
            <a:r>
              <a:rPr lang="ru-RU" sz="3200" dirty="0" smtClean="0">
                <a:latin typeface="Arial" pitchFamily="34" charset="0"/>
                <a:cs typeface="Arial" pitchFamily="34" charset="0"/>
              </a:rPr>
              <a:t>Поддержка множества языков и их быстрая смена.</a:t>
            </a:r>
          </a:p>
          <a:p>
            <a:pPr indent="715963"/>
            <a:r>
              <a:rPr lang="ru-RU" sz="3200" dirty="0" smtClean="0">
                <a:latin typeface="Arial" pitchFamily="34" charset="0"/>
                <a:cs typeface="Arial" pitchFamily="34" charset="0"/>
              </a:rPr>
              <a:t>Минимальные ресурсы для работы.</a:t>
            </a:r>
          </a:p>
          <a:p>
            <a:pPr indent="715963"/>
            <a:r>
              <a:rPr lang="ru-RU" sz="3200" dirty="0" smtClean="0">
                <a:latin typeface="Arial" pitchFamily="34" charset="0"/>
                <a:cs typeface="Arial" pitchFamily="34" charset="0"/>
              </a:rPr>
              <a:t>Управление файлами с помощью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Медиа-менеджера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15832" cy="138972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en-US" sz="3600" b="1" dirty="0" smtClean="0"/>
              <a:t> </a:t>
            </a:r>
            <a:r>
              <a:rPr lang="ru-RU" sz="4400" b="1" dirty="0" smtClean="0"/>
              <a:t>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 JOOMLA!</a:t>
            </a:r>
          </a:p>
          <a:p>
            <a:pPr algn="ctr"/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9847" y="1296178"/>
            <a:ext cx="11287204" cy="5171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>
              <a:lnSpc>
                <a:spcPct val="15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Управление файлами с помощью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Медиа-менеджера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5963">
              <a:lnSpc>
                <a:spcPct val="15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Создание и редактирование меню.</a:t>
            </a:r>
          </a:p>
          <a:p>
            <a:pPr indent="715963">
              <a:lnSpc>
                <a:spcPct val="15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Установка на сайт рекламных баннеров и многое другое.</a:t>
            </a:r>
          </a:p>
          <a:p>
            <a:pPr indent="715963">
              <a:lnSpc>
                <a:spcPct val="15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Это малая часть всех возможностей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Joomla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Можно зайти на официальный сайт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Joomla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! и просмотреть полный список возможностей самостоятельно.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15832" cy="138972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en-US" sz="3600" b="1" dirty="0" smtClean="0"/>
              <a:t> </a:t>
            </a:r>
            <a:r>
              <a:rPr lang="ru-RU" sz="4400" b="1" dirty="0" smtClean="0"/>
              <a:t>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 JOOMLA!</a:t>
            </a:r>
          </a:p>
          <a:p>
            <a:pPr algn="ctr"/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887" y="310356"/>
            <a:ext cx="115824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32" dirty="0" smtClean="0"/>
              <a:t>ЗАКРЕПЛЕНИЕ</a:t>
            </a:r>
            <a:endParaRPr lang="ru-RU" spc="43" dirty="0"/>
          </a:p>
        </p:txBody>
      </p:sp>
      <p:sp>
        <p:nvSpPr>
          <p:cNvPr id="8" name="object 8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1796244"/>
            <a:ext cx="110014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898525" algn="just"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1.  Что вы понимаете под CMS?</a:t>
            </a:r>
          </a:p>
          <a:p>
            <a:pPr marL="92075" indent="898525" algn="just"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2.  Как вы думаете, зачем нужны CMS?</a:t>
            </a:r>
          </a:p>
          <a:p>
            <a:pPr marL="92075" indent="898525" algn="just"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3.  Какие возможности у CMS?</a:t>
            </a:r>
          </a:p>
          <a:p>
            <a:pPr marL="92075" indent="898525" algn="just">
              <a:lnSpc>
                <a:spcPct val="150000"/>
              </a:lnSpc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4. На что следует обратить внимание при выборе платформ CMS?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5599" y="1439054"/>
            <a:ext cx="11144329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185738">
              <a:spcAft>
                <a:spcPts val="6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Ответьте на вопросы:</a:t>
            </a:r>
          </a:p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Что такое системы управления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контентом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Для каких целей используются системы управления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контентом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Каковы преимущества CMS?</a:t>
            </a:r>
          </a:p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Какие есть недостатки в CMS?</a:t>
            </a:r>
          </a:p>
          <a:p>
            <a:pPr marL="179388" indent="185738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Что такое шаблон?</a:t>
            </a:r>
          </a:p>
        </p:txBody>
      </p:sp>
      <p:sp>
        <p:nvSpPr>
          <p:cNvPr id="8" name="object 3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942804" cy="64336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900" spc="32" dirty="0" smtClean="0"/>
              <a:t>ЗАДАНИЕ ДЛЯ САМОСТОЯТЕЛЬНОЙ РАБОТЫ</a:t>
            </a:r>
            <a:endParaRPr lang="ru-RU" sz="3900" spc="43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367616"/>
            <a:ext cx="1135864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898525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В последние годы интернет настолько интенсивно влияет на жизнь людей, что он не только становится важной частью жизни человека, но и служит решающим фактором в развитии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бизнес-проектов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Интернет играет ключевую роль в этих процессах, помогая компаниям вести и развивать свой бизнес, а также является инструментом коммуникации, который не имеет себе равных для всех. Интернет является виртуальным информационным пространством, и это пространство состоит из миллионов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веб-сайтов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ПРИНЦИП  РАБОТЫ CMS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41351" y="1439054"/>
            <a:ext cx="104299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898525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Вы также можете создать свой собственный сайт и стать частью этого пространства. Для этого вам не нужно быть профессиональным или опытным программистом или нанимать команду специалистов-дизайнеров, программистов, чтобы воплотить в жизнь свою идею, достаточно просто обладать навыками использования CMS.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ПРИНЦИП  РАБОТЫ CMS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27037" y="1367616"/>
            <a:ext cx="108585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898525" algn="just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Хакер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компьютерный программист, который под видом несанкционированного доступа к конфиденциальной информации и её заражению вирусом нарушает систему защиты сетей, таких как закрытые информационные системы, Банк данных.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92075" indent="898525" algn="just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Шаблон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- содержание (текст, изображение, мультимедиа и т. д.) страница, которая состоит из набора HTML-тегов, заполненных системным механизмом сайта, с оригинальным дизайном и структурой .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439054"/>
            <a:ext cx="1128720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/>
            <a:r>
              <a:rPr lang="ru-RU" sz="3100" dirty="0" smtClean="0">
                <a:latin typeface="Arial" pitchFamily="34" charset="0"/>
                <a:cs typeface="Arial" pitchFamily="34" charset="0"/>
              </a:rPr>
              <a:t>CMS (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content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management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system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- система управления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контентом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) - платформа, состоящая из набора функций, предназначенных для готовых шаблонных конструкций, ввода данных и проектных работ. CMS также представляет собой систему управления, которая позволяет легко и легко создавать и изменять (добавлять, редактировать и удалять) сайты, состоящие из текстовых и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мультимедийных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страниц. CMS дает возможность создавать новые страницы на сайте, изменять каталог продукции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повышать практичность таких процессов, как заказ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СИСТЕМА УПРАВЛЕНИЯ КОНТЕНТОМ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971" y="1224740"/>
            <a:ext cx="785818" cy="718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367616"/>
            <a:ext cx="1128720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Любой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веб-сайт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будет создан с использованием языка HTML, таблицы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касакадных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стилей CSS,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веб-технологий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таких как PHP,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JavaScript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а также систем управления базами данных, таких как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MySQL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Все материалы, которые мы видим на сайте (текст, изображение, аудио, видео и т. д.) выводится на страницу с помощью данной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веб-технологии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. </a:t>
            </a:r>
          </a:p>
          <a:p>
            <a:pPr indent="808038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Как известно, такой процесс осуществляется только со стороны специалиста, который хорошо освоил эти языки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веб-программирования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CMS также позволяет пользователю, не владеющему языками программирования, создавать и управлять сайтом.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СИСТЕМА УПРАВЛЕНИЯ КОНТЕНТОМ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СИСТЕМА УПРАВЛЕНИЯ КОНТЕНТОМ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409" y="1367616"/>
            <a:ext cx="1128720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Простота и удобство процесса работы с сайтом. Система управления CMS позволяет любому пользователю, независимо от уровня знаний, полностью работать над ресурсами [управление сайтом, редактирование данных, настройка структуры (добавление и удаление разделов)]. При этом не требуется технических знаний или передовых навыков по разработке и программированию структуры сайта. Возможность создания сайта на высокой скорости за короткое время. Первоначально создание сайта было трудоемким процессом, который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занимал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много времени. 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СИСТЕМА УПРАВЛЕНИЯ КОНТЕНТОМ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409" y="1367616"/>
            <a:ext cx="1128720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Поскольку CMS автоматизирует большую часть рабочего процесса, он значительно экономит время на создании сайта и его отдельных частей. Это возможность создать красивый дизайн без лишних хлопот. Системное администрирование позволяет работать над дизайном сайта и улучшать его содержимое, добавлять и управлять новыми элементами.</a:t>
            </a:r>
          </a:p>
          <a:p>
            <a:pPr indent="808038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 Многофункциональность. Современная система управления имеет сложную многоканальную структуру и больше похожа на конструкторскую. Такая универсальная, гибкая конструкция позволяет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неопытному пользователю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создать неповторимый, неповторимый сайт. 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a1b11c3cd76ba0662a1a4eef53c71fd54aac8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2627</TotalTime>
  <Words>1210</Words>
  <Application>Microsoft Office PowerPoint</Application>
  <PresentationFormat>Произвольный</PresentationFormat>
  <Paragraphs>91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ЗАКРЕПЛЕНИЕ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350</cp:revision>
  <dcterms:created xsi:type="dcterms:W3CDTF">2020-04-13T08:05:16Z</dcterms:created>
  <dcterms:modified xsi:type="dcterms:W3CDTF">2020-10-16T07:15:59Z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