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0"/>
  </p:notesMasterIdLst>
  <p:sldIdLst>
    <p:sldId id="256" r:id="rId2"/>
    <p:sldId id="257" r:id="rId3"/>
    <p:sldId id="382" r:id="rId4"/>
    <p:sldId id="298" r:id="rId5"/>
    <p:sldId id="448" r:id="rId6"/>
    <p:sldId id="449" r:id="rId7"/>
    <p:sldId id="451" r:id="rId8"/>
    <p:sldId id="450" r:id="rId9"/>
    <p:sldId id="452" r:id="rId10"/>
    <p:sldId id="453" r:id="rId11"/>
    <p:sldId id="425" r:id="rId12"/>
    <p:sldId id="458" r:id="rId13"/>
    <p:sldId id="459" r:id="rId14"/>
    <p:sldId id="460" r:id="rId15"/>
    <p:sldId id="455" r:id="rId16"/>
    <p:sldId id="457" r:id="rId17"/>
    <p:sldId id="447" r:id="rId18"/>
    <p:sldId id="454" r:id="rId19"/>
  </p:sldIdLst>
  <p:sldSz cx="12169775" cy="7021513"/>
  <p:notesSz cx="5765800" cy="3244850"/>
  <p:custDataLst>
    <p:tags r:id="rId21"/>
  </p:custDataLst>
  <p:defaultTextStyle>
    <a:defPPr>
      <a:defRPr lang="ru-RU"/>
    </a:defPPr>
    <a:lvl1pPr marL="0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1pPr>
    <a:lvl2pPr marL="973745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2pPr>
    <a:lvl3pPr marL="1947489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3pPr>
    <a:lvl4pPr marL="2921234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4pPr>
    <a:lvl5pPr marL="3894978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5pPr>
    <a:lvl6pPr marL="4868723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6pPr>
    <a:lvl7pPr marL="5842467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7pPr>
    <a:lvl8pPr marL="6816212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8pPr>
    <a:lvl9pPr marL="7789956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webPr encoding="windows-125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21324" autoAdjust="0"/>
    <p:restoredTop sz="94660"/>
  </p:normalViewPr>
  <p:slideViewPr>
    <p:cSldViewPr>
      <p:cViewPr>
        <p:scale>
          <a:sx n="66" d="100"/>
          <a:sy n="66" d="100"/>
        </p:scale>
        <p:origin x="-564" y="-24"/>
      </p:cViewPr>
      <p:guideLst>
        <p:guide orient="horz" pos="6232"/>
        <p:guide pos="4559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ags" Target="tags/tag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6660F5B-BBCF-4B28-B956-404BD0BDB025}" type="datetimeFigureOut">
              <a:rPr lang="ru-RU" smtClean="0"/>
              <a:pPr/>
              <a:t>27.10.2020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27213" y="242888"/>
            <a:ext cx="21113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C71F240-3499-48E1-A42D-3676C64951E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323382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71F240-3499-48E1-A42D-3676C64951E7}" type="slidenum">
              <a:rPr lang="ru-RU" smtClean="0"/>
              <a:pPr/>
              <a:t>1</a:t>
            </a:fld>
            <a:endParaRPr lang="ru-RU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2733" y="2176668"/>
            <a:ext cx="10344309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5466" y="3932047"/>
            <a:ext cx="8518843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10/27/2020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4765" y="221635"/>
            <a:ext cx="10900241" cy="677108"/>
          </a:xfrm>
        </p:spPr>
        <p:txBody>
          <a:bodyPr lIns="0" tIns="0" rIns="0" bIns="0"/>
          <a:lstStyle>
            <a:lvl1pPr>
              <a:defRPr sz="4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20481" y="2125031"/>
            <a:ext cx="10328814" cy="461665"/>
          </a:xfrm>
        </p:spPr>
        <p:txBody>
          <a:bodyPr lIns="0" tIns="0" rIns="0" bIns="0"/>
          <a:lstStyle>
            <a:lvl1pPr>
              <a:defRPr sz="30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10/27/2020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4765" y="221635"/>
            <a:ext cx="10900241" cy="677108"/>
          </a:xfrm>
        </p:spPr>
        <p:txBody>
          <a:bodyPr lIns="0" tIns="0" rIns="0" bIns="0"/>
          <a:lstStyle>
            <a:lvl1pPr>
              <a:defRPr sz="4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8490" y="1614948"/>
            <a:ext cx="5293852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67435" y="1614948"/>
            <a:ext cx="5293852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10/27/2020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096" y="153990"/>
            <a:ext cx="11927184" cy="92887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4765" y="221635"/>
            <a:ext cx="10900241" cy="677108"/>
          </a:xfrm>
        </p:spPr>
        <p:txBody>
          <a:bodyPr lIns="0" tIns="0" rIns="0" bIns="0"/>
          <a:lstStyle>
            <a:lvl1pPr>
              <a:defRPr sz="4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10/27/2020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10/27/2020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079" y="1160211"/>
            <a:ext cx="11927184" cy="5732633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41096" y="153990"/>
            <a:ext cx="11927184" cy="92887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4765" y="221635"/>
            <a:ext cx="10900241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20481" y="2125031"/>
            <a:ext cx="10328814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37724" y="6530006"/>
            <a:ext cx="3894328" cy="5847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8489" y="6530006"/>
            <a:ext cx="2799048" cy="5847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10/27/2020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62238" y="6530006"/>
            <a:ext cx="2799048" cy="5847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iming>
    <p:tnLst>
      <p:par>
        <p:cTn id="1" dur="indefinite" restart="never" nodeType="tmRoot"/>
      </p:par>
    </p:tnLst>
  </p:timing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973745">
        <a:defRPr>
          <a:latin typeface="+mn-lt"/>
          <a:ea typeface="+mn-ea"/>
          <a:cs typeface="+mn-cs"/>
        </a:defRPr>
      </a:lvl2pPr>
      <a:lvl3pPr marL="1947489">
        <a:defRPr>
          <a:latin typeface="+mn-lt"/>
          <a:ea typeface="+mn-ea"/>
          <a:cs typeface="+mn-cs"/>
        </a:defRPr>
      </a:lvl3pPr>
      <a:lvl4pPr marL="2921234">
        <a:defRPr>
          <a:latin typeface="+mn-lt"/>
          <a:ea typeface="+mn-ea"/>
          <a:cs typeface="+mn-cs"/>
        </a:defRPr>
      </a:lvl4pPr>
      <a:lvl5pPr marL="3894978">
        <a:defRPr>
          <a:latin typeface="+mn-lt"/>
          <a:ea typeface="+mn-ea"/>
          <a:cs typeface="+mn-cs"/>
        </a:defRPr>
      </a:lvl5pPr>
      <a:lvl6pPr marL="4868723">
        <a:defRPr>
          <a:latin typeface="+mn-lt"/>
          <a:ea typeface="+mn-ea"/>
          <a:cs typeface="+mn-cs"/>
        </a:defRPr>
      </a:lvl6pPr>
      <a:lvl7pPr marL="5842467">
        <a:defRPr>
          <a:latin typeface="+mn-lt"/>
          <a:ea typeface="+mn-ea"/>
          <a:cs typeface="+mn-cs"/>
        </a:defRPr>
      </a:lvl7pPr>
      <a:lvl8pPr marL="6816212">
        <a:defRPr>
          <a:latin typeface="+mn-lt"/>
          <a:ea typeface="+mn-ea"/>
          <a:cs typeface="+mn-cs"/>
        </a:defRPr>
      </a:lvl8pPr>
      <a:lvl9pPr marL="7789956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973745">
        <a:defRPr>
          <a:latin typeface="+mn-lt"/>
          <a:ea typeface="+mn-ea"/>
          <a:cs typeface="+mn-cs"/>
        </a:defRPr>
      </a:lvl2pPr>
      <a:lvl3pPr marL="1947489">
        <a:defRPr>
          <a:latin typeface="+mn-lt"/>
          <a:ea typeface="+mn-ea"/>
          <a:cs typeface="+mn-cs"/>
        </a:defRPr>
      </a:lvl3pPr>
      <a:lvl4pPr marL="2921234">
        <a:defRPr>
          <a:latin typeface="+mn-lt"/>
          <a:ea typeface="+mn-ea"/>
          <a:cs typeface="+mn-cs"/>
        </a:defRPr>
      </a:lvl4pPr>
      <a:lvl5pPr marL="3894978">
        <a:defRPr>
          <a:latin typeface="+mn-lt"/>
          <a:ea typeface="+mn-ea"/>
          <a:cs typeface="+mn-cs"/>
        </a:defRPr>
      </a:lvl5pPr>
      <a:lvl6pPr marL="4868723">
        <a:defRPr>
          <a:latin typeface="+mn-lt"/>
          <a:ea typeface="+mn-ea"/>
          <a:cs typeface="+mn-cs"/>
        </a:defRPr>
      </a:lvl6pPr>
      <a:lvl7pPr marL="5842467">
        <a:defRPr>
          <a:latin typeface="+mn-lt"/>
          <a:ea typeface="+mn-ea"/>
          <a:cs typeface="+mn-cs"/>
        </a:defRPr>
      </a:lvl7pPr>
      <a:lvl8pPr marL="6816212">
        <a:defRPr>
          <a:latin typeface="+mn-lt"/>
          <a:ea typeface="+mn-ea"/>
          <a:cs typeface="+mn-cs"/>
        </a:defRPr>
      </a:lvl8pPr>
      <a:lvl9pPr marL="7789956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D:\&#1086;&#1085;&#1083;&#1072;&#1081;&#1085;%20&#1091;&#1088;&#1086;&#1082;&#1080;\8\1%20&#1095;&#1077;&#1090;&#1074;&#1077;&#1088;&#1090;&#1100;\8%20&#1091;&#1088;&#1086;&#1082;\&#1050;&#1072;&#1082;%20&#1056;&#1072;&#1079;&#1073;&#1083;&#1086;&#1082;&#1080;&#1088;&#1086;&#1074;&#1072;&#1090;&#1100;%20&#1040;&#1082;&#1082;&#1072;&#1091;&#1085;&#1090;%20&#1074;%20&#1060;&#1077;&#1081;&#1089;&#1073;&#1091;&#1082;&#1077;,%20&#1042;&#1086;&#1089;&#1089;&#1090;&#1072;&#1085;&#1086;&#1074;&#1080;&#1090;&#1100;%20&#1040;&#1082;&#1082;&#1072;&#1091;&#1085;&#1090;%20Facebook.mp4" TargetMode="Externa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" y="3322"/>
            <a:ext cx="12157712" cy="220950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-344533" y="510360"/>
            <a:ext cx="12169775" cy="954737"/>
          </a:xfrm>
          <a:prstGeom prst="rect">
            <a:avLst/>
          </a:prstGeom>
        </p:spPr>
        <p:txBody>
          <a:bodyPr vert="horz" wrap="square" lIns="0" tIns="31104" rIns="0" bIns="0" rtlCol="0">
            <a:spAutoFit/>
          </a:bodyPr>
          <a:lstStyle/>
          <a:p>
            <a:pPr marL="27048" algn="ctr">
              <a:spcBef>
                <a:spcPts val="243"/>
              </a:spcBef>
            </a:pPr>
            <a:r>
              <a:rPr sz="6000" spc="-11" dirty="0"/>
              <a:t>Информатика </a:t>
            </a:r>
            <a:r>
              <a:rPr sz="6000" spc="21" dirty="0"/>
              <a:t>и</a:t>
            </a:r>
            <a:r>
              <a:rPr sz="6000" spc="-85" dirty="0"/>
              <a:t> </a:t>
            </a:r>
            <a:r>
              <a:rPr sz="6000" spc="21" dirty="0"/>
              <a:t>ИТ</a:t>
            </a:r>
            <a:endParaRPr sz="6000"/>
          </a:p>
        </p:txBody>
      </p:sp>
      <p:sp>
        <p:nvSpPr>
          <p:cNvPr id="4" name="object 4"/>
          <p:cNvSpPr txBox="1"/>
          <p:nvPr/>
        </p:nvSpPr>
        <p:spPr>
          <a:xfrm>
            <a:off x="1798607" y="2939252"/>
            <a:ext cx="6643734" cy="3093685"/>
          </a:xfrm>
          <a:prstGeom prst="rect">
            <a:avLst/>
          </a:prstGeom>
        </p:spPr>
        <p:txBody>
          <a:bodyPr vert="horz" wrap="square" lIns="0" tIns="91965" rIns="0" bIns="0" rtlCol="0">
            <a:spAutoFit/>
          </a:bodyPr>
          <a:lstStyle/>
          <a:p>
            <a:pPr marL="27048" marR="10819"/>
            <a:r>
              <a:rPr lang="ru-RU" sz="39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ИССЛЕДОВАТЕЛЬСКИЕ ПРОЕКТЫ НА ОСНОВЕ SMM. ОТКРЫТИЕ СТРАНИЦЫ В СЕТИ FACEBOOK.</a:t>
            </a:r>
            <a:endParaRPr lang="ru-RU" sz="39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941351" y="3225004"/>
            <a:ext cx="726434" cy="2438416"/>
          </a:xfrm>
          <a:custGeom>
            <a:avLst/>
            <a:gdLst/>
            <a:ahLst/>
            <a:cxnLst/>
            <a:rect l="l" t="t" r="r" b="b"/>
            <a:pathLst>
              <a:path w="344170" h="740410">
                <a:moveTo>
                  <a:pt x="343828" y="0"/>
                </a:moveTo>
                <a:lnTo>
                  <a:pt x="0" y="0"/>
                </a:lnTo>
                <a:lnTo>
                  <a:pt x="0" y="740144"/>
                </a:lnTo>
                <a:lnTo>
                  <a:pt x="343828" y="740144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4" name="Группа 13"/>
          <p:cNvGrpSpPr/>
          <p:nvPr/>
        </p:nvGrpSpPr>
        <p:grpSpPr>
          <a:xfrm>
            <a:off x="10156853" y="438922"/>
            <a:ext cx="1338943" cy="1372699"/>
            <a:chOff x="9892263" y="460623"/>
            <a:chExt cx="1338943" cy="1372699"/>
          </a:xfrm>
        </p:grpSpPr>
        <p:grpSp>
          <p:nvGrpSpPr>
            <p:cNvPr id="8" name="object 8"/>
            <p:cNvGrpSpPr/>
            <p:nvPr/>
          </p:nvGrpSpPr>
          <p:grpSpPr>
            <a:xfrm>
              <a:off x="9892263" y="460623"/>
              <a:ext cx="1338943" cy="1372699"/>
              <a:chOff x="4686759" y="212867"/>
              <a:chExt cx="634365" cy="634365"/>
            </a:xfrm>
          </p:grpSpPr>
          <p:sp>
            <p:nvSpPr>
              <p:cNvPr id="9" name="object 9"/>
              <p:cNvSpPr/>
              <p:nvPr/>
            </p:nvSpPr>
            <p:spPr>
              <a:xfrm>
                <a:off x="4701999" y="228108"/>
                <a:ext cx="603885" cy="603885"/>
              </a:xfrm>
              <a:custGeom>
                <a:avLst/>
                <a:gdLst/>
                <a:ahLst/>
                <a:cxnLst/>
                <a:rect l="l" t="t" r="r" b="b"/>
                <a:pathLst>
                  <a:path w="603885" h="603885">
                    <a:moveTo>
                      <a:pt x="603608" y="0"/>
                    </a:moveTo>
                    <a:lnTo>
                      <a:pt x="0" y="0"/>
                    </a:lnTo>
                    <a:lnTo>
                      <a:pt x="0" y="603609"/>
                    </a:lnTo>
                    <a:lnTo>
                      <a:pt x="603608" y="603609"/>
                    </a:lnTo>
                    <a:lnTo>
                      <a:pt x="603608" y="0"/>
                    </a:lnTo>
                    <a:close/>
                  </a:path>
                </a:pathLst>
              </a:custGeom>
              <a:solidFill>
                <a:srgbClr val="00A650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0" name="object 10"/>
              <p:cNvSpPr/>
              <p:nvPr/>
            </p:nvSpPr>
            <p:spPr>
              <a:xfrm>
                <a:off x="4701999" y="228108"/>
                <a:ext cx="603885" cy="603885"/>
              </a:xfrm>
              <a:custGeom>
                <a:avLst/>
                <a:gdLst/>
                <a:ahLst/>
                <a:cxnLst/>
                <a:rect l="l" t="t" r="r" b="b"/>
                <a:pathLst>
                  <a:path w="603885" h="603885">
                    <a:moveTo>
                      <a:pt x="0" y="0"/>
                    </a:moveTo>
                    <a:lnTo>
                      <a:pt x="603608" y="0"/>
                    </a:lnTo>
                    <a:lnTo>
                      <a:pt x="603608" y="603609"/>
                    </a:lnTo>
                    <a:lnTo>
                      <a:pt x="0" y="603609"/>
                    </a:lnTo>
                    <a:lnTo>
                      <a:pt x="0" y="0"/>
                    </a:lnTo>
                    <a:close/>
                  </a:path>
                </a:pathLst>
              </a:custGeom>
              <a:ln w="30481">
                <a:solidFill>
                  <a:srgbClr val="FFFFFF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sp>
          <p:nvSpPr>
            <p:cNvPr id="11" name="object 11"/>
            <p:cNvSpPr txBox="1"/>
            <p:nvPr/>
          </p:nvSpPr>
          <p:spPr>
            <a:xfrm>
              <a:off x="10371167" y="510360"/>
              <a:ext cx="365897" cy="772805"/>
            </a:xfrm>
            <a:prstGeom prst="rect">
              <a:avLst/>
            </a:prstGeom>
          </p:spPr>
          <p:txBody>
            <a:bodyPr vert="horz" wrap="square" lIns="0" tIns="33811" rIns="0" bIns="0" rtlCol="0">
              <a:spAutoFit/>
            </a:bodyPr>
            <a:lstStyle/>
            <a:p>
              <a:pPr>
                <a:spcBef>
                  <a:spcPts val="266"/>
                </a:spcBef>
              </a:pPr>
              <a:r>
                <a:rPr lang="ru-RU" sz="4800" b="1" dirty="0" smtClean="0">
                  <a:solidFill>
                    <a:schemeClr val="bg1"/>
                  </a:solidFill>
                  <a:latin typeface="Arial"/>
                  <a:cs typeface="Arial"/>
                </a:rPr>
                <a:t>8</a:t>
              </a:r>
              <a:endParaRPr sz="4800" b="1">
                <a:solidFill>
                  <a:schemeClr val="bg1"/>
                </a:solidFill>
                <a:latin typeface="Arial"/>
                <a:cs typeface="Arial"/>
              </a:endParaRPr>
            </a:p>
          </p:txBody>
        </p:sp>
        <p:sp>
          <p:nvSpPr>
            <p:cNvPr id="12" name="object 12"/>
            <p:cNvSpPr txBox="1"/>
            <p:nvPr/>
          </p:nvSpPr>
          <p:spPr>
            <a:xfrm>
              <a:off x="9942539" y="1224740"/>
              <a:ext cx="1214446" cy="456834"/>
            </a:xfrm>
            <a:prstGeom prst="rect">
              <a:avLst/>
            </a:prstGeom>
          </p:spPr>
          <p:txBody>
            <a:bodyPr vert="horz" wrap="square" lIns="0" tIns="25696" rIns="0" bIns="0" rtlCol="0">
              <a:spAutoFit/>
            </a:bodyPr>
            <a:lstStyle/>
            <a:p>
              <a:pPr algn="ctr">
                <a:spcBef>
                  <a:spcPts val="202"/>
                </a:spcBef>
              </a:pPr>
              <a:r>
                <a:rPr sz="2800" b="1" spc="11" dirty="0">
                  <a:solidFill>
                    <a:srgbClr val="FFFFFF"/>
                  </a:solidFill>
                  <a:latin typeface="Arial"/>
                  <a:cs typeface="Arial"/>
                </a:rPr>
                <a:t>к</a:t>
              </a:r>
              <a:r>
                <a:rPr sz="2800" b="1" spc="-11" dirty="0">
                  <a:solidFill>
                    <a:srgbClr val="FFFFFF"/>
                  </a:solidFill>
                  <a:latin typeface="Arial"/>
                  <a:cs typeface="Arial"/>
                </a:rPr>
                <a:t>ласс</a:t>
              </a:r>
              <a:endParaRPr sz="2800" b="1">
                <a:latin typeface="Arial"/>
                <a:cs typeface="Arial"/>
              </a:endParaRPr>
            </a:p>
          </p:txBody>
        </p:sp>
      </p:grpSp>
      <p:pic>
        <p:nvPicPr>
          <p:cNvPr id="26625" name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370903" y="2510624"/>
            <a:ext cx="3363773" cy="371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41285" y="510360"/>
            <a:ext cx="1294543" cy="928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 txBox="1">
            <a:spLocks/>
          </p:cNvSpPr>
          <p:nvPr/>
        </p:nvSpPr>
        <p:spPr>
          <a:xfrm>
            <a:off x="226971" y="367484"/>
            <a:ext cx="11715832" cy="589504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92075" indent="898525"/>
            <a:r>
              <a:rPr lang="ru-RU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НАСТРОЙКА СТРАНИЦЫ В СЕТИ FACEBOOK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69847" y="1224740"/>
            <a:ext cx="11667203" cy="52149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41096" y="153990"/>
            <a:ext cx="11927184" cy="92887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69887" y="310356"/>
            <a:ext cx="11582400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algn="ctr">
              <a:spcBef>
                <a:spcPts val="277"/>
              </a:spcBef>
            </a:pPr>
            <a:r>
              <a:rPr lang="ru-RU" spc="32" dirty="0" smtClean="0"/>
              <a:t>ПОЛЬЗОВАТЕЛЬСКОЕ СОГЛАШЕНИЕ</a:t>
            </a:r>
            <a:endParaRPr lang="ru-RU" spc="43" dirty="0"/>
          </a:p>
        </p:txBody>
      </p:sp>
      <p:sp>
        <p:nvSpPr>
          <p:cNvPr id="8" name="object 8"/>
          <p:cNvSpPr/>
          <p:nvPr/>
        </p:nvSpPr>
        <p:spPr>
          <a:xfrm>
            <a:off x="141079" y="1160211"/>
            <a:ext cx="11927184" cy="5732633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369847" y="1358424"/>
            <a:ext cx="11144328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3663" indent="806450">
              <a:spcAft>
                <a:spcPts val="600"/>
              </a:spcAft>
              <a:buAutoNum type="arabicPeriod"/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Кто может использовать </a:t>
            </a:r>
            <a:r>
              <a:rPr lang="ru-RU" sz="2800" dirty="0" err="1" smtClean="0">
                <a:latin typeface="Arial" pitchFamily="34" charset="0"/>
                <a:cs typeface="Arial" pitchFamily="34" charset="0"/>
              </a:rPr>
              <a:t>Facebook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. Когда мы знаем, что за мнениями и действиями стоят реальные люди, это помогает нам создавать более безопасное и ответственное сообщество. По этой причине вы обязаны:</a:t>
            </a:r>
          </a:p>
          <a:p>
            <a:pPr marL="93663" indent="806450">
              <a:spcAft>
                <a:spcPts val="600"/>
              </a:spcAft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• Использовать имя, которым вы пользуетесь в повседневной жизни.</a:t>
            </a:r>
          </a:p>
          <a:p>
            <a:pPr marL="93663" indent="806450">
              <a:spcAft>
                <a:spcPts val="600"/>
              </a:spcAft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• Указывать точную информацию о себе. Создать только один </a:t>
            </a:r>
            <a:r>
              <a:rPr lang="ru-RU" sz="2800" dirty="0" err="1" smtClean="0">
                <a:latin typeface="Arial" pitchFamily="34" charset="0"/>
                <a:cs typeface="Arial" pitchFamily="34" charset="0"/>
              </a:rPr>
              <a:t>аккаунт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(ваш собственный) и использовать свою хронику в личных целях  (без нашего разрешения).</a:t>
            </a:r>
          </a:p>
          <a:p>
            <a:pPr marL="93663" indent="806450">
              <a:spcAft>
                <a:spcPts val="600"/>
              </a:spcAft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 • Не сообщать свой пароль, не давать доступ к своему </a:t>
            </a:r>
            <a:r>
              <a:rPr lang="ru-RU" sz="2800" dirty="0" err="1" smtClean="0">
                <a:latin typeface="Arial" pitchFamily="34" charset="0"/>
                <a:cs typeface="Arial" pitchFamily="34" charset="0"/>
              </a:rPr>
              <a:t>аккаунту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ru-RU" sz="2800" dirty="0" err="1" smtClean="0">
                <a:latin typeface="Arial" pitchFamily="34" charset="0"/>
                <a:cs typeface="Arial" pitchFamily="34" charset="0"/>
              </a:rPr>
              <a:t>Facebook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и не передавать свой </a:t>
            </a:r>
            <a:r>
              <a:rPr lang="ru-RU" sz="2800" dirty="0" err="1" smtClean="0">
                <a:latin typeface="Arial" pitchFamily="34" charset="0"/>
                <a:cs typeface="Arial" pitchFamily="34" charset="0"/>
              </a:rPr>
              <a:t>аккаунт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другим людям (без нашего разрешения).</a:t>
            </a:r>
          </a:p>
          <a:p>
            <a:pPr marL="93663" indent="806450">
              <a:spcAft>
                <a:spcPts val="600"/>
              </a:spcAft>
            </a:pP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41096" y="153990"/>
            <a:ext cx="11927184" cy="92887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69887" y="310356"/>
            <a:ext cx="11582400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algn="ctr">
              <a:spcBef>
                <a:spcPts val="277"/>
              </a:spcBef>
            </a:pPr>
            <a:r>
              <a:rPr lang="ru-RU" spc="32" dirty="0" smtClean="0"/>
              <a:t>ПОЛЬЗОВАТЕЛЬСКОЕ СОГЛАШЕНИЕ</a:t>
            </a:r>
            <a:endParaRPr lang="ru-RU" spc="43" dirty="0"/>
          </a:p>
        </p:txBody>
      </p:sp>
      <p:sp>
        <p:nvSpPr>
          <p:cNvPr id="8" name="object 8"/>
          <p:cNvSpPr/>
          <p:nvPr/>
        </p:nvSpPr>
        <p:spPr>
          <a:xfrm>
            <a:off x="141079" y="1160211"/>
            <a:ext cx="11927184" cy="5732633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512723" y="1724806"/>
            <a:ext cx="11144328" cy="46320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3663" indent="806450">
              <a:spcAft>
                <a:spcPts val="600"/>
              </a:spcAft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Мы стараемся, чтобы </a:t>
            </a:r>
            <a:r>
              <a:rPr lang="ru-RU" sz="2800" dirty="0" err="1" smtClean="0">
                <a:latin typeface="Arial" pitchFamily="34" charset="0"/>
                <a:cs typeface="Arial" pitchFamily="34" charset="0"/>
              </a:rPr>
              <a:t>Facebook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был доступен всем, но вы не имеете права использовать его, если:</a:t>
            </a:r>
          </a:p>
          <a:p>
            <a:pPr marL="93663" indent="806450">
              <a:spcAft>
                <a:spcPts val="600"/>
              </a:spcAft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• Вы младше 13 лет (или минимального возраста, начиная с которого в вашей стране законодательно разрешено использовать наши Продукты).</a:t>
            </a:r>
          </a:p>
          <a:p>
            <a:pPr marL="93663" indent="806450">
              <a:spcAft>
                <a:spcPts val="600"/>
              </a:spcAft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• Мы ранее отключили ваш </a:t>
            </a:r>
            <a:r>
              <a:rPr lang="ru-RU" sz="2800" dirty="0" err="1" smtClean="0">
                <a:latin typeface="Arial" pitchFamily="34" charset="0"/>
                <a:cs typeface="Arial" pitchFamily="34" charset="0"/>
              </a:rPr>
              <a:t>аккаунт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за нарушения наших Условий или Политик.</a:t>
            </a:r>
          </a:p>
          <a:p>
            <a:pPr marL="93663" indent="806450">
              <a:spcAft>
                <a:spcPts val="600"/>
              </a:spcAft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• Вам запрещено получать наши продукты, сервисы или программное обеспечение в соответствии с действующим законодательством.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41096" y="153990"/>
            <a:ext cx="11927184" cy="92887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69887" y="310356"/>
            <a:ext cx="11582400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algn="ctr">
              <a:spcBef>
                <a:spcPts val="277"/>
              </a:spcBef>
            </a:pPr>
            <a:r>
              <a:rPr lang="ru-RU" spc="32" dirty="0" smtClean="0"/>
              <a:t>ПОЛЬЗОВАТЕЛЬСКОЕ СОГЛАШЕНИЕ</a:t>
            </a:r>
            <a:endParaRPr lang="ru-RU" spc="43" dirty="0"/>
          </a:p>
        </p:txBody>
      </p:sp>
      <p:sp>
        <p:nvSpPr>
          <p:cNvPr id="8" name="object 8"/>
          <p:cNvSpPr/>
          <p:nvPr/>
        </p:nvSpPr>
        <p:spPr>
          <a:xfrm>
            <a:off x="141079" y="1160211"/>
            <a:ext cx="11927184" cy="5732633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512723" y="1724806"/>
            <a:ext cx="11144328" cy="42011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3663" indent="806450">
              <a:spcAft>
                <a:spcPts val="600"/>
              </a:spcAft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1. Вы не имеете права использовать наши Продукты, чтобы делиться </a:t>
            </a:r>
            <a:r>
              <a:rPr lang="ru-RU" sz="2800" dirty="0" err="1" smtClean="0">
                <a:latin typeface="Arial" pitchFamily="34" charset="0"/>
                <a:cs typeface="Arial" pitchFamily="34" charset="0"/>
              </a:rPr>
              <a:t>контентом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или совершать действия, которые:</a:t>
            </a:r>
          </a:p>
          <a:p>
            <a:pPr marL="93663" indent="806450">
              <a:spcAft>
                <a:spcPts val="600"/>
              </a:spcAft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• Нарушают настоящее Пользовательское соглашение, наши Нормы сообщества и другие условия и политики, регулирующие использование вами </a:t>
            </a:r>
            <a:r>
              <a:rPr lang="ru-RU" sz="2800" dirty="0" err="1" smtClean="0">
                <a:latin typeface="Arial" pitchFamily="34" charset="0"/>
                <a:cs typeface="Arial" pitchFamily="34" charset="0"/>
              </a:rPr>
              <a:t>Facebook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marL="93663" indent="806450">
              <a:spcAft>
                <a:spcPts val="600"/>
              </a:spcAft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• Являются незаконными, мошенническими, дискриминационными или вводящими в заблуждение.</a:t>
            </a:r>
          </a:p>
          <a:p>
            <a:pPr marL="93663" indent="806450">
              <a:spcAft>
                <a:spcPts val="600"/>
              </a:spcAft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• Нарушают права других лиц, в том числе их права на интеллектуальную собственность.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41096" y="153990"/>
            <a:ext cx="11927184" cy="92887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69887" y="310356"/>
            <a:ext cx="11582400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algn="ctr">
              <a:spcBef>
                <a:spcPts val="277"/>
              </a:spcBef>
            </a:pPr>
            <a:r>
              <a:rPr lang="ru-RU" spc="32" dirty="0" smtClean="0"/>
              <a:t>ПОЛЬЗОВАТЕЛЬСКОЕ СОГЛАШЕНИЕ</a:t>
            </a:r>
            <a:endParaRPr lang="ru-RU" spc="43" dirty="0"/>
          </a:p>
        </p:txBody>
      </p:sp>
      <p:sp>
        <p:nvSpPr>
          <p:cNvPr id="8" name="object 8"/>
          <p:cNvSpPr/>
          <p:nvPr/>
        </p:nvSpPr>
        <p:spPr>
          <a:xfrm>
            <a:off x="141079" y="1160211"/>
            <a:ext cx="11927184" cy="5732633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512723" y="1653368"/>
            <a:ext cx="11144328" cy="44781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3663" indent="806450">
              <a:spcAft>
                <a:spcPts val="600"/>
              </a:spcAft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2. Вы не имеете права загружать вирусы или вредоносный код либо совершать действия, которые могут привести к отключению, нарушению нормальной работы или ухудшению внешнего вида наших Продуктов либо к чрезмерной нагрузке на них.</a:t>
            </a:r>
          </a:p>
          <a:p>
            <a:pPr marL="93663" indent="806450">
              <a:spcAft>
                <a:spcPts val="600"/>
              </a:spcAft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3. Вы не имеете права осуществлять доступ или собирать данные из наших Продуктов с помощью автоматизированных средств (без нашего предварительного разрешения) или пытаться получить доступ к данным при отсутствии разрешения на такой доступ.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 txBox="1">
            <a:spLocks/>
          </p:cNvSpPr>
          <p:nvPr/>
        </p:nvSpPr>
        <p:spPr>
          <a:xfrm>
            <a:off x="298409" y="367484"/>
            <a:ext cx="11644394" cy="589504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92075" indent="-4763" algn="ctr"/>
            <a:r>
              <a:rPr lang="ru-RU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КАК  РАЗБЛОКИРОВАТЬ АККАУНТ  FACEBOOK</a:t>
            </a:r>
          </a:p>
        </p:txBody>
      </p:sp>
      <p:pic>
        <p:nvPicPr>
          <p:cNvPr id="5" name="Как Разблокировать Аккаунт в Фейсбуке, Восстановить Аккаунт Facebook.mp4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869913" y="1367616"/>
            <a:ext cx="10715700" cy="5304272"/>
          </a:xfrm>
          <a:prstGeom prst="rect">
            <a:avLst/>
          </a:prstGeom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41096" y="153990"/>
            <a:ext cx="11927184" cy="92887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69887" y="310356"/>
            <a:ext cx="11582400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algn="ctr">
              <a:spcBef>
                <a:spcPts val="277"/>
              </a:spcBef>
            </a:pPr>
            <a:r>
              <a:rPr lang="ru-RU" spc="32" dirty="0" smtClean="0"/>
              <a:t>ЗАКРЕПЛЕНИЕ</a:t>
            </a:r>
            <a:endParaRPr lang="ru-RU" spc="43" dirty="0"/>
          </a:p>
        </p:txBody>
      </p:sp>
      <p:sp>
        <p:nvSpPr>
          <p:cNvPr id="8" name="object 8"/>
          <p:cNvSpPr/>
          <p:nvPr/>
        </p:nvSpPr>
        <p:spPr>
          <a:xfrm>
            <a:off x="141079" y="1160211"/>
            <a:ext cx="11927184" cy="5732633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512723" y="1724806"/>
            <a:ext cx="11144328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spcAft>
                <a:spcPts val="600"/>
              </a:spcAft>
              <a:buAutoNum type="arabicPeriod"/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 Для чего используется страница в сети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Facebook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?</a:t>
            </a:r>
          </a:p>
          <a:p>
            <a:pPr marL="514350" indent="-514350">
              <a:spcAft>
                <a:spcPts val="600"/>
              </a:spcAft>
              <a:buAutoNum type="arabicPeriod"/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Какая информация может отображаться на странице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Facebook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?</a:t>
            </a:r>
          </a:p>
          <a:p>
            <a:pPr marL="514350" indent="-514350">
              <a:spcAft>
                <a:spcPts val="600"/>
              </a:spcAft>
              <a:buAutoNum type="arabicPeriod"/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Можно ли отслеживать комментарии, оставленные для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контента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, размещенного на странице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Facebook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?</a:t>
            </a:r>
          </a:p>
          <a:p>
            <a:pPr marL="514350" indent="-514350">
              <a:spcAft>
                <a:spcPts val="600"/>
              </a:spcAft>
              <a:buAutoNum type="arabicPeriod"/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Как создать страницу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Facebook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, подходящую для темы проекта?</a:t>
            </a:r>
          </a:p>
          <a:p>
            <a:pPr marL="514350" indent="-514350">
              <a:spcAft>
                <a:spcPts val="600"/>
              </a:spcAft>
              <a:buAutoNum type="arabicPeriod"/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Можно ли проанализировать всю проделанную работу?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298409" y="1367616"/>
            <a:ext cx="11144329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9388" indent="185738">
              <a:spcAft>
                <a:spcPts val="600"/>
              </a:spcAft>
              <a:buAutoNum type="arabicPeriod"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Откройте страницу для своего исследовательского проекта в сети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Facebook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. Назовите страницу проекта, укажите ее категорию и введите другую информацию.</a:t>
            </a:r>
          </a:p>
          <a:p>
            <a:pPr marL="179388" indent="185738">
              <a:spcAft>
                <a:spcPts val="600"/>
              </a:spcAft>
              <a:buAutoNum type="arabicPeriod"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 Вставьте изображения/видео в профиль и папку для страницы проекта.</a:t>
            </a:r>
          </a:p>
          <a:p>
            <a:pPr marL="179388" indent="185738">
              <a:spcAft>
                <a:spcPts val="600"/>
              </a:spcAft>
              <a:buAutoNum type="arabicPeriod"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 Чтобы еще больше улучшить страницу проекта, установите кнопки, предлагающие различные услуги и функции</a:t>
            </a:r>
          </a:p>
        </p:txBody>
      </p:sp>
      <p:sp>
        <p:nvSpPr>
          <p:cNvPr id="8" name="object 3"/>
          <p:cNvSpPr txBox="1">
            <a:spLocks noGrp="1"/>
          </p:cNvSpPr>
          <p:nvPr>
            <p:ph type="title"/>
          </p:nvPr>
        </p:nvSpPr>
        <p:spPr>
          <a:xfrm>
            <a:off x="226971" y="296046"/>
            <a:ext cx="11942804" cy="64336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algn="ctr">
              <a:spcBef>
                <a:spcPts val="277"/>
              </a:spcBef>
            </a:pPr>
            <a:r>
              <a:rPr lang="ru-RU" sz="3900" spc="32" dirty="0" smtClean="0"/>
              <a:t>ЗАДАНИЕ ДЛЯ САМОСТОЯТЕЛЬНОЙ РАБОТЫ</a:t>
            </a:r>
            <a:endParaRPr lang="ru-RU" sz="3900" spc="43" dirty="0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226971" y="1296178"/>
            <a:ext cx="11144329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9388" indent="185738">
              <a:spcAft>
                <a:spcPts val="600"/>
              </a:spcAft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4. В зависимости от цели проекта, подготовьте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контент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в виде текста, изображения или видео и распечатайте его на странице.</a:t>
            </a:r>
          </a:p>
          <a:p>
            <a:pPr marL="179388" indent="185738">
              <a:spcAft>
                <a:spcPts val="600"/>
              </a:spcAft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5. Пригласите на страницу друзей или других пользователей, пообщайтесь с ними. Изучите отзывы, оставленные пользователями.</a:t>
            </a:r>
          </a:p>
          <a:p>
            <a:pPr marL="179388" indent="185738">
              <a:spcAft>
                <a:spcPts val="600"/>
              </a:spcAft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6. Следите за всем происходящим через раздел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Insights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. Подумайте о новых идеях для разработки страницы и отметьте их.</a:t>
            </a:r>
          </a:p>
        </p:txBody>
      </p:sp>
      <p:sp>
        <p:nvSpPr>
          <p:cNvPr id="8" name="object 3"/>
          <p:cNvSpPr txBox="1">
            <a:spLocks noGrp="1"/>
          </p:cNvSpPr>
          <p:nvPr>
            <p:ph type="title"/>
          </p:nvPr>
        </p:nvSpPr>
        <p:spPr>
          <a:xfrm>
            <a:off x="226971" y="296046"/>
            <a:ext cx="11942804" cy="64336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algn="ctr">
              <a:spcBef>
                <a:spcPts val="277"/>
              </a:spcBef>
            </a:pPr>
            <a:r>
              <a:rPr lang="ru-RU" sz="3900" spc="32" dirty="0" smtClean="0"/>
              <a:t>ЗАДАНИЕ ДЛЯ САМОСТОЯТЕЛЬНОЙ РАБОТЫ</a:t>
            </a:r>
            <a:endParaRPr lang="ru-RU" sz="3900" spc="43" dirty="0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798475" y="1724806"/>
            <a:ext cx="10144196" cy="5285162"/>
          </a:xfrm>
          <a:prstGeom prst="rect">
            <a:avLst/>
          </a:prstGeom>
        </p:spPr>
        <p:txBody>
          <a:bodyPr vert="horz" wrap="square" lIns="0" tIns="27048" rIns="0" bIns="0" rtlCol="0">
            <a:spAutoFit/>
          </a:bodyPr>
          <a:lstStyle/>
          <a:p>
            <a:pPr marL="27048" marR="254256">
              <a:lnSpc>
                <a:spcPts val="5000"/>
              </a:lnSpc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Ø"/>
            </a:pPr>
            <a:r>
              <a:rPr lang="ru-RU" sz="4000" dirty="0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  Продвижение маркетинга в социальных сетях</a:t>
            </a:r>
            <a:endParaRPr lang="ru-RU" sz="4000" spc="-11" dirty="0">
              <a:solidFill>
                <a:srgbClr val="231F20"/>
              </a:solidFill>
              <a:latin typeface="Arial" pitchFamily="34" charset="0"/>
              <a:cs typeface="Arial" pitchFamily="34" charset="0"/>
            </a:endParaRPr>
          </a:p>
          <a:p>
            <a:pPr marL="27048" marR="10819">
              <a:lnSpc>
                <a:spcPts val="5000"/>
              </a:lnSpc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Ø"/>
            </a:pPr>
            <a:r>
              <a:rPr lang="ru-RU" sz="4000" dirty="0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  Открытие страницы в сети</a:t>
            </a:r>
            <a:r>
              <a:rPr lang="en-US" sz="4000" dirty="0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Facebook</a:t>
            </a:r>
            <a:endParaRPr lang="ru-RU" sz="4000" dirty="0" smtClean="0">
              <a:solidFill>
                <a:srgbClr val="231F20"/>
              </a:solidFill>
              <a:latin typeface="Arial" pitchFamily="34" charset="0"/>
              <a:cs typeface="Arial" pitchFamily="34" charset="0"/>
            </a:endParaRPr>
          </a:p>
          <a:p>
            <a:pPr marL="27048" marR="10819">
              <a:lnSpc>
                <a:spcPts val="5000"/>
              </a:lnSpc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Ø"/>
            </a:pPr>
            <a:r>
              <a:rPr lang="ru-RU" sz="4000" dirty="0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  Настройка страницы в сети</a:t>
            </a:r>
            <a:r>
              <a:rPr lang="en-US" sz="4000" dirty="0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Facebook</a:t>
            </a:r>
            <a:endParaRPr lang="ru-RU" sz="4000" dirty="0" smtClean="0">
              <a:solidFill>
                <a:srgbClr val="231F20"/>
              </a:solidFill>
              <a:latin typeface="Arial" pitchFamily="34" charset="0"/>
              <a:cs typeface="Arial" pitchFamily="34" charset="0"/>
            </a:endParaRPr>
          </a:p>
          <a:p>
            <a:pPr marL="27048" marR="10819">
              <a:lnSpc>
                <a:spcPts val="5000"/>
              </a:lnSpc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Ø"/>
            </a:pPr>
            <a:r>
              <a:rPr lang="ru-RU" sz="4000" dirty="0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  Пользовательское соглашение</a:t>
            </a:r>
          </a:p>
          <a:p>
            <a:pPr marL="27048" marR="10819">
              <a:lnSpc>
                <a:spcPts val="5000"/>
              </a:lnSpc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Ø"/>
            </a:pPr>
            <a:r>
              <a:rPr lang="ru-RU" sz="4000" spc="-11" dirty="0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  Как разблокировать </a:t>
            </a:r>
            <a:r>
              <a:rPr lang="ru-RU" sz="4000" spc="-11" dirty="0" err="1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аккаунт</a:t>
            </a:r>
            <a:r>
              <a:rPr lang="ru-RU" sz="4000" spc="-11" dirty="0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Facebook</a:t>
            </a:r>
            <a:endParaRPr lang="ru-RU" sz="4000" spc="-11" dirty="0" smtClean="0">
              <a:solidFill>
                <a:srgbClr val="231F20"/>
              </a:solidFill>
              <a:latin typeface="Arial" pitchFamily="34" charset="0"/>
              <a:cs typeface="Arial" pitchFamily="34" charset="0"/>
            </a:endParaRPr>
          </a:p>
          <a:p>
            <a:pPr marL="27048" marR="10819">
              <a:lnSpc>
                <a:spcPts val="5000"/>
              </a:lnSpc>
              <a:spcBef>
                <a:spcPts val="600"/>
              </a:spcBef>
              <a:spcAft>
                <a:spcPts val="600"/>
              </a:spcAft>
              <a:buBlip>
                <a:blip r:embed="rId2"/>
              </a:buBlip>
            </a:pPr>
            <a:endParaRPr lang="ru-RU" sz="4000" dirty="0" smtClean="0">
              <a:solidFill>
                <a:srgbClr val="231F2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293687" y="234156"/>
            <a:ext cx="11430000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algn="ctr">
              <a:spcBef>
                <a:spcPts val="277"/>
              </a:spcBef>
            </a:pPr>
            <a:r>
              <a:rPr lang="ru-RU" spc="53" dirty="0" smtClean="0"/>
              <a:t>ПЛАН УРОКА</a:t>
            </a:r>
            <a:endParaRPr lang="ru-RU" spc="11" dirty="0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655599" y="1581930"/>
            <a:ext cx="11072889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808038" algn="just"/>
            <a:r>
              <a:rPr lang="ru-RU" sz="3600" dirty="0" smtClean="0">
                <a:latin typeface="Arial" pitchFamily="34" charset="0"/>
                <a:cs typeface="Arial" pitchFamily="34" charset="0"/>
              </a:rPr>
              <a:t>Социальные </a:t>
            </a:r>
            <a:r>
              <a:rPr lang="ru-RU" sz="3600" dirty="0" err="1" smtClean="0">
                <a:latin typeface="Arial" pitchFamily="34" charset="0"/>
                <a:cs typeface="Arial" pitchFamily="34" charset="0"/>
              </a:rPr>
              <a:t>медиа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 занимают важное место в жизни всех людей, которые стремятся быть в курсе современных тенденций. Популярный </a:t>
            </a:r>
            <a:r>
              <a:rPr lang="ru-RU" sz="3600" dirty="0" err="1" smtClean="0">
                <a:latin typeface="Arial" pitchFamily="34" charset="0"/>
                <a:cs typeface="Arial" pitchFamily="34" charset="0"/>
              </a:rPr>
              <a:t>медиа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 - инструмент, который используют многие люди во всем мире, - это </a:t>
            </a:r>
            <a:r>
              <a:rPr lang="ru-RU" sz="3600" dirty="0" err="1" smtClean="0">
                <a:latin typeface="Arial" pitchFamily="34" charset="0"/>
                <a:cs typeface="Arial" pitchFamily="34" charset="0"/>
              </a:rPr>
              <a:t>Facebook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ru-RU" sz="3600" dirty="0" err="1" smtClean="0">
                <a:latin typeface="Arial" pitchFamily="34" charset="0"/>
                <a:cs typeface="Arial" pitchFamily="34" charset="0"/>
              </a:rPr>
              <a:t>Facebook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 используется не только как платформа для общения с друзьями, поиска новых друзей, но и для обмена новостями, а также для ведения бизнеса в интернете. 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object 2"/>
          <p:cNvSpPr txBox="1">
            <a:spLocks/>
          </p:cNvSpPr>
          <p:nvPr/>
        </p:nvSpPr>
        <p:spPr>
          <a:xfrm>
            <a:off x="226971" y="296046"/>
            <a:ext cx="11715832" cy="551032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lvl="0" algn="ctr" defTabSz="914400">
              <a:spcBef>
                <a:spcPts val="277"/>
              </a:spcBef>
              <a:defRPr/>
            </a:pPr>
            <a:r>
              <a:rPr lang="ru-RU" sz="335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ПРОДВИЖЕНИЕ МАРКЕТИНГА В СОЦИАЛЬНЫХ СЕТЯХ</a:t>
            </a:r>
            <a:endParaRPr kumimoji="0" lang="en-US" sz="3350" b="1" i="0" u="none" strike="noStrike" kern="0" cap="none" spc="43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512723" y="1510492"/>
            <a:ext cx="11287204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2075" indent="898525">
              <a:buAutoNum type="arabicPeriod"/>
            </a:pPr>
            <a:r>
              <a:rPr lang="ru-RU" sz="3600" dirty="0" smtClean="0">
                <a:latin typeface="Arial" pitchFamily="34" charset="0"/>
                <a:cs typeface="Arial" pitchFamily="34" charset="0"/>
              </a:rPr>
              <a:t>Чтобы открыть страницу в сети </a:t>
            </a:r>
            <a:r>
              <a:rPr lang="ru-RU" sz="3600" dirty="0" err="1" smtClean="0">
                <a:latin typeface="Arial" pitchFamily="34" charset="0"/>
                <a:cs typeface="Arial" pitchFamily="34" charset="0"/>
              </a:rPr>
              <a:t>Facebook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, сначала требуется войти в личный кабинет.</a:t>
            </a:r>
          </a:p>
          <a:p>
            <a:pPr marL="92075" indent="898525">
              <a:buAutoNum type="arabicPeriod"/>
            </a:pPr>
            <a:r>
              <a:rPr lang="ru-RU" sz="3600" dirty="0" smtClean="0">
                <a:latin typeface="Arial" pitchFamily="34" charset="0"/>
                <a:cs typeface="Arial" pitchFamily="34" charset="0"/>
              </a:rPr>
              <a:t>Для открытия новой страницы выбирается инструкция по странице через раздел </a:t>
            </a:r>
            <a:r>
              <a:rPr lang="ru-RU" sz="3600" dirty="0" err="1" smtClean="0">
                <a:latin typeface="Arial" pitchFamily="34" charset="0"/>
                <a:cs typeface="Arial" pitchFamily="34" charset="0"/>
              </a:rPr>
              <a:t>Create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 (1).</a:t>
            </a:r>
          </a:p>
          <a:p>
            <a:pPr marL="92075" indent="898525">
              <a:buAutoNum type="arabicPeriod"/>
            </a:pPr>
            <a:r>
              <a:rPr lang="ru-RU" sz="3600" dirty="0" smtClean="0">
                <a:latin typeface="Arial" pitchFamily="34" charset="0"/>
                <a:cs typeface="Arial" pitchFamily="34" charset="0"/>
              </a:rPr>
              <a:t>Один из типов страниц выбирается на основе цели проекта: Бизнес-бренд, сообщество публичная фигура. Для проекта выбирается бренд бизнеса и нажимается кнопка </a:t>
            </a:r>
            <a:r>
              <a:rPr lang="ru-RU" sz="3600" dirty="0" err="1" smtClean="0">
                <a:latin typeface="Arial" pitchFamily="34" charset="0"/>
                <a:cs typeface="Arial" pitchFamily="34" charset="0"/>
              </a:rPr>
              <a:t>Get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600" dirty="0" err="1" smtClean="0">
                <a:latin typeface="Arial" pitchFamily="34" charset="0"/>
                <a:cs typeface="Arial" pitchFamily="34" charset="0"/>
              </a:rPr>
              <a:t>started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 (2).</a:t>
            </a:r>
          </a:p>
        </p:txBody>
      </p:sp>
      <p:sp>
        <p:nvSpPr>
          <p:cNvPr id="5" name="object 2"/>
          <p:cNvSpPr txBox="1">
            <a:spLocks/>
          </p:cNvSpPr>
          <p:nvPr/>
        </p:nvSpPr>
        <p:spPr>
          <a:xfrm>
            <a:off x="226971" y="367484"/>
            <a:ext cx="11715832" cy="589504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92075" indent="898525"/>
            <a:r>
              <a:rPr lang="ru-RU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ОТКРЫТИЕ СТРАНИЦЫ В СЕТИ FACEBOOK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727037" y="1653368"/>
            <a:ext cx="11287204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2075" indent="898525"/>
            <a:r>
              <a:rPr lang="ru-RU" sz="4000" dirty="0" smtClean="0">
                <a:latin typeface="Arial" pitchFamily="34" charset="0"/>
                <a:cs typeface="Arial" pitchFamily="34" charset="0"/>
              </a:rPr>
              <a:t>4. Заполняются поля, такие как имя страницы, категория, адрес, номер телефона </a:t>
            </a:r>
          </a:p>
          <a:p>
            <a:pPr marL="92075" indent="898525"/>
            <a:r>
              <a:rPr lang="ru-RU" sz="4000" dirty="0" smtClean="0">
                <a:latin typeface="Arial" pitchFamily="34" charset="0"/>
                <a:cs typeface="Arial" pitchFamily="34" charset="0"/>
              </a:rPr>
              <a:t>(также можно выбрать раздел, в котором не указан адрес по желанию пользователя) и нажимаются на кнопку </a:t>
            </a:r>
            <a:r>
              <a:rPr lang="ru-RU" sz="4000" b="1" dirty="0" smtClean="0">
                <a:latin typeface="Arial" pitchFamily="34" charset="0"/>
                <a:cs typeface="Arial" pitchFamily="34" charset="0"/>
              </a:rPr>
              <a:t>Продолжить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.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object 2"/>
          <p:cNvSpPr txBox="1">
            <a:spLocks/>
          </p:cNvSpPr>
          <p:nvPr/>
        </p:nvSpPr>
        <p:spPr>
          <a:xfrm>
            <a:off x="226971" y="367484"/>
            <a:ext cx="11715832" cy="589504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92075" indent="898525"/>
            <a:r>
              <a:rPr lang="ru-RU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ОТКРЫТИЕ СТРАНИЦЫ В СЕТИ FACEBOOK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 txBox="1">
            <a:spLocks/>
          </p:cNvSpPr>
          <p:nvPr/>
        </p:nvSpPr>
        <p:spPr>
          <a:xfrm>
            <a:off x="226971" y="367484"/>
            <a:ext cx="11715832" cy="589504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92075" indent="898525"/>
            <a:r>
              <a:rPr lang="ru-RU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ОТКРЫТИЕ СТРАНИЦЫ В СЕТИ FACEBOOK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55599" y="1296178"/>
            <a:ext cx="11001452" cy="54939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 txBox="1">
            <a:spLocks/>
          </p:cNvSpPr>
          <p:nvPr/>
        </p:nvSpPr>
        <p:spPr>
          <a:xfrm>
            <a:off x="226971" y="367484"/>
            <a:ext cx="11715832" cy="589504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92075" indent="898525"/>
            <a:r>
              <a:rPr lang="ru-RU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НАСТРОЙКА СТРАНИЦЫ В СЕТИ FACEBOOK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584161" y="1367616"/>
            <a:ext cx="11072890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450850">
              <a:buAutoNum type="arabicPeriod"/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 В зависимости от цели проекта выбирается изображение/видео для профиля страницы. Выбранное изображение выполняет функцию логотипа, выделяя оставляемые сообщения и комментарии, (1).</a:t>
            </a:r>
          </a:p>
          <a:p>
            <a:pPr marL="171450" indent="552450">
              <a:buAutoNum type="arabicPeriod"/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Для оформления страницы в соответствии с целью проекта выбирается изображение/видео в папке страницы. В нем будет размещено идеальное изображение с изображением компании, бренда, услуги или продукта (2). информация, Новости (6).</a:t>
            </a:r>
          </a:p>
          <a:p>
            <a:pPr marL="171450" indent="552450">
              <a:buFontTx/>
              <a:buAutoNum type="arabicPeriod"/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 Для чтения сообщений, поступающих на страницу, для ознакомления с ними используется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Inbox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(3).</a:t>
            </a:r>
          </a:p>
          <a:p>
            <a:pPr marL="171450" indent="552450">
              <a:buAutoNum type="arabicPeriod"/>
            </a:pP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 txBox="1">
            <a:spLocks/>
          </p:cNvSpPr>
          <p:nvPr/>
        </p:nvSpPr>
        <p:spPr>
          <a:xfrm>
            <a:off x="226971" y="367484"/>
            <a:ext cx="11715832" cy="589504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92075" indent="898525"/>
            <a:r>
              <a:rPr lang="ru-RU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НАСТРОЙКА СТРАНИЦЫ В СЕТИ FACEBOOK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584161" y="1367616"/>
            <a:ext cx="11072890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4500"/>
            <a:r>
              <a:rPr lang="ru-RU" sz="3200" dirty="0" smtClean="0">
                <a:latin typeface="Arial" pitchFamily="34" charset="0"/>
                <a:cs typeface="Arial" pitchFamily="34" charset="0"/>
              </a:rPr>
              <a:t>4. С помощью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Insights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можно отслеживать активность пользователей и посетителей, получать статистические данные о проделанной работе (4).</a:t>
            </a:r>
          </a:p>
          <a:p>
            <a:pPr indent="444500"/>
            <a:r>
              <a:rPr lang="ru-RU" sz="3200" dirty="0" smtClean="0">
                <a:latin typeface="Arial" pitchFamily="34" charset="0"/>
                <a:cs typeface="Arial" pitchFamily="34" charset="0"/>
              </a:rPr>
              <a:t>5. С помощью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Edit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Page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Info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можно редактировать страницу и данные (5).</a:t>
            </a:r>
          </a:p>
          <a:p>
            <a:pPr indent="444500"/>
            <a:r>
              <a:rPr lang="ru-RU" sz="3200" dirty="0" smtClean="0">
                <a:latin typeface="Arial" pitchFamily="34" charset="0"/>
                <a:cs typeface="Arial" pitchFamily="34" charset="0"/>
              </a:rPr>
              <a:t>6. Содержание страницы обогащается с целью предоставления пользователям более подробной информации. Виды услуг, предложения, фото/видео, сообщения, листовки с мероприятий, информация, Новости (6).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 txBox="1">
            <a:spLocks/>
          </p:cNvSpPr>
          <p:nvPr/>
        </p:nvSpPr>
        <p:spPr>
          <a:xfrm>
            <a:off x="226971" y="367484"/>
            <a:ext cx="11715832" cy="589504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92075" indent="898525"/>
            <a:r>
              <a:rPr lang="ru-RU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НАСТРОЙКА СТРАНИЦЫ В СЕТИ FACEBOOK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584161" y="1367616"/>
            <a:ext cx="1107289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4500"/>
            <a:r>
              <a:rPr lang="ru-RU" sz="3200" dirty="0" smtClean="0">
                <a:latin typeface="Arial" pitchFamily="34" charset="0"/>
                <a:cs typeface="Arial" pitchFamily="34" charset="0"/>
              </a:rPr>
              <a:t>7. С помощью кнопки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Add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можно создавать кнопки на странице. С их помощью можно связаться с менеджером, отправить сообщения, перейти на другую страницу, загрузить приложения, играть в игры и выполнять другие действия (7).</a:t>
            </a:r>
          </a:p>
          <a:p>
            <a:pPr indent="444500"/>
            <a:r>
              <a:rPr lang="ru-RU" sz="3200" dirty="0" smtClean="0">
                <a:latin typeface="Arial" pitchFamily="34" charset="0"/>
                <a:cs typeface="Arial" pitchFamily="34" charset="0"/>
              </a:rPr>
              <a:t>8. с помощью кнопки " ... " вы можете выполнять такие действия, как редактирование страницы, открытие группы, создание рекламы, добавление страницы, приглашение друзей (8).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851efbe93912341424bfda690cb68fc62cd889e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3246</TotalTime>
  <Words>960</Words>
  <Application>Microsoft Office PowerPoint</Application>
  <PresentationFormat>Произвольный</PresentationFormat>
  <Paragraphs>66</Paragraphs>
  <Slides>18</Slides>
  <Notes>1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Office Theme</vt:lpstr>
      <vt:lpstr>Информатика и ИТ</vt:lpstr>
      <vt:lpstr>ПЛАН УРОКА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ПОЛЬЗОВАТЕЛЬСКОЕ СОГЛАШЕНИЕ</vt:lpstr>
      <vt:lpstr>ПОЛЬЗОВАТЕЛЬСКОЕ СОГЛАШЕНИЕ</vt:lpstr>
      <vt:lpstr>ПОЛЬЗОВАТЕЛЬСКОЕ СОГЛАШЕНИЕ</vt:lpstr>
      <vt:lpstr>ПОЛЬЗОВАТЕЛЬСКОЕ СОГЛАШЕНИЕ</vt:lpstr>
      <vt:lpstr>Слайд 15</vt:lpstr>
      <vt:lpstr>ЗАКРЕПЛЕНИЕ</vt:lpstr>
      <vt:lpstr>ЗАДАНИЕ ДЛЯ САМОСТОЯТЕЛЬНОЙ РАБОТЫ</vt:lpstr>
      <vt:lpstr>ЗАДАНИЕ ДЛЯ САМОСТОЯТЕЛЬНОЙ РАБОТЫ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Информатика и ИТ</dc:title>
  <dc:creator>Lenovo</dc:creator>
  <cp:lastModifiedBy>Пользователь Windows</cp:lastModifiedBy>
  <cp:revision>376</cp:revision>
  <dcterms:created xsi:type="dcterms:W3CDTF">2020-04-13T08:05:16Z</dcterms:created>
  <dcterms:modified xsi:type="dcterms:W3CDTF">2020-10-27T19:14:47Z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