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82" r:id="rId4"/>
    <p:sldId id="298" r:id="rId5"/>
    <p:sldId id="448" r:id="rId6"/>
    <p:sldId id="449" r:id="rId7"/>
    <p:sldId id="451" r:id="rId8"/>
    <p:sldId id="450" r:id="rId9"/>
    <p:sldId id="452" r:id="rId10"/>
    <p:sldId id="453" r:id="rId11"/>
    <p:sldId id="425" r:id="rId12"/>
    <p:sldId id="458" r:id="rId13"/>
    <p:sldId id="459" r:id="rId14"/>
    <p:sldId id="460" r:id="rId15"/>
    <p:sldId id="455" r:id="rId16"/>
    <p:sldId id="457" r:id="rId17"/>
    <p:sldId id="447" r:id="rId18"/>
    <p:sldId id="454" r:id="rId19"/>
  </p:sldIdLst>
  <p:sldSz cx="12169775" cy="7021513"/>
  <p:notesSz cx="5765800" cy="3244850"/>
  <p:custDataLst>
    <p:tags r:id="rId21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324" autoAdjust="0"/>
    <p:restoredTop sz="94660"/>
  </p:normalViewPr>
  <p:slideViewPr>
    <p:cSldViewPr>
      <p:cViewPr>
        <p:scale>
          <a:sx n="66" d="100"/>
          <a:sy n="66" d="100"/>
        </p:scale>
        <p:origin x="-564" y="-24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0F5B-BBCF-4B28-B956-404BD0BDB025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F240-3499-48E1-A42D-3676C6495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3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F240-3499-48E1-A42D-3676C64951E7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8\1%20&#1095;&#1077;&#1090;&#1074;&#1077;&#1088;&#1090;&#1100;\8%20&#1091;&#1088;&#1086;&#1082;\&#1050;&#1072;&#1082;%20&#1056;&#1072;&#1079;&#1073;&#1083;&#1086;&#1082;&#1080;&#1088;&#1086;&#1074;&#1072;&#1090;&#1100;%20&#1040;&#1082;&#1082;&#1072;&#1091;&#1085;&#1090;%20&#1074;%20&#1060;&#1077;&#1081;&#1089;&#1073;&#1091;&#1082;&#1077;,%20&#1042;&#1086;&#1089;&#1089;&#1090;&#1072;&#1085;&#1086;&#1074;&#1080;&#1090;&#1100;%20&#1040;&#1082;&#1082;&#1072;&#1091;&#1085;&#1090;%20Facebook.mp4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44533" y="510360"/>
            <a:ext cx="12169775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 algn="ctr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1798607" y="2939252"/>
            <a:ext cx="6643734" cy="3093685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ИССЛЕДОВАТЕЛЬСКИЕ ПРОЕКТЫ НА ОСНОВЕ SMM. ОТКРЫТИЕ СТРАНИЦЫ В СЕТИ FACEBOOK.</a:t>
            </a:r>
            <a:endParaRPr lang="ru-RU" sz="39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1351" y="3225004"/>
            <a:ext cx="726434" cy="24384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10156853" y="438922"/>
            <a:ext cx="1338943" cy="1372699"/>
            <a:chOff x="9892263" y="460623"/>
            <a:chExt cx="1338943" cy="1372699"/>
          </a:xfrm>
        </p:grpSpPr>
        <p:grpSp>
          <p:nvGrpSpPr>
            <p:cNvPr id="8" name="object 8"/>
            <p:cNvGrpSpPr/>
            <p:nvPr/>
          </p:nvGrpSpPr>
          <p:grpSpPr>
            <a:xfrm>
              <a:off x="9892263" y="460623"/>
              <a:ext cx="1338943" cy="1372699"/>
              <a:chOff x="4686759" y="212867"/>
              <a:chExt cx="634365" cy="63436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603608" y="0"/>
                    </a:moveTo>
                    <a:lnTo>
                      <a:pt x="0" y="0"/>
                    </a:lnTo>
                    <a:lnTo>
                      <a:pt x="0" y="603609"/>
                    </a:lnTo>
                    <a:lnTo>
                      <a:pt x="603608" y="603609"/>
                    </a:lnTo>
                    <a:lnTo>
                      <a:pt x="603608" y="0"/>
                    </a:lnTo>
                    <a:close/>
                  </a:path>
                </a:pathLst>
              </a:custGeom>
              <a:solidFill>
                <a:srgbClr val="00A6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0" y="0"/>
                    </a:moveTo>
                    <a:lnTo>
                      <a:pt x="603608" y="0"/>
                    </a:lnTo>
                    <a:lnTo>
                      <a:pt x="603608" y="603609"/>
                    </a:lnTo>
                    <a:lnTo>
                      <a:pt x="0" y="603609"/>
                    </a:lnTo>
                    <a:lnTo>
                      <a:pt x="0" y="0"/>
                    </a:lnTo>
                    <a:close/>
                  </a:path>
                </a:pathLst>
              </a:custGeom>
              <a:ln w="3048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 txBox="1"/>
            <p:nvPr/>
          </p:nvSpPr>
          <p:spPr>
            <a:xfrm>
              <a:off x="10371167" y="510360"/>
              <a:ext cx="365897" cy="772805"/>
            </a:xfrm>
            <a:prstGeom prst="rect">
              <a:avLst/>
            </a:prstGeom>
          </p:spPr>
          <p:txBody>
            <a:bodyPr vert="horz" wrap="square" lIns="0" tIns="33811" rIns="0" bIns="0" rtlCol="0">
              <a:spAutoFit/>
            </a:bodyPr>
            <a:lstStyle/>
            <a:p>
              <a:pPr>
                <a:spcBef>
                  <a:spcPts val="266"/>
                </a:spcBef>
              </a:pPr>
              <a:r>
                <a:rPr lang="ru-RU" sz="4800" b="1" dirty="0" smtClean="0">
                  <a:solidFill>
                    <a:schemeClr val="bg1"/>
                  </a:solidFill>
                  <a:latin typeface="Arial"/>
                  <a:cs typeface="Arial"/>
                </a:rPr>
                <a:t>8</a:t>
              </a:r>
              <a:endParaRPr sz="4800" b="1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9942539" y="1224740"/>
              <a:ext cx="1214446" cy="456834"/>
            </a:xfrm>
            <a:prstGeom prst="rect">
              <a:avLst/>
            </a:prstGeom>
          </p:spPr>
          <p:txBody>
            <a:bodyPr vert="horz" wrap="square" lIns="0" tIns="25696" rIns="0" bIns="0" rtlCol="0">
              <a:spAutoFit/>
            </a:bodyPr>
            <a:lstStyle/>
            <a:p>
              <a:pPr algn="ctr">
                <a:spcBef>
                  <a:spcPts val="202"/>
                </a:spcBef>
              </a:pPr>
              <a:r>
                <a:rPr sz="2800" b="1" spc="11" dirty="0">
                  <a:solidFill>
                    <a:srgbClr val="FFFFFF"/>
                  </a:solidFill>
                  <a:latin typeface="Arial"/>
                  <a:cs typeface="Arial"/>
                </a:rPr>
                <a:t>к</a:t>
              </a:r>
              <a:r>
                <a:rPr sz="2800" b="1" spc="-11" dirty="0">
                  <a:solidFill>
                    <a:srgbClr val="FFFFFF"/>
                  </a:solidFill>
                  <a:latin typeface="Arial"/>
                  <a:cs typeface="Arial"/>
                </a:rPr>
                <a:t>ласс</a:t>
              </a:r>
              <a:endParaRPr sz="2800" b="1">
                <a:latin typeface="Arial"/>
                <a:cs typeface="Arial"/>
              </a:endParaRPr>
            </a:p>
          </p:txBody>
        </p:sp>
      </p:grp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0903" y="2510624"/>
            <a:ext cx="336377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285" y="510360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НАСТРОЙКА СТРАНИЦЫ В СЕТИ FACEBOOK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47" y="1224740"/>
            <a:ext cx="11667203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887" y="310356"/>
            <a:ext cx="115824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32" dirty="0" smtClean="0"/>
              <a:t>ПОЛЬЗОВАТЕЛЬСКОЕ СОГЛАШЕНИЕ</a:t>
            </a:r>
            <a:endParaRPr lang="ru-RU" spc="43" dirty="0"/>
          </a:p>
        </p:txBody>
      </p:sp>
      <p:sp>
        <p:nvSpPr>
          <p:cNvPr id="8" name="object 8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369847" y="1358424"/>
            <a:ext cx="111443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63" indent="806450">
              <a:spcAft>
                <a:spcPts val="600"/>
              </a:spcAft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Кто может использовать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Когда мы знаем, что за мнениями и действиями стоят реальные люди, это помогает нам создавать более безопасное и ответственное сообщество. По этой причине вы обязаны:</a:t>
            </a:r>
          </a:p>
          <a:p>
            <a:pPr marL="93663" indent="806450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• Использовать имя, которым вы пользуетесь в повседневной жизни.</a:t>
            </a:r>
          </a:p>
          <a:p>
            <a:pPr marL="93663" indent="806450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• Указывать точную информацию о себе. Создать только один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аккаунт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(ваш собственный) и использовать свою хронику в личных целях  (без нашего разрешения).</a:t>
            </a:r>
          </a:p>
          <a:p>
            <a:pPr marL="93663" indent="806450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• Не сообщать свой пароль, не давать доступ к своему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аккаунту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не передавать свой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аккаунт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другим людям (без нашего разрешения).</a:t>
            </a:r>
          </a:p>
          <a:p>
            <a:pPr marL="93663" indent="806450">
              <a:spcAft>
                <a:spcPts val="600"/>
              </a:spcAft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887" y="310356"/>
            <a:ext cx="115824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32" dirty="0" smtClean="0"/>
              <a:t>ПОЛЬЗОВАТЕЛЬСКОЕ СОГЛАШЕНИЕ</a:t>
            </a:r>
            <a:endParaRPr lang="ru-RU" spc="43" dirty="0"/>
          </a:p>
        </p:txBody>
      </p:sp>
      <p:sp>
        <p:nvSpPr>
          <p:cNvPr id="8" name="object 8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512723" y="1724806"/>
            <a:ext cx="11144328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63" indent="806450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Мы стараемся, чтобы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был доступен всем, но вы не имеете права использовать его, если:</a:t>
            </a:r>
          </a:p>
          <a:p>
            <a:pPr marL="93663" indent="806450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• Вы младше 13 лет (или минимального возраста, начиная с которого в вашей стране законодательно разрешено использовать наши Продукты).</a:t>
            </a:r>
          </a:p>
          <a:p>
            <a:pPr marL="93663" indent="806450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• Мы ранее отключили ваш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аккаунт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за нарушения наших Условий или Политик.</a:t>
            </a:r>
          </a:p>
          <a:p>
            <a:pPr marL="93663" indent="806450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• Вам запрещено получать наши продукты, сервисы или программное обеспечение в соответствии с действующим законодательством.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887" y="310356"/>
            <a:ext cx="115824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32" dirty="0" smtClean="0"/>
              <a:t>ПОЛЬЗОВАТЕЛЬСКОЕ СОГЛАШЕНИЕ</a:t>
            </a:r>
            <a:endParaRPr lang="ru-RU" spc="43" dirty="0"/>
          </a:p>
        </p:txBody>
      </p:sp>
      <p:sp>
        <p:nvSpPr>
          <p:cNvPr id="8" name="object 8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512723" y="1724806"/>
            <a:ext cx="1114432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63" indent="806450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1. Вы не имеете права использовать наши Продукты, чтобы делиться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контентом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или совершать действия, которые:</a:t>
            </a:r>
          </a:p>
          <a:p>
            <a:pPr marL="93663" indent="806450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• Нарушают настоящее Пользовательское соглашение, наши Нормы сообщества и другие условия и политики, регулирующие использование вами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3663" indent="806450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• Являются незаконными, мошенническими, дискриминационными или вводящими в заблуждение.</a:t>
            </a:r>
          </a:p>
          <a:p>
            <a:pPr marL="93663" indent="806450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• Нарушают права других лиц, в том числе их права на интеллектуальную собственность.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887" y="310356"/>
            <a:ext cx="115824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32" dirty="0" smtClean="0"/>
              <a:t>ПОЛЬЗОВАТЕЛЬСКОЕ СОГЛАШЕНИЕ</a:t>
            </a:r>
            <a:endParaRPr lang="ru-RU" spc="43" dirty="0"/>
          </a:p>
        </p:txBody>
      </p:sp>
      <p:sp>
        <p:nvSpPr>
          <p:cNvPr id="8" name="object 8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512723" y="1653368"/>
            <a:ext cx="1114432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63" indent="806450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2. Вы не имеете права загружать вирусы или вредоносный код либо совершать действия, которые могут привести к отключению, нарушению нормальной работы или ухудшению внешнего вида наших Продуктов либо к чрезмерной нагрузке на них.</a:t>
            </a:r>
          </a:p>
          <a:p>
            <a:pPr marL="93663" indent="806450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3. Вы не имеете права осуществлять доступ или собирать данные из наших Продуктов с помощью автоматизированных средств (без нашего предварительного разрешения) или пытаться получить доступ к данным при отсутствии разрешения на такой доступ.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98409" y="367484"/>
            <a:ext cx="11644394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 РАЗБЛОКИРОВАТЬ АККАУНТ  FACEBOOK</a:t>
            </a:r>
          </a:p>
        </p:txBody>
      </p:sp>
      <p:pic>
        <p:nvPicPr>
          <p:cNvPr id="5" name="Как Разблокировать Аккаунт в Фейсбуке, Восстановить Аккаунт Facebook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69913" y="1367616"/>
            <a:ext cx="10715700" cy="530427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887" y="310356"/>
            <a:ext cx="115824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32" dirty="0" smtClean="0"/>
              <a:t>ЗАКРЕПЛЕНИЕ</a:t>
            </a:r>
            <a:endParaRPr lang="ru-RU" spc="43" dirty="0"/>
          </a:p>
        </p:txBody>
      </p:sp>
      <p:sp>
        <p:nvSpPr>
          <p:cNvPr id="8" name="object 8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512723" y="1724806"/>
            <a:ext cx="111443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Для чего используется страница в сети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Какая информация может отображаться на странице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Можно ли отслеживать комментарии, оставленные для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размещенного на странице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создать страницу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подходящую для темы проекта?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Можно ли проанализировать всю проделанную работу?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1367616"/>
            <a:ext cx="1114432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185738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Откройте страницу для своего исследовательского проекта в сети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Назовите страницу проекта, укажите ее категорию и введите другую информацию.</a:t>
            </a:r>
          </a:p>
          <a:p>
            <a:pPr marL="179388" indent="185738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Вставьте изображения/видео в профиль и папку для страницы проекта.</a:t>
            </a:r>
          </a:p>
          <a:p>
            <a:pPr marL="179388" indent="185738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Чтобы еще больше улучшить страницу проекта, установите кнопки, предлагающие различные услуги и функции</a:t>
            </a:r>
          </a:p>
        </p:txBody>
      </p:sp>
      <p:sp>
        <p:nvSpPr>
          <p:cNvPr id="8" name="object 3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942804" cy="64336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900" spc="32" dirty="0" smtClean="0"/>
              <a:t>ЗАДАНИЕ ДЛЯ САМОСТОЯТЕЛЬНОЙ РАБОТЫ</a:t>
            </a:r>
            <a:endParaRPr lang="ru-RU" sz="3900" spc="43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6971" y="1296178"/>
            <a:ext cx="1114432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185738"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В зависимости от цели проекта, подготовьте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контент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виде текста, изображения или видео и распечатайте его на странице.</a:t>
            </a:r>
          </a:p>
          <a:p>
            <a:pPr marL="179388" indent="185738"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5. Пригласите на страницу друзей или других пользователей, пообщайтесь с ними. Изучите отзывы, оставленные пользователями.</a:t>
            </a:r>
          </a:p>
          <a:p>
            <a:pPr marL="179388" indent="185738"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6. Следите за всем происходящим через раздел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Insights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Подумайте о новых идеях для разработки страницы и отметьте их.</a:t>
            </a:r>
          </a:p>
        </p:txBody>
      </p:sp>
      <p:sp>
        <p:nvSpPr>
          <p:cNvPr id="8" name="object 3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942804" cy="64336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900" spc="32" dirty="0" smtClean="0"/>
              <a:t>ЗАДАНИЕ ДЛЯ САМОСТОЯТЕЛЬНОЙ РАБОТЫ</a:t>
            </a:r>
            <a:endParaRPr lang="ru-RU" sz="3900" spc="43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98475" y="1724806"/>
            <a:ext cx="10144196" cy="5285162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Продвижение маркетинга в социальных сетях</a:t>
            </a:r>
            <a:endParaRPr lang="ru-RU" sz="4000" spc="-11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Открытие страницы в сети</a:t>
            </a:r>
            <a:r>
              <a:rPr lang="en-US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Facebook</a:t>
            </a: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Настройка страницы в сети</a:t>
            </a:r>
            <a:r>
              <a:rPr lang="en-US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Facebook</a:t>
            </a: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Пользовательское соглашение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spc="-11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Как разблокировать </a:t>
            </a:r>
            <a:r>
              <a:rPr lang="ru-RU" sz="4000" spc="-11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аккаунт</a:t>
            </a:r>
            <a:r>
              <a:rPr lang="ru-RU" sz="4000" spc="-11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Facebook</a:t>
            </a:r>
            <a:endParaRPr lang="ru-RU" sz="4000" spc="-11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4300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endParaRPr lang="ru-RU"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5599" y="1581930"/>
            <a:ext cx="110728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Социальные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медиа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занимают важное место в жизни всех людей, которые стремятся быть в курсе современных тенденций. Популярный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медиа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- инструмент, который используют многие люди во всем мире, - это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используется не только как платформа для общения с друзьями, поиска новых друзей, но и для обмена новостями, а также для ведения бизнеса в интернете.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5103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3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ПРОДВИЖЕНИЕ МАРКЕТИНГА В СОЦИАЛЬНЫХ СЕТЯХ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510492"/>
            <a:ext cx="112872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898525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Чтобы открыть страницу в сети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сначала требуется войти в личный кабинет.</a:t>
            </a:r>
          </a:p>
          <a:p>
            <a:pPr marL="92075" indent="898525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Для открытия новой страницы выбирается инструкция по странице через раздел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Create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(1).</a:t>
            </a:r>
          </a:p>
          <a:p>
            <a:pPr marL="92075" indent="898525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Один из типов страниц выбирается на основе цели проекта: Бизнес-бренд, сообщество публичная фигура. Для проекта выбирается бренд бизнеса и нажимается кнопка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Get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started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(2).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ОТКРЫТИЕ СТРАНИЦЫ В СЕТИ FACEBOOK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7037" y="1653368"/>
            <a:ext cx="112872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898525"/>
            <a:r>
              <a:rPr lang="ru-RU" sz="4000" dirty="0" smtClean="0">
                <a:latin typeface="Arial" pitchFamily="34" charset="0"/>
                <a:cs typeface="Arial" pitchFamily="34" charset="0"/>
              </a:rPr>
              <a:t>4. Заполняются поля, такие как имя страницы, категория, адрес, номер телефона </a:t>
            </a:r>
          </a:p>
          <a:p>
            <a:pPr marL="92075" indent="898525"/>
            <a:r>
              <a:rPr lang="ru-RU" sz="4000" dirty="0" smtClean="0">
                <a:latin typeface="Arial" pitchFamily="34" charset="0"/>
                <a:cs typeface="Arial" pitchFamily="34" charset="0"/>
              </a:rPr>
              <a:t>(также можно выбрать раздел, в котором не указан адрес по желанию пользователя) и нажимаются на кнопку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Продолжить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ОТКРЫТИЕ СТРАНИЦЫ В СЕТИ FACEBOOK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ОТКРЫТИЕ СТРАНИЦЫ В СЕТИ FACEBOOK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599" y="1296178"/>
            <a:ext cx="11001452" cy="5493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НАСТРОЙКА СТРАНИЦЫ В СЕТИ FACEBOOK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4161" y="1367616"/>
            <a:ext cx="1107289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450850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В зависимости от цели проекта выбирается изображение/видео для профиля страницы. Выбранное изображение выполняет функцию логотипа, выделяя оставляемые сообщения и комментарии, (1).</a:t>
            </a:r>
          </a:p>
          <a:p>
            <a:pPr marL="171450" indent="552450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оформления страницы в соответствии с целью проекта выбирается изображение/видео в папке страницы. В нем будет размещено идеальное изображение с изображением компании, бренда, услуги или продукта (2). информация, Новости (6).</a:t>
            </a:r>
          </a:p>
          <a:p>
            <a:pPr marL="171450" indent="552450">
              <a:buFontTx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Для чтения сообщений, поступающих на страницу, для ознакомления с ними используется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Inbox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(3).</a:t>
            </a:r>
          </a:p>
          <a:p>
            <a:pPr marL="171450" indent="552450">
              <a:buAutoNum type="arabicPeriod"/>
            </a:pP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НАСТРОЙКА СТРАНИЦЫ В СЕТИ FACEBOOK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4161" y="1367616"/>
            <a:ext cx="110728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/>
            <a:r>
              <a:rPr lang="ru-RU" sz="3200" dirty="0" smtClean="0">
                <a:latin typeface="Arial" pitchFamily="34" charset="0"/>
                <a:cs typeface="Arial" pitchFamily="34" charset="0"/>
              </a:rPr>
              <a:t>4. С помощью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Insights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можно отслеживать активность пользователей и посетителей, получать статистические данные о проделанной работе (4).</a:t>
            </a:r>
          </a:p>
          <a:p>
            <a:pPr indent="444500"/>
            <a:r>
              <a:rPr lang="ru-RU" sz="3200" dirty="0" smtClean="0">
                <a:latin typeface="Arial" pitchFamily="34" charset="0"/>
                <a:cs typeface="Arial" pitchFamily="34" charset="0"/>
              </a:rPr>
              <a:t>5. С помощью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Edit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Page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Info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можно редактировать страницу и данные (5).</a:t>
            </a:r>
          </a:p>
          <a:p>
            <a:pPr indent="444500"/>
            <a:r>
              <a:rPr lang="ru-RU" sz="3200" dirty="0" smtClean="0">
                <a:latin typeface="Arial" pitchFamily="34" charset="0"/>
                <a:cs typeface="Arial" pitchFamily="34" charset="0"/>
              </a:rPr>
              <a:t>6. Содержание страницы обогащается с целью предоставления пользователям более подробной информации. Виды услуг, предложения, фото/видео, сообщения, листовки с мероприятий, информация, Новости (6).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НАСТРОЙКА СТРАНИЦЫ В СЕТИ FACEBOOK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4161" y="1367616"/>
            <a:ext cx="110728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/>
            <a:r>
              <a:rPr lang="ru-RU" sz="3200" dirty="0" smtClean="0">
                <a:latin typeface="Arial" pitchFamily="34" charset="0"/>
                <a:cs typeface="Arial" pitchFamily="34" charset="0"/>
              </a:rPr>
              <a:t>7. С помощью кнопки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Add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можно создавать кнопки на странице. С их помощью можно связаться с менеджером, отправить сообщения, перейти на другую страницу, загрузить приложения, играть в игры и выполнять другие действия (7).</a:t>
            </a:r>
          </a:p>
          <a:p>
            <a:pPr indent="444500"/>
            <a:r>
              <a:rPr lang="ru-RU" sz="3200" dirty="0" smtClean="0">
                <a:latin typeface="Arial" pitchFamily="34" charset="0"/>
                <a:cs typeface="Arial" pitchFamily="34" charset="0"/>
              </a:rPr>
              <a:t>8. с помощью кнопки " ... " вы можете выполнять такие действия, как редактирование страницы, открытие группы, создание рекламы, добавление страницы, приглашение друзей (8).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51efbe93912341424bfda690cb68fc62cd889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3246</TotalTime>
  <Words>960</Words>
  <Application>Microsoft Office PowerPoint</Application>
  <PresentationFormat>Произвольный</PresentationFormat>
  <Paragraphs>66</Paragraphs>
  <Slides>18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ПОЛЬЗОВАТЕЛЬСКОЕ СОГЛАШЕНИЕ</vt:lpstr>
      <vt:lpstr>ПОЛЬЗОВАТЕЛЬСКОЕ СОГЛАШЕНИЕ</vt:lpstr>
      <vt:lpstr>ПОЛЬЗОВАТЕЛЬСКОЕ СОГЛАШЕНИЕ</vt:lpstr>
      <vt:lpstr>ПОЛЬЗОВАТЕЛЬСКОЕ СОГЛАШЕНИЕ</vt:lpstr>
      <vt:lpstr>Слайд 15</vt:lpstr>
      <vt:lpstr>ЗАКРЕПЛЕНИЕ</vt:lpstr>
      <vt:lpstr>ЗАДАНИЕ ДЛЯ САМОСТОЯТЕЛЬНОЙ РАБОТЫ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376</cp:revision>
  <dcterms:created xsi:type="dcterms:W3CDTF">2020-04-13T08:05:16Z</dcterms:created>
  <dcterms:modified xsi:type="dcterms:W3CDTF">2020-10-27T19:14:47Z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