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0"/>
  </p:notesMasterIdLst>
  <p:sldIdLst>
    <p:sldId id="256" r:id="rId2"/>
    <p:sldId id="257" r:id="rId3"/>
    <p:sldId id="382" r:id="rId4"/>
    <p:sldId id="298" r:id="rId5"/>
    <p:sldId id="386" r:id="rId6"/>
    <p:sldId id="405" r:id="rId7"/>
    <p:sldId id="406" r:id="rId8"/>
    <p:sldId id="426" r:id="rId9"/>
    <p:sldId id="435" r:id="rId10"/>
    <p:sldId id="437" r:id="rId11"/>
    <p:sldId id="436" r:id="rId12"/>
    <p:sldId id="440" r:id="rId13"/>
    <p:sldId id="441" r:id="rId14"/>
    <p:sldId id="427" r:id="rId15"/>
    <p:sldId id="428" r:id="rId16"/>
    <p:sldId id="429" r:id="rId17"/>
    <p:sldId id="431" r:id="rId18"/>
    <p:sldId id="432" r:id="rId19"/>
    <p:sldId id="433" r:id="rId20"/>
    <p:sldId id="434" r:id="rId21"/>
    <p:sldId id="442" r:id="rId22"/>
    <p:sldId id="443" r:id="rId23"/>
    <p:sldId id="444" r:id="rId24"/>
    <p:sldId id="445" r:id="rId25"/>
    <p:sldId id="446" r:id="rId26"/>
    <p:sldId id="425" r:id="rId27"/>
    <p:sldId id="447" r:id="rId28"/>
    <p:sldId id="419" r:id="rId29"/>
  </p:sldIdLst>
  <p:sldSz cx="12169775" cy="7021513"/>
  <p:notesSz cx="5765800" cy="3244850"/>
  <p:custDataLst>
    <p:tags r:id="rId31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324" autoAdjust="0"/>
    <p:restoredTop sz="94660"/>
  </p:normalViewPr>
  <p:slideViewPr>
    <p:cSldViewPr>
      <p:cViewPr>
        <p:scale>
          <a:sx n="66" d="100"/>
          <a:sy n="66" d="100"/>
        </p:scale>
        <p:origin x="-564" y="-24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60F5B-BBCF-4B28-B956-404BD0BDB025}" type="datetimeFigureOut">
              <a:rPr lang="ru-RU" smtClean="0"/>
              <a:pPr/>
              <a:t>09.10.2020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1F240-3499-48E1-A42D-3676C64951E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3233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1F240-3499-48E1-A42D-3676C64951E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1F240-3499-48E1-A42D-3676C64951E7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10/9/2020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-344533" y="510360"/>
            <a:ext cx="12169775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 algn="ctr">
              <a:spcBef>
                <a:spcPts val="243"/>
              </a:spcBef>
            </a:pPr>
            <a:r>
              <a:rPr sz="6000" spc="-11" dirty="0"/>
              <a:t>Информатика </a:t>
            </a:r>
            <a:r>
              <a:rPr sz="6000" spc="21" dirty="0"/>
              <a:t>и</a:t>
            </a:r>
            <a:r>
              <a:rPr sz="6000" spc="-85" dirty="0"/>
              <a:t> </a:t>
            </a:r>
            <a:r>
              <a:rPr sz="6000" spc="21" dirty="0"/>
              <a:t>ИТ</a:t>
            </a:r>
            <a:endParaRPr sz="6000"/>
          </a:p>
        </p:txBody>
      </p:sp>
      <p:sp>
        <p:nvSpPr>
          <p:cNvPr id="4" name="object 4"/>
          <p:cNvSpPr txBox="1"/>
          <p:nvPr/>
        </p:nvSpPr>
        <p:spPr>
          <a:xfrm>
            <a:off x="1798607" y="2939252"/>
            <a:ext cx="6643734" cy="3093685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3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УПРАВЛЕНИЕ ИССЛЕДОВАТЕЛЬСКИМИ ПРОЕКТАМИ НА ОСНОВЕ SMM. ОТКРЫТИЕ КАНАЛА НА САЙТЕ YOUTUBE</a:t>
            </a:r>
            <a:endParaRPr lang="ru-RU" sz="39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41351" y="3225004"/>
            <a:ext cx="726434" cy="2438416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Группа 13"/>
          <p:cNvGrpSpPr/>
          <p:nvPr/>
        </p:nvGrpSpPr>
        <p:grpSpPr>
          <a:xfrm>
            <a:off x="10156853" y="438922"/>
            <a:ext cx="1338943" cy="1372699"/>
            <a:chOff x="9892263" y="460623"/>
            <a:chExt cx="1338943" cy="1372699"/>
          </a:xfrm>
        </p:grpSpPr>
        <p:grpSp>
          <p:nvGrpSpPr>
            <p:cNvPr id="8" name="object 8"/>
            <p:cNvGrpSpPr/>
            <p:nvPr/>
          </p:nvGrpSpPr>
          <p:grpSpPr>
            <a:xfrm>
              <a:off x="9892263" y="460623"/>
              <a:ext cx="1338943" cy="1372699"/>
              <a:chOff x="4686759" y="212867"/>
              <a:chExt cx="634365" cy="634365"/>
            </a:xfrm>
          </p:grpSpPr>
          <p:sp>
            <p:nvSpPr>
              <p:cNvPr id="9" name="object 9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603608" y="0"/>
                    </a:moveTo>
                    <a:lnTo>
                      <a:pt x="0" y="0"/>
                    </a:lnTo>
                    <a:lnTo>
                      <a:pt x="0" y="603609"/>
                    </a:lnTo>
                    <a:lnTo>
                      <a:pt x="603608" y="603609"/>
                    </a:lnTo>
                    <a:lnTo>
                      <a:pt x="603608" y="0"/>
                    </a:lnTo>
                    <a:close/>
                  </a:path>
                </a:pathLst>
              </a:custGeom>
              <a:solidFill>
                <a:srgbClr val="00A650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0" name="object 10"/>
              <p:cNvSpPr/>
              <p:nvPr/>
            </p:nvSpPr>
            <p:spPr>
              <a:xfrm>
                <a:off x="4701999" y="228108"/>
                <a:ext cx="603885" cy="603885"/>
              </a:xfrm>
              <a:custGeom>
                <a:avLst/>
                <a:gdLst/>
                <a:ahLst/>
                <a:cxnLst/>
                <a:rect l="l" t="t" r="r" b="b"/>
                <a:pathLst>
                  <a:path w="603885" h="603885">
                    <a:moveTo>
                      <a:pt x="0" y="0"/>
                    </a:moveTo>
                    <a:lnTo>
                      <a:pt x="603608" y="0"/>
                    </a:lnTo>
                    <a:lnTo>
                      <a:pt x="603608" y="603609"/>
                    </a:lnTo>
                    <a:lnTo>
                      <a:pt x="0" y="603609"/>
                    </a:lnTo>
                    <a:lnTo>
                      <a:pt x="0" y="0"/>
                    </a:lnTo>
                    <a:close/>
                  </a:path>
                </a:pathLst>
              </a:custGeom>
              <a:ln w="30481">
                <a:solidFill>
                  <a:srgbClr val="FFFFFF"/>
                </a:solidFill>
              </a:ln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11" name="object 11"/>
            <p:cNvSpPr txBox="1"/>
            <p:nvPr/>
          </p:nvSpPr>
          <p:spPr>
            <a:xfrm>
              <a:off x="10371167" y="510360"/>
              <a:ext cx="365897" cy="772805"/>
            </a:xfrm>
            <a:prstGeom prst="rect">
              <a:avLst/>
            </a:prstGeom>
          </p:spPr>
          <p:txBody>
            <a:bodyPr vert="horz" wrap="square" lIns="0" tIns="33811" rIns="0" bIns="0" rtlCol="0">
              <a:spAutoFit/>
            </a:bodyPr>
            <a:lstStyle/>
            <a:p>
              <a:pPr>
                <a:spcBef>
                  <a:spcPts val="266"/>
                </a:spcBef>
              </a:pPr>
              <a:r>
                <a:rPr lang="ru-RU" sz="4800" b="1" dirty="0" smtClean="0">
                  <a:solidFill>
                    <a:schemeClr val="bg1"/>
                  </a:solidFill>
                  <a:latin typeface="Arial"/>
                  <a:cs typeface="Arial"/>
                </a:rPr>
                <a:t>8</a:t>
              </a:r>
              <a:endParaRPr sz="4800" b="1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  <p:sp>
          <p:nvSpPr>
            <p:cNvPr id="12" name="object 12"/>
            <p:cNvSpPr txBox="1"/>
            <p:nvPr/>
          </p:nvSpPr>
          <p:spPr>
            <a:xfrm>
              <a:off x="9942539" y="1224740"/>
              <a:ext cx="1214446" cy="456834"/>
            </a:xfrm>
            <a:prstGeom prst="rect">
              <a:avLst/>
            </a:prstGeom>
          </p:spPr>
          <p:txBody>
            <a:bodyPr vert="horz" wrap="square" lIns="0" tIns="25696" rIns="0" bIns="0" rtlCol="0">
              <a:spAutoFit/>
            </a:bodyPr>
            <a:lstStyle/>
            <a:p>
              <a:pPr algn="ctr">
                <a:spcBef>
                  <a:spcPts val="202"/>
                </a:spcBef>
              </a:pPr>
              <a:r>
                <a:rPr sz="2800" b="1" spc="11" dirty="0">
                  <a:solidFill>
                    <a:srgbClr val="FFFFFF"/>
                  </a:solidFill>
                  <a:latin typeface="Arial"/>
                  <a:cs typeface="Arial"/>
                </a:rPr>
                <a:t>к</a:t>
              </a:r>
              <a:r>
                <a:rPr sz="2800" b="1" spc="-11" dirty="0">
                  <a:solidFill>
                    <a:srgbClr val="FFFFFF"/>
                  </a:solidFill>
                  <a:latin typeface="Arial"/>
                  <a:cs typeface="Arial"/>
                </a:rPr>
                <a:t>ласс</a:t>
              </a:r>
              <a:endParaRPr sz="2800" b="1">
                <a:latin typeface="Arial"/>
                <a:cs typeface="Arial"/>
              </a:endParaRPr>
            </a:p>
          </p:txBody>
        </p:sp>
      </p:grp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70903" y="2510624"/>
            <a:ext cx="3363773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1285" y="510360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155533" y="296046"/>
            <a:ext cx="1201424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5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ОТКРЫТИЕ ЛИЧНОГО КАНАЛА НА САЙТЕ YOUTUBE</a:t>
            </a:r>
            <a:endParaRPr kumimoji="0" lang="en-US" sz="35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9847" y="1796244"/>
            <a:ext cx="11366931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9847" y="1439054"/>
            <a:ext cx="1135864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3.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Add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channel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art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создал себя для верхней части канала с помощью или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YouTubeизображение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из галереи можно установить. Размер изображения 2048 × 1152 пикселей рекомендуется (3).</a:t>
            </a:r>
          </a:p>
          <a:p>
            <a:pPr indent="808038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4. С помощью кнопки настройки будет включена страница "обзор". Точно такая же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страницаиспользование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: основные, видео,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плейлист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каналы и меню на канале (4).</a:t>
            </a:r>
          </a:p>
          <a:p>
            <a:pPr indent="808038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5. Краткая информация о канале через раздел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About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электронная почта для различных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запросовадрес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социальные сети и адрес сайта (5).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296046"/>
            <a:ext cx="1201424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5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ОТКРЫТИЕ ЛИЧНОГО КАНАЛА НА САЙТЕ YOUTUBE</a:t>
            </a:r>
            <a:endParaRPr kumimoji="0" lang="en-US" sz="35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155533" y="296046"/>
            <a:ext cx="1201424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5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ОТКРЫТИЕ ЛИЧНОГО КАНАЛА НА САЙТЕ YOUTUBE</a:t>
            </a:r>
            <a:endParaRPr kumimoji="0" lang="en-US" sz="35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408" y="1581930"/>
            <a:ext cx="11464011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296178"/>
            <a:ext cx="11358642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6. Нажмите значок видеокамеры (6) для размещения видео на канале, загрузите видео (7)инструкция выбирается.</a:t>
            </a:r>
          </a:p>
          <a:p>
            <a:pPr indent="808038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7. Изменение видео и информации о них, размещенных на канале, а также удаление видео осуществляется с помощью раздела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видеомонтажер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(8).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296046"/>
            <a:ext cx="1201424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5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ОТКРЫТИЕ ЛИЧНОГО КАНАЛА НА САЙТЕ YOUTUBE</a:t>
            </a:r>
            <a:endParaRPr kumimoji="0" lang="en-US" sz="35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155533" y="296046"/>
            <a:ext cx="1201424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5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ОТКРЫТИЕ ЛИЧНОГО КАНАЛА НА САЙТЕ YOUTUBE</a:t>
            </a:r>
            <a:endParaRPr kumimoji="0" lang="en-US" sz="35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5" name="Рисунок 4" descr="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409" y="1296178"/>
            <a:ext cx="8321942" cy="5500726"/>
          </a:xfrm>
          <a:prstGeom prst="rect">
            <a:avLst/>
          </a:prstGeom>
        </p:spPr>
      </p:pic>
      <p:pic>
        <p:nvPicPr>
          <p:cNvPr id="6" name="Рисунок 5" descr="Копия (2) 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847" y="2939252"/>
            <a:ext cx="4929222" cy="698630"/>
          </a:xfrm>
          <a:prstGeom prst="rect">
            <a:avLst/>
          </a:prstGeom>
        </p:spPr>
      </p:pic>
      <p:pic>
        <p:nvPicPr>
          <p:cNvPr id="8" name="Рисунок 7" descr="Копия (3) 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285" y="5225268"/>
            <a:ext cx="5143536" cy="732953"/>
          </a:xfrm>
          <a:prstGeom prst="rect">
            <a:avLst/>
          </a:prstGeom>
        </p:spPr>
      </p:pic>
      <p:pic>
        <p:nvPicPr>
          <p:cNvPr id="9" name="Рисунок 8" descr="Копия (4) 1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409" y="6011085"/>
            <a:ext cx="2071702" cy="802785"/>
          </a:xfrm>
          <a:prstGeom prst="rect">
            <a:avLst/>
          </a:prstGeom>
        </p:spPr>
      </p:pic>
      <p:pic>
        <p:nvPicPr>
          <p:cNvPr id="10" name="Рисунок 9" descr="Копия 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8409" y="3653632"/>
            <a:ext cx="5000660" cy="1179643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84887" y="5439582"/>
            <a:ext cx="3159148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155533" y="296046"/>
            <a:ext cx="1201424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5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ОТКРЫТИЕ ЛИЧНОГО КАНАЛА НА САЙТЕ YOUTUBE</a:t>
            </a:r>
            <a:endParaRPr kumimoji="0" lang="en-US" sz="35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3" name="Рисунок 2" descr="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475" y="1439054"/>
            <a:ext cx="10817052" cy="528641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155533" y="296046"/>
            <a:ext cx="1201424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5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ОТКРЫТИЕ ЛИЧНОГО КАНАЛА НА САЙТЕ YOUTUBE</a:t>
            </a:r>
            <a:endParaRPr kumimoji="0" lang="en-US" sz="35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3" name="Рисунок 2" descr="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723" y="1367616"/>
            <a:ext cx="7572428" cy="5368754"/>
          </a:xfrm>
          <a:prstGeom prst="rect">
            <a:avLst/>
          </a:prstGeom>
        </p:spPr>
      </p:pic>
      <p:pic>
        <p:nvPicPr>
          <p:cNvPr id="6" name="Рисунок 5" descr="Копия (4) 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161" y="2653500"/>
            <a:ext cx="4499840" cy="1143008"/>
          </a:xfrm>
          <a:prstGeom prst="rect">
            <a:avLst/>
          </a:prstGeom>
        </p:spPr>
      </p:pic>
      <p:pic>
        <p:nvPicPr>
          <p:cNvPr id="7" name="Рисунок 6" descr="Копия 3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2723" y="3796508"/>
            <a:ext cx="4180338" cy="157163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155533" y="296046"/>
            <a:ext cx="1201424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5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ОТКРЫТИЕ ЛИЧНОГО КАНАЛА НА САЙТЕ YOUTUBE</a:t>
            </a:r>
            <a:endParaRPr kumimoji="0" lang="en-US" sz="35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8" name="Рисунок 7" descr="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847" y="1296178"/>
            <a:ext cx="8528757" cy="5511021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871501" y="1312258"/>
            <a:ext cx="1129827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Конфиденциальность и Условия использования.</a:t>
            </a:r>
          </a:p>
          <a:p>
            <a:pPr indent="723900"/>
            <a:r>
              <a:rPr lang="ru-RU" sz="3600" dirty="0" smtClean="0">
                <a:latin typeface="Arial" pitchFamily="34" charset="0"/>
                <a:cs typeface="Arial" pitchFamily="34" charset="0"/>
              </a:rPr>
              <a:t>Чтобы создать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аккаунт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вам необходимо принять Условия использования, приведенные ниже. Кроме того, при создании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аккаунта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мы обрабатываем ваши данные в соответствии с Политикой конфиденциальности. Вот её основные положения: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155533" y="296046"/>
            <a:ext cx="1201424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5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ОТКРЫТИЕ ЛИЧНОГО КАНАЛА НА САЙТЕ YOUTUBE</a:t>
            </a:r>
            <a:endParaRPr kumimoji="0" lang="en-US" sz="35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71501" y="1312258"/>
            <a:ext cx="1107130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/>
            <a:r>
              <a:rPr lang="ru-RU" sz="3200" dirty="0" smtClean="0">
                <a:latin typeface="Arial" pitchFamily="34" charset="0"/>
                <a:cs typeface="Arial" pitchFamily="34" charset="0"/>
              </a:rPr>
              <a:t>Какие данные мы используем</a:t>
            </a:r>
          </a:p>
          <a:p>
            <a:pPr indent="723900"/>
            <a:r>
              <a:rPr lang="ru-RU" sz="3200" dirty="0" smtClean="0">
                <a:latin typeface="Arial" pitchFamily="34" charset="0"/>
                <a:cs typeface="Arial" pitchFamily="34" charset="0"/>
              </a:rPr>
              <a:t>•Мы сохраняем ваши личные данные, указанные при настройке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аккаунта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(например, имя, адрес электронной почты и номер телефона).</a:t>
            </a:r>
          </a:p>
          <a:p>
            <a:pPr indent="723900"/>
            <a:r>
              <a:rPr lang="ru-RU" sz="3600" dirty="0" smtClean="0">
                <a:latin typeface="Arial" pitchFamily="34" charset="0"/>
                <a:cs typeface="Arial" pitchFamily="34" charset="0"/>
              </a:rPr>
              <a:t>Когда вы пользуетесь сервисами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например пишете сообщение в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Gmail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или оставляете комментарий к ролику на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YouTube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мы сохраняем введенные вами данные.Вы сами решаете, какие данные отправляются в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какони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используются.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155533" y="296046"/>
            <a:ext cx="1201424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5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ОТКРЫТИЕ ЛИЧНОГО КАНАЛА НА САЙТЕ YOUTUBE</a:t>
            </a:r>
            <a:endParaRPr kumimoji="0" lang="en-US" sz="35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71501" y="1653368"/>
            <a:ext cx="1129827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/>
            <a:r>
              <a:rPr lang="ru-RU" sz="3200" dirty="0" smtClean="0">
                <a:latin typeface="Arial" pitchFamily="34" charset="0"/>
                <a:cs typeface="Arial" pitchFamily="34" charset="0"/>
              </a:rPr>
              <a:t>Когда вы, например, ищете ресторан на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Картах или смотрите видео на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YouTube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мы обрабатываем полученную информацию: сведения о видео, идентификаторы устройств, IP-адреса, файлы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cookie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геоданные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.•</a:t>
            </a:r>
          </a:p>
          <a:p>
            <a:pPr indent="723900"/>
            <a:r>
              <a:rPr lang="ru-RU" sz="3200" dirty="0" smtClean="0">
                <a:latin typeface="Arial" pitchFamily="34" charset="0"/>
                <a:cs typeface="Arial" pitchFamily="34" charset="0"/>
              </a:rPr>
              <a:t>Мы также собираем данные, когда вы работаете с приложениями или посещаете сайты, использующие сервисы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: рекламные объявления,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Аналитику, видеоплеер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YouTube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т. д.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798475" y="1724806"/>
            <a:ext cx="10715700" cy="5131273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Продвижение маркетинга в социальных сетях</a:t>
            </a:r>
            <a:endParaRPr lang="ru-RU" sz="4000" spc="-11" dirty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Этапы продвижения маркетинга в сети Интернет</a:t>
            </a: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Обязанности специалиста </a:t>
            </a:r>
            <a:r>
              <a:rPr lang="en-US" sz="4000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SMM</a:t>
            </a:r>
            <a:endParaRPr lang="ru-RU" sz="4000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ru-RU" sz="4000" spc="-11" dirty="0" smtClean="0">
                <a:solidFill>
                  <a:srgbClr val="231F20"/>
                </a:solidFill>
                <a:latin typeface="Arial" pitchFamily="34" charset="0"/>
                <a:cs typeface="Arial" pitchFamily="34" charset="0"/>
              </a:rPr>
              <a:t>  Идеи для Интернет - бизнеса</a:t>
            </a: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endParaRPr lang="ru-RU" sz="4000" dirty="0" smtClean="0">
              <a:solidFill>
                <a:srgbClr val="231F2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3687" y="234156"/>
            <a:ext cx="114300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/>
              <a:t>ПЛАН УРОКА</a:t>
            </a:r>
            <a:endParaRPr lang="ru-RU" spc="11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155533" y="296046"/>
            <a:ext cx="12014242" cy="543338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3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РАЗМЕЩЕНИЕ ВИДЕО НА КАНАЛЕ НА САЙТЕ YOUTUBE</a:t>
            </a:r>
            <a:endParaRPr kumimoji="0" lang="en-US" sz="33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2223" y="1302763"/>
            <a:ext cx="1128720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0100"/>
            <a:r>
              <a:rPr lang="ru-RU" sz="3200" dirty="0" smtClean="0">
                <a:latin typeface="Arial" pitchFamily="34" charset="0"/>
                <a:cs typeface="Arial" pitchFamily="34" charset="0"/>
              </a:rPr>
              <a:t>1. Из диалогового окна выбирается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видеофайл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с помощью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Select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files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До загрузки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видеофайла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данные о видео вводятся через раздел "детали" (1). </a:t>
            </a:r>
          </a:p>
          <a:p>
            <a:pPr indent="800100"/>
            <a:r>
              <a:rPr lang="ru-RU" sz="3200" dirty="0" smtClean="0">
                <a:latin typeface="Arial" pitchFamily="34" charset="0"/>
                <a:cs typeface="Arial" pitchFamily="34" charset="0"/>
              </a:rPr>
              <a:t>В этом разделе записывается название, содержание видео, устанавливается привлекательный знак для клиентов, а также можно открыть новый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плейлист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прикрепить видео к существующему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плейлисту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; указывается, для кого предназначено видео, т. е. его аудитория, и таким образом настраивается тег, язык и субтитры, время и адрес съемки, лицензия, категория, комментарии.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155533" y="296046"/>
            <a:ext cx="1201424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5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ОТКРЫТИЕ ЛИЧНОГО КАНАЛА НА САЙТЕ YOUTUBE</a:t>
            </a:r>
            <a:endParaRPr kumimoji="0" lang="en-US" sz="35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9847" y="1367616"/>
            <a:ext cx="1128720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/>
            <a:r>
              <a:rPr lang="ru-RU" dirty="0" smtClean="0">
                <a:latin typeface="Arial" pitchFamily="34" charset="0"/>
                <a:cs typeface="Arial" pitchFamily="34" charset="0"/>
              </a:rPr>
              <a:t>2. Различные комментарии, ссылки могут быть добавлены к концу видео через раздел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Video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elements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(2).</a:t>
            </a:r>
          </a:p>
          <a:p>
            <a:pPr indent="800100"/>
            <a:r>
              <a:rPr lang="ru-RU" dirty="0" smtClean="0">
                <a:latin typeface="Arial" pitchFamily="34" charset="0"/>
                <a:cs typeface="Arial" pitchFamily="34" charset="0"/>
              </a:rPr>
              <a:t>3. Права на использование видео отображаются через раздел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Visibility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Загруженное видео можно просмотреть в открытом доступе 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Public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), по ссылке 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Unlisted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), а также перенести в один из ограниченных (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Private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) режимов (3).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155533" y="296046"/>
            <a:ext cx="1201424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5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ОТКРЫТИЕ ЛИЧНОГО КАНАЛА НА САЙТЕ YOUTUBE</a:t>
            </a:r>
            <a:endParaRPr kumimoji="0" lang="en-US" sz="35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/>
          <a:srcRect l="1264" r="781"/>
          <a:stretch>
            <a:fillRect/>
          </a:stretch>
        </p:blipFill>
        <p:spPr bwMode="auto">
          <a:xfrm>
            <a:off x="369847" y="1581930"/>
            <a:ext cx="11454714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5599" y="296046"/>
            <a:ext cx="10900241" cy="677108"/>
          </a:xfrm>
        </p:spPr>
        <p:txBody>
          <a:bodyPr/>
          <a:lstStyle/>
          <a:p>
            <a:pPr algn="ctr"/>
            <a:r>
              <a:rPr lang="ru-RU" dirty="0" smtClean="0"/>
              <a:t>ПОМНИТЕ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9913" y="1510492"/>
            <a:ext cx="1078713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3888"/>
            <a:r>
              <a:rPr lang="ru-RU" sz="3200" dirty="0" smtClean="0">
                <a:latin typeface="Arial" pitchFamily="34" charset="0"/>
                <a:cs typeface="Arial" pitchFamily="34" charset="0"/>
              </a:rPr>
              <a:t>Помните о развитии канала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YouTube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его продвижении и многое другое для привлечения аудитории необходимо следовать ряду рекомендаций:</a:t>
            </a:r>
          </a:p>
          <a:p>
            <a:pPr indent="623888"/>
            <a:r>
              <a:rPr lang="ru-RU" sz="3200" dirty="0" smtClean="0">
                <a:latin typeface="Arial" pitchFamily="34" charset="0"/>
                <a:cs typeface="Arial" pitchFamily="34" charset="0"/>
              </a:rPr>
              <a:t> Для загруженного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видеофайла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конечно, напишите информацию. Именно по этой ссылке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YouTube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определяет тему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видеофайла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рекомендует её пользователям для просмотра. Установите ссылку на свои страницы в социальной сети. Таким образом, вы можете собрать больше членов. Выберите идеальное изображение для видео.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5599" y="296046"/>
            <a:ext cx="10900241" cy="677108"/>
          </a:xfrm>
        </p:spPr>
        <p:txBody>
          <a:bodyPr/>
          <a:lstStyle/>
          <a:p>
            <a:pPr algn="ctr"/>
            <a:r>
              <a:rPr lang="ru-RU" dirty="0" smtClean="0"/>
              <a:t>ПОМНИТЕ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69913" y="1653368"/>
            <a:ext cx="1078713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Поскольку изображение находится в небольшом формате, записи в нем могут не отображаться, поэтому используйте короткие тексты, написанные крупным шрифтом, чтобы привлечь внимание пользователей.</a:t>
            </a:r>
          </a:p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Выберите подходящее программное обеспечение для создания качественного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контента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видео. Чем качественнее и привлекательнее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контент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тем больше будет просмотров этого ролика.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344533" y="153170"/>
            <a:ext cx="13001716" cy="984885"/>
          </a:xfrm>
        </p:spPr>
        <p:txBody>
          <a:bodyPr/>
          <a:lstStyle/>
          <a:p>
            <a:pPr algn="ctr"/>
            <a:r>
              <a:rPr lang="ru-RU" sz="3200" dirty="0" smtClean="0">
                <a:latin typeface="Arial" pitchFamily="34" charset="0"/>
                <a:cs typeface="Arial" pitchFamily="34" charset="0"/>
              </a:rPr>
              <a:t>ОТКРЫТИЕ ДОПОЛНИТЕЛЬНОГО КАНАЛА </a:t>
            </a:r>
            <a:br>
              <a:rPr lang="ru-RU" sz="3200" dirty="0" smtClean="0"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latin typeface="Arial" pitchFamily="34" charset="0"/>
                <a:cs typeface="Arial" pitchFamily="34" charset="0"/>
              </a:rPr>
              <a:t>НА САЙТЕ YOUTUBE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41285" y="1367616"/>
            <a:ext cx="1143008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1. Выбрав раздел Настройки, войдите в раздел ,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Add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or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manage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channel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будет выбран новый канал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Create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55665" y="2510624"/>
            <a:ext cx="10072758" cy="4296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 l="65248" t="86452"/>
          <a:stretch>
            <a:fillRect/>
          </a:stretch>
        </p:blipFill>
        <p:spPr bwMode="auto">
          <a:xfrm>
            <a:off x="7727961" y="6225400"/>
            <a:ext cx="3500462" cy="582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69887" y="310356"/>
            <a:ext cx="1158240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32" dirty="0" smtClean="0"/>
              <a:t>ЗАКРЕПЛЕНИЕ</a:t>
            </a:r>
            <a:endParaRPr lang="ru-RU" spc="43" dirty="0"/>
          </a:p>
        </p:txBody>
      </p:sp>
      <p:sp>
        <p:nvSpPr>
          <p:cNvPr id="8" name="object 8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584161" y="1224740"/>
            <a:ext cx="11144328" cy="546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открыть канал на сайте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YouTube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Можно ли открыть несколько каналов на сайте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YouTube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Что нужно учитывать при составлении видеоролика?</a:t>
            </a:r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сделать видео, подготовленное в рамках исследовательского проекта? </a:t>
            </a:r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Можно ли защитить авторские права на видео на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YouTube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514350" indent="-514350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Можно ли ограничить аудиторию просмотра загруженных видео?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653368"/>
            <a:ext cx="11144329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720725">
              <a:spcAft>
                <a:spcPts val="600"/>
              </a:spcAft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Откройте канал для своего исследовательского проекта на сайте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YouTube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и назовите его.</a:t>
            </a:r>
          </a:p>
          <a:p>
            <a:pPr marL="179388" indent="720725">
              <a:spcAft>
                <a:spcPts val="600"/>
              </a:spcAft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Установите логотип и фон канала, который открывается для исследовательского проекта.</a:t>
            </a:r>
          </a:p>
          <a:p>
            <a:pPr marL="179388" indent="720725">
              <a:spcAft>
                <a:spcPts val="600"/>
              </a:spcAft>
              <a:buAutoNum type="arabicPeriod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Откройте меню о главном, видео,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плейлисте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, каналах и канале для канала.</a:t>
            </a:r>
          </a:p>
        </p:txBody>
      </p:sp>
      <p:sp>
        <p:nvSpPr>
          <p:cNvPr id="8" name="object 3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942804" cy="64336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3900" spc="32" dirty="0" smtClean="0"/>
              <a:t>ЗАДАНИЕ ДЛЯ САМОСТОЯТЕЛЬНОЙ РАБОТЫ</a:t>
            </a:r>
            <a:endParaRPr lang="ru-RU" sz="3900" spc="43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84161" y="1939120"/>
            <a:ext cx="11144329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808038">
              <a:spcAft>
                <a:spcPts val="60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4. Вставьте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видеофайл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 канал и введите информацию о видео. С видео выполните связанные настройки.</a:t>
            </a:r>
          </a:p>
          <a:p>
            <a:pPr marL="179388" indent="808038">
              <a:spcAft>
                <a:spcPts val="600"/>
              </a:spcAft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5. Укажите права на использование видео.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bject 3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942804" cy="64336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3900" spc="32" dirty="0" smtClean="0"/>
              <a:t>ЗАДАНИЕ ДЛЯ САМОСТОЯТЕЛЬНОЙ РАБОТЫ</a:t>
            </a:r>
            <a:endParaRPr lang="ru-RU" sz="3900" spc="43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796244"/>
            <a:ext cx="1143007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Ежедневная социализация интернета становится причиной того, что она становится тенденцией в современной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онлайн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- среде. </a:t>
            </a:r>
          </a:p>
          <a:p>
            <a:pPr indent="808038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На сегодняшний день в интернете насчитывается более 10 000 коммуникаторов, новостных рассылок, графиков,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блогов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видеороликов и т. д. к. функционируют социальные сети и сервисы. </a:t>
            </a:r>
            <a:endParaRPr lang="ru-RU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15832" cy="55103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3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ПРОДВИЖЕНИЕ МАРКЕТИНГА В СОЦИАЛЬНЫХ СЕТЯХ</a:t>
            </a:r>
            <a:endParaRPr kumimoji="0" lang="en-US" sz="335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296178"/>
            <a:ext cx="1128720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2075" indent="898525"/>
            <a:r>
              <a:rPr lang="ru-RU" sz="4000" dirty="0" smtClean="0">
                <a:latin typeface="Arial" pitchFamily="34" charset="0"/>
                <a:cs typeface="Arial" pitchFamily="34" charset="0"/>
              </a:rPr>
              <a:t>Поэтому каждый день создаются новые проекты, расширяется аудитория социальных сетей. Основная задача SMM - выбрать подходящую для проекта платформу и развить ее в социальной сети.</a:t>
            </a:r>
            <a:endParaRPr lang="ru-RU" sz="4400" dirty="0" smtClean="0">
              <a:latin typeface="Arial" pitchFamily="34" charset="0"/>
              <a:cs typeface="Arial" pitchFamily="34" charset="0"/>
            </a:endParaRPr>
          </a:p>
          <a:p>
            <a:pPr marL="92075" indent="898525"/>
            <a:r>
              <a:rPr lang="ru-RU" dirty="0" smtClean="0">
                <a:latin typeface="Arial" pitchFamily="34" charset="0"/>
                <a:cs typeface="Arial" pitchFamily="34" charset="0"/>
              </a:rPr>
              <a:t>Учитывая сильные стороны платформы, эффективное использование нескольких социальных сетей является оптимальным способом развития SMM - проектов.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2"/>
          <p:cNvSpPr txBox="1">
            <a:spLocks/>
          </p:cNvSpPr>
          <p:nvPr/>
        </p:nvSpPr>
        <p:spPr>
          <a:xfrm>
            <a:off x="155533" y="367484"/>
            <a:ext cx="11787270" cy="55103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35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ПРОДВИЖЕНИЕ МАРКЕТИНГА В СОЦИАЛЬНЫХ СЕТЯХ</a:t>
            </a:r>
            <a:endParaRPr kumimoji="0" lang="en-US" sz="335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98409" y="1581930"/>
            <a:ext cx="587057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Логотип – </a:t>
            </a:r>
          </a:p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изображение, обозначающее цель, соответствующую теме проекта.</a:t>
            </a:r>
            <a:endParaRPr lang="ru-RU" sz="4400" dirty="0"/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26971" y="296046"/>
            <a:ext cx="11715832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ПОНЯТИЯ</a:t>
            </a:r>
            <a:endParaRPr kumimoji="0" lang="en-US" sz="44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pic>
        <p:nvPicPr>
          <p:cNvPr id="9" name="Рисунок 8" descr="Рисунок1.jpg"/>
          <p:cNvPicPr>
            <a:picLocks noChangeAspect="1"/>
          </p:cNvPicPr>
          <p:nvPr/>
        </p:nvPicPr>
        <p:blipFill>
          <a:blip r:embed="rId2"/>
          <a:srcRect l="1684" t="3199"/>
          <a:stretch>
            <a:fillRect/>
          </a:stretch>
        </p:blipFill>
        <p:spPr>
          <a:xfrm>
            <a:off x="5942011" y="1439054"/>
            <a:ext cx="6048669" cy="507209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68257" y="1581930"/>
            <a:ext cx="1150151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5963">
              <a:buFont typeface="+mj-lt"/>
              <a:buAutoNum type="arabicPeriod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Что следует учитывать для разработки исследовательских проектов?</a:t>
            </a:r>
          </a:p>
          <a:p>
            <a:pPr indent="715963">
              <a:buFont typeface="+mj-lt"/>
              <a:buAutoNum type="arabicPeriod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Как создать страницу для исследовательского проекта в сети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Facebook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indent="715963">
              <a:buFont typeface="+mj-lt"/>
              <a:buAutoNum type="arabicPeriod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Какую платформу SMM лучше выбрать для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видеорекламы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indent="715963">
              <a:buFont typeface="+mj-lt"/>
              <a:buAutoNum type="arabicPeriod"/>
            </a:pPr>
            <a:r>
              <a:rPr lang="ru-RU" sz="4000" dirty="0" smtClean="0">
                <a:latin typeface="Arial" pitchFamily="34" charset="0"/>
                <a:cs typeface="Arial" pitchFamily="34" charset="0"/>
              </a:rPr>
              <a:t>Как развить бренд на страницах </a:t>
            </a:r>
            <a:r>
              <a:rPr lang="ru-RU" sz="4000" dirty="0" err="1" smtClean="0">
                <a:latin typeface="Arial" pitchFamily="34" charset="0"/>
                <a:cs typeface="Arial" pitchFamily="34" charset="0"/>
              </a:rPr>
              <a:t>Instagram</a:t>
            </a:r>
            <a:r>
              <a:rPr lang="ru-RU" sz="4000" dirty="0" smtClean="0">
                <a:latin typeface="Arial" pitchFamily="34" charset="0"/>
                <a:cs typeface="Arial" pitchFamily="34" charset="0"/>
              </a:rPr>
              <a:t>?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369887" y="296046"/>
            <a:ext cx="11799888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ВНИМАНИЕ!</a:t>
            </a:r>
            <a:endParaRPr kumimoji="0" lang="en-US" sz="40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12723" y="1439054"/>
            <a:ext cx="1135864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Размещение интересного видео на сайте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YouTube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получение дохода от его многократного просмотра клиентами считается одним из самых простых способов заработать деньги через интернет. </a:t>
            </a:r>
          </a:p>
          <a:p>
            <a:pPr indent="808038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Для этого требуется найти интересное видео, которое понравится многим, и сделать соответствующий заголовок. Чем больше клиентов смотрит это видео, тем выше будет доход с сайта.</a:t>
            </a:r>
          </a:p>
          <a:p>
            <a:pPr indent="808038">
              <a:spcAft>
                <a:spcPts val="600"/>
              </a:spcAft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Чтобы открыть канал на сайте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YouTube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необходимо войти в сеть с помощью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аккаунта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Google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296046"/>
            <a:ext cx="1201424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5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ОТКРЫТИЕ ЛИЧНОГО КАНАЛА НА САЙТЕYOUTUBE</a:t>
            </a:r>
            <a:endParaRPr kumimoji="0" lang="en-US" sz="35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653368"/>
            <a:ext cx="1135864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Доступ к сайту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YouTube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осуществляется с помощью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аккаунта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выбирается раздел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YouTube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Studio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(1).</a:t>
            </a:r>
          </a:p>
          <a:p>
            <a:pPr indent="808038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USDA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YouTube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as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... с помощью окна имя канала записывается. В качестве названия канала может быть включено имя, фамилия или название компании, фирмы и бренда. Например, интернет. маркетинг (2))</a:t>
            </a:r>
          </a:p>
          <a:p>
            <a:pPr indent="808038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Канал создается с помощью кнопки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Create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channel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(3)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296046"/>
            <a:ext cx="1201424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НАСТРОЙКА КАНАЛА НА САЙТЕ YOUTUBE</a:t>
            </a:r>
            <a:endParaRPr kumimoji="0" lang="en-US" sz="35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41285" y="1653368"/>
            <a:ext cx="11358642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808038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Нажмите на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аватар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расположенный в правом верхнем углу сайта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YouTube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Your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Channel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затем в открывшемся окне выберите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Customize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channel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(1).</a:t>
            </a:r>
          </a:p>
          <a:p>
            <a:pPr indent="808038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Выбрав раскладку на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аватарке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Нажмите кнопку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Edit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в окне значка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Edit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channelв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случае переход на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Google+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изображение, соответствующее каналу (личная фотография, логотип компании или бренда)устанавливается (2).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155533" y="296046"/>
            <a:ext cx="12014242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3500" b="1" kern="0" spc="43" dirty="0" smtClean="0">
                <a:solidFill>
                  <a:schemeClr val="bg1"/>
                </a:solidFill>
                <a:latin typeface="Arial" pitchFamily="34" charset="0"/>
                <a:ea typeface="+mj-ea"/>
                <a:cs typeface="Arial" pitchFamily="34" charset="0"/>
              </a:rPr>
              <a:t>ОТКРЫТИЕ ЛИЧНОГО КАНАЛА НА САЙТЕ YOUTUBE</a:t>
            </a:r>
            <a:endParaRPr kumimoji="0" lang="en-US" sz="3500" b="1" i="0" u="none" strike="noStrike" kern="0" cap="none" spc="43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d2763fcc497f5e17186d7a6e44f9e5a24e87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2369</TotalTime>
  <Words>1208</Words>
  <Application>Microsoft Office PowerPoint</Application>
  <PresentationFormat>Произвольный</PresentationFormat>
  <Paragraphs>87</Paragraphs>
  <Slides>28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Office Theme</vt:lpstr>
      <vt:lpstr>Информатика и ИТ</vt:lpstr>
      <vt:lpstr>ПЛАН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ПОМНИТЕ</vt:lpstr>
      <vt:lpstr>ПОМНИТЕ</vt:lpstr>
      <vt:lpstr>ОТКРЫТИЕ ДОПОЛНИТЕЛЬНОГО КАНАЛА  НА САЙТЕ YOUTUBE</vt:lpstr>
      <vt:lpstr>ЗАКРЕПЛЕНИЕ</vt:lpstr>
      <vt:lpstr>ЗАДАНИЕ ДЛЯ САМОСТОЯТЕЛЬНОЙ РАБОТЫ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291</cp:revision>
  <dcterms:created xsi:type="dcterms:W3CDTF">2020-04-13T08:05:16Z</dcterms:created>
  <dcterms:modified xsi:type="dcterms:W3CDTF">2020-10-09T04:54:47Z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