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notesSlides/notesSlide1.xml" ContentType="application/vnd.openxmlformats-officedocument.presentationml.notesSlide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0"/>
  </p:notesMasterIdLst>
  <p:sldIdLst>
    <p:sldId id="256" r:id="rId2"/>
    <p:sldId id="257" r:id="rId3"/>
    <p:sldId id="382" r:id="rId4"/>
    <p:sldId id="298" r:id="rId5"/>
    <p:sldId id="386" r:id="rId6"/>
    <p:sldId id="405" r:id="rId7"/>
    <p:sldId id="406" r:id="rId8"/>
    <p:sldId id="426" r:id="rId9"/>
    <p:sldId id="435" r:id="rId10"/>
    <p:sldId id="437" r:id="rId11"/>
    <p:sldId id="436" r:id="rId12"/>
    <p:sldId id="440" r:id="rId13"/>
    <p:sldId id="441" r:id="rId14"/>
    <p:sldId id="427" r:id="rId15"/>
    <p:sldId id="428" r:id="rId16"/>
    <p:sldId id="429" r:id="rId17"/>
    <p:sldId id="431" r:id="rId18"/>
    <p:sldId id="432" r:id="rId19"/>
    <p:sldId id="433" r:id="rId20"/>
    <p:sldId id="434" r:id="rId21"/>
    <p:sldId id="442" r:id="rId22"/>
    <p:sldId id="443" r:id="rId23"/>
    <p:sldId id="444" r:id="rId24"/>
    <p:sldId id="445" r:id="rId25"/>
    <p:sldId id="446" r:id="rId26"/>
    <p:sldId id="425" r:id="rId27"/>
    <p:sldId id="447" r:id="rId28"/>
    <p:sldId id="419" r:id="rId29"/>
  </p:sldIdLst>
  <p:sldSz cx="12169775" cy="7021513"/>
  <p:notesSz cx="5765800" cy="3244850"/>
  <p:custDataLst>
    <p:tags r:id="rId31"/>
  </p:custDataLst>
  <p:defaultTextStyle>
    <a:defPPr>
      <a:defRPr lang="ru-RU"/>
    </a:defPPr>
    <a:lvl1pPr marL="0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1pPr>
    <a:lvl2pPr marL="973745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2pPr>
    <a:lvl3pPr marL="1947489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3pPr>
    <a:lvl4pPr marL="2921234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4pPr>
    <a:lvl5pPr marL="3894978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5pPr>
    <a:lvl6pPr marL="4868723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6pPr>
    <a:lvl7pPr marL="5842467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7pPr>
    <a:lvl8pPr marL="6816212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8pPr>
    <a:lvl9pPr marL="7789956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webPr encoding="windows-1251"/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21324" autoAdjust="0"/>
    <p:restoredTop sz="94660"/>
  </p:normalViewPr>
  <p:slideViewPr>
    <p:cSldViewPr>
      <p:cViewPr>
        <p:scale>
          <a:sx n="66" d="100"/>
          <a:sy n="66" d="100"/>
        </p:scale>
        <p:origin x="-564" y="-24"/>
      </p:cViewPr>
      <p:guideLst>
        <p:guide orient="horz" pos="6232"/>
        <p:guide pos="4559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660F5B-BBCF-4B28-B956-404BD0BDB025}" type="datetimeFigureOut">
              <a:rPr lang="ru-RU" smtClean="0"/>
              <a:pPr/>
              <a:t>09.10.2020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27213" y="242888"/>
            <a:ext cx="21113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C71F240-3499-48E1-A42D-3676C64951E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7323382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71F240-3499-48E1-A42D-3676C64951E7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71F240-3499-48E1-A42D-3676C64951E7}" type="slidenum">
              <a:rPr lang="ru-RU" smtClean="0"/>
              <a:pPr/>
              <a:t>17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2733" y="2176668"/>
            <a:ext cx="10344309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5466" y="3932047"/>
            <a:ext cx="8518843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10/9/2020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677108"/>
          </a:xfrm>
        </p:spPr>
        <p:txBody>
          <a:bodyPr lIns="0" tIns="0" rIns="0" bIns="0"/>
          <a:lstStyle>
            <a:lvl1pPr>
              <a:defRPr sz="4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20481" y="2125031"/>
            <a:ext cx="10328814" cy="461665"/>
          </a:xfrm>
        </p:spPr>
        <p:txBody>
          <a:bodyPr lIns="0" tIns="0" rIns="0" bIns="0"/>
          <a:lstStyle>
            <a:lvl1pPr>
              <a:defRPr sz="30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10/9/2020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677108"/>
          </a:xfrm>
        </p:spPr>
        <p:txBody>
          <a:bodyPr lIns="0" tIns="0" rIns="0" bIns="0"/>
          <a:lstStyle>
            <a:lvl1pPr>
              <a:defRPr sz="4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8490" y="1614948"/>
            <a:ext cx="5293852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67435" y="1614948"/>
            <a:ext cx="5293852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10/9/2020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096" y="153990"/>
            <a:ext cx="11927184" cy="92887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677108"/>
          </a:xfrm>
        </p:spPr>
        <p:txBody>
          <a:bodyPr lIns="0" tIns="0" rIns="0" bIns="0"/>
          <a:lstStyle>
            <a:lvl1pPr>
              <a:defRPr sz="4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10/9/2020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10/9/2020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079" y="1160211"/>
            <a:ext cx="11927184" cy="5732633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41096" y="153990"/>
            <a:ext cx="11927184" cy="92887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20481" y="2125031"/>
            <a:ext cx="10328814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37724" y="6530006"/>
            <a:ext cx="3894328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8489" y="6530006"/>
            <a:ext cx="2799048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10/9/2020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62238" y="6530006"/>
            <a:ext cx="2799048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973745">
        <a:defRPr>
          <a:latin typeface="+mn-lt"/>
          <a:ea typeface="+mn-ea"/>
          <a:cs typeface="+mn-cs"/>
        </a:defRPr>
      </a:lvl2pPr>
      <a:lvl3pPr marL="1947489">
        <a:defRPr>
          <a:latin typeface="+mn-lt"/>
          <a:ea typeface="+mn-ea"/>
          <a:cs typeface="+mn-cs"/>
        </a:defRPr>
      </a:lvl3pPr>
      <a:lvl4pPr marL="2921234">
        <a:defRPr>
          <a:latin typeface="+mn-lt"/>
          <a:ea typeface="+mn-ea"/>
          <a:cs typeface="+mn-cs"/>
        </a:defRPr>
      </a:lvl4pPr>
      <a:lvl5pPr marL="3894978">
        <a:defRPr>
          <a:latin typeface="+mn-lt"/>
          <a:ea typeface="+mn-ea"/>
          <a:cs typeface="+mn-cs"/>
        </a:defRPr>
      </a:lvl5pPr>
      <a:lvl6pPr marL="4868723">
        <a:defRPr>
          <a:latin typeface="+mn-lt"/>
          <a:ea typeface="+mn-ea"/>
          <a:cs typeface="+mn-cs"/>
        </a:defRPr>
      </a:lvl6pPr>
      <a:lvl7pPr marL="5842467">
        <a:defRPr>
          <a:latin typeface="+mn-lt"/>
          <a:ea typeface="+mn-ea"/>
          <a:cs typeface="+mn-cs"/>
        </a:defRPr>
      </a:lvl7pPr>
      <a:lvl8pPr marL="6816212">
        <a:defRPr>
          <a:latin typeface="+mn-lt"/>
          <a:ea typeface="+mn-ea"/>
          <a:cs typeface="+mn-cs"/>
        </a:defRPr>
      </a:lvl8pPr>
      <a:lvl9pPr marL="7789956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973745">
        <a:defRPr>
          <a:latin typeface="+mn-lt"/>
          <a:ea typeface="+mn-ea"/>
          <a:cs typeface="+mn-cs"/>
        </a:defRPr>
      </a:lvl2pPr>
      <a:lvl3pPr marL="1947489">
        <a:defRPr>
          <a:latin typeface="+mn-lt"/>
          <a:ea typeface="+mn-ea"/>
          <a:cs typeface="+mn-cs"/>
        </a:defRPr>
      </a:lvl3pPr>
      <a:lvl4pPr marL="2921234">
        <a:defRPr>
          <a:latin typeface="+mn-lt"/>
          <a:ea typeface="+mn-ea"/>
          <a:cs typeface="+mn-cs"/>
        </a:defRPr>
      </a:lvl4pPr>
      <a:lvl5pPr marL="3894978">
        <a:defRPr>
          <a:latin typeface="+mn-lt"/>
          <a:ea typeface="+mn-ea"/>
          <a:cs typeface="+mn-cs"/>
        </a:defRPr>
      </a:lvl5pPr>
      <a:lvl6pPr marL="4868723">
        <a:defRPr>
          <a:latin typeface="+mn-lt"/>
          <a:ea typeface="+mn-ea"/>
          <a:cs typeface="+mn-cs"/>
        </a:defRPr>
      </a:lvl6pPr>
      <a:lvl7pPr marL="5842467">
        <a:defRPr>
          <a:latin typeface="+mn-lt"/>
          <a:ea typeface="+mn-ea"/>
          <a:cs typeface="+mn-cs"/>
        </a:defRPr>
      </a:lvl7pPr>
      <a:lvl8pPr marL="6816212">
        <a:defRPr>
          <a:latin typeface="+mn-lt"/>
          <a:ea typeface="+mn-ea"/>
          <a:cs typeface="+mn-cs"/>
        </a:defRPr>
      </a:lvl8pPr>
      <a:lvl9pPr marL="7789956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" y="3322"/>
            <a:ext cx="12157712" cy="220950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-344533" y="510360"/>
            <a:ext cx="12169775" cy="954737"/>
          </a:xfrm>
          <a:prstGeom prst="rect">
            <a:avLst/>
          </a:prstGeom>
        </p:spPr>
        <p:txBody>
          <a:bodyPr vert="horz" wrap="square" lIns="0" tIns="31104" rIns="0" bIns="0" rtlCol="0">
            <a:spAutoFit/>
          </a:bodyPr>
          <a:lstStyle/>
          <a:p>
            <a:pPr marL="27048" algn="ctr">
              <a:spcBef>
                <a:spcPts val="243"/>
              </a:spcBef>
            </a:pPr>
            <a:r>
              <a:rPr sz="6000" spc="-11" dirty="0"/>
              <a:t>Информатика </a:t>
            </a:r>
            <a:r>
              <a:rPr sz="6000" spc="21" dirty="0"/>
              <a:t>и</a:t>
            </a:r>
            <a:r>
              <a:rPr sz="6000" spc="-85" dirty="0"/>
              <a:t> </a:t>
            </a:r>
            <a:r>
              <a:rPr sz="6000" spc="21" dirty="0"/>
              <a:t>ИТ</a:t>
            </a:r>
            <a:endParaRPr sz="6000"/>
          </a:p>
        </p:txBody>
      </p:sp>
      <p:sp>
        <p:nvSpPr>
          <p:cNvPr id="4" name="object 4"/>
          <p:cNvSpPr txBox="1"/>
          <p:nvPr/>
        </p:nvSpPr>
        <p:spPr>
          <a:xfrm>
            <a:off x="1798607" y="2939252"/>
            <a:ext cx="6643734" cy="3093685"/>
          </a:xfrm>
          <a:prstGeom prst="rect">
            <a:avLst/>
          </a:prstGeom>
        </p:spPr>
        <p:txBody>
          <a:bodyPr vert="horz" wrap="square" lIns="0" tIns="91965" rIns="0" bIns="0" rtlCol="0">
            <a:spAutoFit/>
          </a:bodyPr>
          <a:lstStyle/>
          <a:p>
            <a:pPr marL="27048" marR="10819"/>
            <a:r>
              <a:rPr lang="ru-RU" sz="39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УПРАВЛЕНИЕ ИССЛЕДОВАТЕЛЬСКИМИ ПРОЕКТАМИ НА ОСНОВЕ SMM. ОТКРЫТИЕ КАНАЛА НА САЙТЕ YOUTUBE</a:t>
            </a:r>
            <a:endParaRPr lang="ru-RU" sz="39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941351" y="3225004"/>
            <a:ext cx="726434" cy="2438416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4" name="Группа 13"/>
          <p:cNvGrpSpPr/>
          <p:nvPr/>
        </p:nvGrpSpPr>
        <p:grpSpPr>
          <a:xfrm>
            <a:off x="10156853" y="438922"/>
            <a:ext cx="1338943" cy="1372699"/>
            <a:chOff x="9892263" y="460623"/>
            <a:chExt cx="1338943" cy="1372699"/>
          </a:xfrm>
        </p:grpSpPr>
        <p:grpSp>
          <p:nvGrpSpPr>
            <p:cNvPr id="8" name="object 8"/>
            <p:cNvGrpSpPr/>
            <p:nvPr/>
          </p:nvGrpSpPr>
          <p:grpSpPr>
            <a:xfrm>
              <a:off x="9892263" y="460623"/>
              <a:ext cx="1338943" cy="1372699"/>
              <a:chOff x="4686759" y="212867"/>
              <a:chExt cx="634365" cy="634365"/>
            </a:xfrm>
          </p:grpSpPr>
          <p:sp>
            <p:nvSpPr>
              <p:cNvPr id="9" name="object 9"/>
              <p:cNvSpPr/>
              <p:nvPr/>
            </p:nvSpPr>
            <p:spPr>
              <a:xfrm>
                <a:off x="4701999" y="228108"/>
                <a:ext cx="603885" cy="603885"/>
              </a:xfrm>
              <a:custGeom>
                <a:avLst/>
                <a:gdLst/>
                <a:ahLst/>
                <a:cxnLst/>
                <a:rect l="l" t="t" r="r" b="b"/>
                <a:pathLst>
                  <a:path w="603885" h="603885">
                    <a:moveTo>
                      <a:pt x="603608" y="0"/>
                    </a:moveTo>
                    <a:lnTo>
                      <a:pt x="0" y="0"/>
                    </a:lnTo>
                    <a:lnTo>
                      <a:pt x="0" y="603609"/>
                    </a:lnTo>
                    <a:lnTo>
                      <a:pt x="603608" y="603609"/>
                    </a:lnTo>
                    <a:lnTo>
                      <a:pt x="603608" y="0"/>
                    </a:lnTo>
                    <a:close/>
                  </a:path>
                </a:pathLst>
              </a:custGeom>
              <a:solidFill>
                <a:srgbClr val="00A650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0" name="object 10"/>
              <p:cNvSpPr/>
              <p:nvPr/>
            </p:nvSpPr>
            <p:spPr>
              <a:xfrm>
                <a:off x="4701999" y="228108"/>
                <a:ext cx="603885" cy="603885"/>
              </a:xfrm>
              <a:custGeom>
                <a:avLst/>
                <a:gdLst/>
                <a:ahLst/>
                <a:cxnLst/>
                <a:rect l="l" t="t" r="r" b="b"/>
                <a:pathLst>
                  <a:path w="603885" h="603885">
                    <a:moveTo>
                      <a:pt x="0" y="0"/>
                    </a:moveTo>
                    <a:lnTo>
                      <a:pt x="603608" y="0"/>
                    </a:lnTo>
                    <a:lnTo>
                      <a:pt x="603608" y="603609"/>
                    </a:lnTo>
                    <a:lnTo>
                      <a:pt x="0" y="603609"/>
                    </a:lnTo>
                    <a:lnTo>
                      <a:pt x="0" y="0"/>
                    </a:lnTo>
                    <a:close/>
                  </a:path>
                </a:pathLst>
              </a:custGeom>
              <a:ln w="30481">
                <a:solidFill>
                  <a:srgbClr val="FFFFFF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sp>
          <p:nvSpPr>
            <p:cNvPr id="11" name="object 11"/>
            <p:cNvSpPr txBox="1"/>
            <p:nvPr/>
          </p:nvSpPr>
          <p:spPr>
            <a:xfrm>
              <a:off x="10371167" y="510360"/>
              <a:ext cx="365897" cy="772805"/>
            </a:xfrm>
            <a:prstGeom prst="rect">
              <a:avLst/>
            </a:prstGeom>
          </p:spPr>
          <p:txBody>
            <a:bodyPr vert="horz" wrap="square" lIns="0" tIns="33811" rIns="0" bIns="0" rtlCol="0">
              <a:spAutoFit/>
            </a:bodyPr>
            <a:lstStyle/>
            <a:p>
              <a:pPr>
                <a:spcBef>
                  <a:spcPts val="266"/>
                </a:spcBef>
              </a:pPr>
              <a:r>
                <a:rPr lang="ru-RU" sz="4800" b="1" dirty="0" smtClean="0">
                  <a:solidFill>
                    <a:schemeClr val="bg1"/>
                  </a:solidFill>
                  <a:latin typeface="Arial"/>
                  <a:cs typeface="Arial"/>
                </a:rPr>
                <a:t>8</a:t>
              </a:r>
              <a:endParaRPr sz="4800" b="1">
                <a:solidFill>
                  <a:schemeClr val="bg1"/>
                </a:solidFill>
                <a:latin typeface="Arial"/>
                <a:cs typeface="Arial"/>
              </a:endParaRPr>
            </a:p>
          </p:txBody>
        </p:sp>
        <p:sp>
          <p:nvSpPr>
            <p:cNvPr id="12" name="object 12"/>
            <p:cNvSpPr txBox="1"/>
            <p:nvPr/>
          </p:nvSpPr>
          <p:spPr>
            <a:xfrm>
              <a:off x="9942539" y="1224740"/>
              <a:ext cx="1214446" cy="456834"/>
            </a:xfrm>
            <a:prstGeom prst="rect">
              <a:avLst/>
            </a:prstGeom>
          </p:spPr>
          <p:txBody>
            <a:bodyPr vert="horz" wrap="square" lIns="0" tIns="25696" rIns="0" bIns="0" rtlCol="0">
              <a:spAutoFit/>
            </a:bodyPr>
            <a:lstStyle/>
            <a:p>
              <a:pPr algn="ctr">
                <a:spcBef>
                  <a:spcPts val="202"/>
                </a:spcBef>
              </a:pPr>
              <a:r>
                <a:rPr sz="2800" b="1" spc="11" dirty="0">
                  <a:solidFill>
                    <a:srgbClr val="FFFFFF"/>
                  </a:solidFill>
                  <a:latin typeface="Arial"/>
                  <a:cs typeface="Arial"/>
                </a:rPr>
                <a:t>к</a:t>
              </a:r>
              <a:r>
                <a:rPr sz="2800" b="1" spc="-11" dirty="0">
                  <a:solidFill>
                    <a:srgbClr val="FFFFFF"/>
                  </a:solidFill>
                  <a:latin typeface="Arial"/>
                  <a:cs typeface="Arial"/>
                </a:rPr>
                <a:t>ласс</a:t>
              </a:r>
              <a:endParaRPr sz="2800" b="1">
                <a:latin typeface="Arial"/>
                <a:cs typeface="Arial"/>
              </a:endParaRPr>
            </a:p>
          </p:txBody>
        </p:sp>
      </p:grpSp>
      <p:pic>
        <p:nvPicPr>
          <p:cNvPr id="26625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370903" y="2510624"/>
            <a:ext cx="3363773" cy="371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41285" y="510360"/>
            <a:ext cx="1294543" cy="928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 txBox="1">
            <a:spLocks/>
          </p:cNvSpPr>
          <p:nvPr/>
        </p:nvSpPr>
        <p:spPr>
          <a:xfrm>
            <a:off x="155533" y="296046"/>
            <a:ext cx="12014242" cy="589504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lvl="0" algn="ctr" defTabSz="914400">
              <a:spcBef>
                <a:spcPts val="277"/>
              </a:spcBef>
              <a:defRPr/>
            </a:pPr>
            <a:r>
              <a:rPr lang="ru-RU" sz="3500" b="1" kern="0" spc="43" dirty="0" smtClean="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rPr>
              <a:t>ОТКРЫТИЕ ЛИЧНОГО КАНАЛА НА САЙТЕ YOUTUBE</a:t>
            </a:r>
            <a:endParaRPr kumimoji="0" lang="en-US" sz="3500" b="1" i="0" u="none" strike="noStrike" kern="0" cap="none" spc="43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9847" y="1796244"/>
            <a:ext cx="11366931" cy="4286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369847" y="1439054"/>
            <a:ext cx="11358642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808038">
              <a:spcAft>
                <a:spcPts val="600"/>
              </a:spcAft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3.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Add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channel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art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создал себя для верхней части канала с помощью или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YouTubeизображение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из галереи можно установить. Размер изображения 2048 × 1152 пикселей рекомендуется (3).</a:t>
            </a:r>
          </a:p>
          <a:p>
            <a:pPr indent="808038">
              <a:spcAft>
                <a:spcPts val="600"/>
              </a:spcAft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4. С помощью кнопки настройки будет включена страница "обзор". Точно такая же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страницаиспользование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: основные, видео,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плейлист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, каналы и меню на канале (4).</a:t>
            </a:r>
          </a:p>
          <a:p>
            <a:pPr indent="808038">
              <a:spcAft>
                <a:spcPts val="600"/>
              </a:spcAft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5. Краткая информация о канале через раздел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About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, электронная почта для различных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запросовадрес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, социальные сети и адрес сайта (5).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object 2"/>
          <p:cNvSpPr txBox="1">
            <a:spLocks/>
          </p:cNvSpPr>
          <p:nvPr/>
        </p:nvSpPr>
        <p:spPr>
          <a:xfrm>
            <a:off x="155533" y="296046"/>
            <a:ext cx="12014242" cy="589504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lvl="0" algn="ctr" defTabSz="914400">
              <a:spcBef>
                <a:spcPts val="277"/>
              </a:spcBef>
              <a:defRPr/>
            </a:pPr>
            <a:r>
              <a:rPr lang="ru-RU" sz="3500" b="1" kern="0" spc="43" dirty="0" smtClean="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rPr>
              <a:t>ОТКРЫТИЕ ЛИЧНОГО КАНАЛА НА САЙТЕ YOUTUBE</a:t>
            </a:r>
            <a:endParaRPr kumimoji="0" lang="en-US" sz="3500" b="1" i="0" u="none" strike="noStrike" kern="0" cap="none" spc="43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 txBox="1">
            <a:spLocks/>
          </p:cNvSpPr>
          <p:nvPr/>
        </p:nvSpPr>
        <p:spPr>
          <a:xfrm>
            <a:off x="155533" y="296046"/>
            <a:ext cx="12014242" cy="589504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lvl="0" algn="ctr" defTabSz="914400">
              <a:spcBef>
                <a:spcPts val="277"/>
              </a:spcBef>
              <a:defRPr/>
            </a:pPr>
            <a:r>
              <a:rPr lang="ru-RU" sz="3500" b="1" kern="0" spc="43" dirty="0" smtClean="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rPr>
              <a:t>ОТКРЫТИЕ ЛИЧНОГО КАНАЛА НА САЙТЕ YOUTUBE</a:t>
            </a:r>
            <a:endParaRPr kumimoji="0" lang="en-US" sz="3500" b="1" i="0" u="none" strike="noStrike" kern="0" cap="none" spc="43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8408" y="1581930"/>
            <a:ext cx="11464011" cy="44291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441285" y="1296178"/>
            <a:ext cx="11358642" cy="31239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808038">
              <a:spcAft>
                <a:spcPts val="600"/>
              </a:spcAft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6. Нажмите значок видеокамеры (6) для размещения видео на канале, загрузите видео (7)инструкция выбирается.</a:t>
            </a:r>
          </a:p>
          <a:p>
            <a:pPr indent="808038">
              <a:spcAft>
                <a:spcPts val="600"/>
              </a:spcAft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7. Изменение видео и информации о них, размещенных на канале, а также удаление видео осуществляется с помощью раздела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видеомонтажер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(8).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object 2"/>
          <p:cNvSpPr txBox="1">
            <a:spLocks/>
          </p:cNvSpPr>
          <p:nvPr/>
        </p:nvSpPr>
        <p:spPr>
          <a:xfrm>
            <a:off x="155533" y="296046"/>
            <a:ext cx="12014242" cy="589504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lvl="0" algn="ctr" defTabSz="914400">
              <a:spcBef>
                <a:spcPts val="277"/>
              </a:spcBef>
              <a:defRPr/>
            </a:pPr>
            <a:r>
              <a:rPr lang="ru-RU" sz="3500" b="1" kern="0" spc="43" dirty="0" smtClean="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rPr>
              <a:t>ОТКРЫТИЕ ЛИЧНОГО КАНАЛА НА САЙТЕ YOUTUBE</a:t>
            </a:r>
            <a:endParaRPr kumimoji="0" lang="en-US" sz="3500" b="1" i="0" u="none" strike="noStrike" kern="0" cap="none" spc="43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 txBox="1">
            <a:spLocks/>
          </p:cNvSpPr>
          <p:nvPr/>
        </p:nvSpPr>
        <p:spPr>
          <a:xfrm>
            <a:off x="155533" y="296046"/>
            <a:ext cx="12014242" cy="589504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lvl="0" algn="ctr" defTabSz="914400">
              <a:spcBef>
                <a:spcPts val="277"/>
              </a:spcBef>
              <a:defRPr/>
            </a:pPr>
            <a:r>
              <a:rPr lang="ru-RU" sz="3500" b="1" kern="0" spc="43" dirty="0" smtClean="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rPr>
              <a:t>ОТКРЫТИЕ ЛИЧНОГО КАНАЛА НА САЙТЕ YOUTUBE</a:t>
            </a:r>
            <a:endParaRPr kumimoji="0" lang="en-US" sz="3500" b="1" i="0" u="none" strike="noStrike" kern="0" cap="none" spc="43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pic>
        <p:nvPicPr>
          <p:cNvPr id="5" name="Рисунок 4" descr="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8409" y="1296178"/>
            <a:ext cx="8321942" cy="5500726"/>
          </a:xfrm>
          <a:prstGeom prst="rect">
            <a:avLst/>
          </a:prstGeom>
        </p:spPr>
      </p:pic>
      <p:pic>
        <p:nvPicPr>
          <p:cNvPr id="6" name="Рисунок 5" descr="Копия (2) 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9847" y="2939252"/>
            <a:ext cx="4929222" cy="698630"/>
          </a:xfrm>
          <a:prstGeom prst="rect">
            <a:avLst/>
          </a:prstGeom>
        </p:spPr>
      </p:pic>
      <p:pic>
        <p:nvPicPr>
          <p:cNvPr id="8" name="Рисунок 7" descr="Копия (3) 1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1285" y="5225268"/>
            <a:ext cx="5143536" cy="732953"/>
          </a:xfrm>
          <a:prstGeom prst="rect">
            <a:avLst/>
          </a:prstGeom>
        </p:spPr>
      </p:pic>
      <p:pic>
        <p:nvPicPr>
          <p:cNvPr id="9" name="Рисунок 8" descr="Копия (4) 1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8409" y="6011085"/>
            <a:ext cx="2071702" cy="802785"/>
          </a:xfrm>
          <a:prstGeom prst="rect">
            <a:avLst/>
          </a:prstGeom>
        </p:spPr>
      </p:pic>
      <p:pic>
        <p:nvPicPr>
          <p:cNvPr id="10" name="Рисунок 9" descr="Копия 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8409" y="3653632"/>
            <a:ext cx="5000660" cy="1179643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084887" y="5439582"/>
            <a:ext cx="3159148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 txBox="1">
            <a:spLocks/>
          </p:cNvSpPr>
          <p:nvPr/>
        </p:nvSpPr>
        <p:spPr>
          <a:xfrm>
            <a:off x="155533" y="296046"/>
            <a:ext cx="12014242" cy="589504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lvl="0" algn="ctr" defTabSz="914400">
              <a:spcBef>
                <a:spcPts val="277"/>
              </a:spcBef>
              <a:defRPr/>
            </a:pPr>
            <a:r>
              <a:rPr lang="ru-RU" sz="3500" b="1" kern="0" spc="43" dirty="0" smtClean="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rPr>
              <a:t>ОТКРЫТИЕ ЛИЧНОГО КАНАЛА НА САЙТЕ YOUTUBE</a:t>
            </a:r>
            <a:endParaRPr kumimoji="0" lang="en-US" sz="3500" b="1" i="0" u="none" strike="noStrike" kern="0" cap="none" spc="43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pic>
        <p:nvPicPr>
          <p:cNvPr id="3" name="Рисунок 2" descr="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8475" y="1439054"/>
            <a:ext cx="10817052" cy="5286412"/>
          </a:xfrm>
          <a:prstGeom prst="rect">
            <a:avLst/>
          </a:prstGeom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 txBox="1">
            <a:spLocks/>
          </p:cNvSpPr>
          <p:nvPr/>
        </p:nvSpPr>
        <p:spPr>
          <a:xfrm>
            <a:off x="155533" y="296046"/>
            <a:ext cx="12014242" cy="589504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lvl="0" algn="ctr" defTabSz="914400">
              <a:spcBef>
                <a:spcPts val="277"/>
              </a:spcBef>
              <a:defRPr/>
            </a:pPr>
            <a:r>
              <a:rPr lang="ru-RU" sz="3500" b="1" kern="0" spc="43" dirty="0" smtClean="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rPr>
              <a:t>ОТКРЫТИЕ ЛИЧНОГО КАНАЛА НА САЙТЕ YOUTUBE</a:t>
            </a:r>
            <a:endParaRPr kumimoji="0" lang="en-US" sz="3500" b="1" i="0" u="none" strike="noStrike" kern="0" cap="none" spc="43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pic>
        <p:nvPicPr>
          <p:cNvPr id="3" name="Рисунок 2" descr="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2723" y="1367616"/>
            <a:ext cx="7572428" cy="5368754"/>
          </a:xfrm>
          <a:prstGeom prst="rect">
            <a:avLst/>
          </a:prstGeom>
        </p:spPr>
      </p:pic>
      <p:pic>
        <p:nvPicPr>
          <p:cNvPr id="6" name="Рисунок 5" descr="Копия (4) 3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4161" y="2653500"/>
            <a:ext cx="4499840" cy="1143008"/>
          </a:xfrm>
          <a:prstGeom prst="rect">
            <a:avLst/>
          </a:prstGeom>
        </p:spPr>
      </p:pic>
      <p:pic>
        <p:nvPicPr>
          <p:cNvPr id="7" name="Рисунок 6" descr="Копия 3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2723" y="3796508"/>
            <a:ext cx="4180338" cy="1571636"/>
          </a:xfrm>
          <a:prstGeom prst="rect">
            <a:avLst/>
          </a:prstGeom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 txBox="1">
            <a:spLocks/>
          </p:cNvSpPr>
          <p:nvPr/>
        </p:nvSpPr>
        <p:spPr>
          <a:xfrm>
            <a:off x="155533" y="296046"/>
            <a:ext cx="12014242" cy="589504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lvl="0" algn="ctr" defTabSz="914400">
              <a:spcBef>
                <a:spcPts val="277"/>
              </a:spcBef>
              <a:defRPr/>
            </a:pPr>
            <a:r>
              <a:rPr lang="ru-RU" sz="3500" b="1" kern="0" spc="43" dirty="0" smtClean="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rPr>
              <a:t>ОТКРЫТИЕ ЛИЧНОГО КАНАЛА НА САЙТЕ YOUTUBE</a:t>
            </a:r>
            <a:endParaRPr kumimoji="0" lang="en-US" sz="3500" b="1" i="0" u="none" strike="noStrike" kern="0" cap="none" spc="43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pic>
        <p:nvPicPr>
          <p:cNvPr id="8" name="Рисунок 7" descr="4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9847" y="1296178"/>
            <a:ext cx="8528757" cy="5511021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871501" y="1312258"/>
            <a:ext cx="1129827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Конфиденциальность и Условия использования.</a:t>
            </a:r>
          </a:p>
          <a:p>
            <a:pPr indent="723900"/>
            <a:r>
              <a:rPr lang="ru-RU" sz="3600" dirty="0" smtClean="0">
                <a:latin typeface="Arial" pitchFamily="34" charset="0"/>
                <a:cs typeface="Arial" pitchFamily="34" charset="0"/>
              </a:rPr>
              <a:t>Чтобы создать </a:t>
            </a:r>
            <a:r>
              <a:rPr lang="ru-RU" sz="3600" dirty="0" err="1" smtClean="0">
                <a:latin typeface="Arial" pitchFamily="34" charset="0"/>
                <a:cs typeface="Arial" pitchFamily="34" charset="0"/>
              </a:rPr>
              <a:t>аккаунт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600" dirty="0" err="1" smtClean="0">
                <a:latin typeface="Arial" pitchFamily="34" charset="0"/>
                <a:cs typeface="Arial" pitchFamily="34" charset="0"/>
              </a:rPr>
              <a:t>Google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, вам необходимо принять Условия использования, приведенные ниже. Кроме того, при создании </a:t>
            </a:r>
            <a:r>
              <a:rPr lang="ru-RU" sz="3600" dirty="0" err="1" smtClean="0">
                <a:latin typeface="Arial" pitchFamily="34" charset="0"/>
                <a:cs typeface="Arial" pitchFamily="34" charset="0"/>
              </a:rPr>
              <a:t>аккаунта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 мы обрабатываем ваши данные в соответствии с Политикой конфиденциальности. Вот её основные положения: 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 txBox="1">
            <a:spLocks/>
          </p:cNvSpPr>
          <p:nvPr/>
        </p:nvSpPr>
        <p:spPr>
          <a:xfrm>
            <a:off x="155533" y="296046"/>
            <a:ext cx="12014242" cy="589504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lvl="0" algn="ctr" defTabSz="914400">
              <a:spcBef>
                <a:spcPts val="277"/>
              </a:spcBef>
              <a:defRPr/>
            </a:pPr>
            <a:r>
              <a:rPr lang="ru-RU" sz="3500" b="1" kern="0" spc="43" dirty="0" smtClean="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rPr>
              <a:t>ОТКРЫТИЕ ЛИЧНОГО КАНАЛА НА САЙТЕ YOUTUBE</a:t>
            </a:r>
            <a:endParaRPr kumimoji="0" lang="en-US" sz="3500" b="1" i="0" u="none" strike="noStrike" kern="0" cap="none" spc="43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871501" y="1312258"/>
            <a:ext cx="11071302" cy="53860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723900"/>
            <a:r>
              <a:rPr lang="ru-RU" sz="3200" dirty="0" smtClean="0">
                <a:latin typeface="Arial" pitchFamily="34" charset="0"/>
                <a:cs typeface="Arial" pitchFamily="34" charset="0"/>
              </a:rPr>
              <a:t>Какие данные мы используем</a:t>
            </a:r>
          </a:p>
          <a:p>
            <a:pPr indent="723900"/>
            <a:r>
              <a:rPr lang="ru-RU" sz="3200" dirty="0" smtClean="0">
                <a:latin typeface="Arial" pitchFamily="34" charset="0"/>
                <a:cs typeface="Arial" pitchFamily="34" charset="0"/>
              </a:rPr>
              <a:t>•Мы сохраняем ваши личные данные, указанные при настройке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аккаунта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Google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(например, имя, адрес электронной почты и номер телефона).</a:t>
            </a:r>
          </a:p>
          <a:p>
            <a:pPr indent="723900"/>
            <a:r>
              <a:rPr lang="ru-RU" sz="3600" dirty="0" smtClean="0">
                <a:latin typeface="Arial" pitchFamily="34" charset="0"/>
                <a:cs typeface="Arial" pitchFamily="34" charset="0"/>
              </a:rPr>
              <a:t>Когда вы пользуетесь сервисами </a:t>
            </a:r>
            <a:r>
              <a:rPr lang="ru-RU" sz="3600" dirty="0" err="1" smtClean="0">
                <a:latin typeface="Arial" pitchFamily="34" charset="0"/>
                <a:cs typeface="Arial" pitchFamily="34" charset="0"/>
              </a:rPr>
              <a:t>Google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, например пишете сообщение в </a:t>
            </a:r>
            <a:r>
              <a:rPr lang="ru-RU" sz="3600" dirty="0" err="1" smtClean="0">
                <a:latin typeface="Arial" pitchFamily="34" charset="0"/>
                <a:cs typeface="Arial" pitchFamily="34" charset="0"/>
              </a:rPr>
              <a:t>Gmail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 или оставляете комментарий к ролику на </a:t>
            </a:r>
            <a:r>
              <a:rPr lang="ru-RU" sz="3600" dirty="0" err="1" smtClean="0">
                <a:latin typeface="Arial" pitchFamily="34" charset="0"/>
                <a:cs typeface="Arial" pitchFamily="34" charset="0"/>
              </a:rPr>
              <a:t>YouTube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, мы сохраняем введенные вами данные.Вы сами решаете, какие данные отправляются в </a:t>
            </a:r>
            <a:r>
              <a:rPr lang="ru-RU" sz="3600" dirty="0" err="1" smtClean="0">
                <a:latin typeface="Arial" pitchFamily="34" charset="0"/>
                <a:cs typeface="Arial" pitchFamily="34" charset="0"/>
              </a:rPr>
              <a:t>Google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 и </a:t>
            </a:r>
            <a:r>
              <a:rPr lang="ru-RU" sz="3600" dirty="0" err="1" smtClean="0">
                <a:latin typeface="Arial" pitchFamily="34" charset="0"/>
                <a:cs typeface="Arial" pitchFamily="34" charset="0"/>
              </a:rPr>
              <a:t>какони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 используются.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 txBox="1">
            <a:spLocks/>
          </p:cNvSpPr>
          <p:nvPr/>
        </p:nvSpPr>
        <p:spPr>
          <a:xfrm>
            <a:off x="155533" y="296046"/>
            <a:ext cx="12014242" cy="589504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lvl="0" algn="ctr" defTabSz="914400">
              <a:spcBef>
                <a:spcPts val="277"/>
              </a:spcBef>
              <a:defRPr/>
            </a:pPr>
            <a:r>
              <a:rPr lang="ru-RU" sz="3500" b="1" kern="0" spc="43" dirty="0" smtClean="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rPr>
              <a:t>ОТКРЫТИЕ ЛИЧНОГО КАНАЛА НА САЙТЕ YOUTUBE</a:t>
            </a:r>
            <a:endParaRPr kumimoji="0" lang="en-US" sz="3500" b="1" i="0" u="none" strike="noStrike" kern="0" cap="none" spc="43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871501" y="1653368"/>
            <a:ext cx="1129827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723900"/>
            <a:r>
              <a:rPr lang="ru-RU" sz="3200" dirty="0" smtClean="0">
                <a:latin typeface="Arial" pitchFamily="34" charset="0"/>
                <a:cs typeface="Arial" pitchFamily="34" charset="0"/>
              </a:rPr>
              <a:t>Когда вы, например, ищете ресторан на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Google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Картах или смотрите видео на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YouTube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, мы обрабатываем полученную информацию: сведения о видео, идентификаторы устройств, IP-адреса, файлы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cookie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и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геоданные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.•</a:t>
            </a:r>
          </a:p>
          <a:p>
            <a:pPr indent="723900"/>
            <a:r>
              <a:rPr lang="ru-RU" sz="3200" dirty="0" smtClean="0">
                <a:latin typeface="Arial" pitchFamily="34" charset="0"/>
                <a:cs typeface="Arial" pitchFamily="34" charset="0"/>
              </a:rPr>
              <a:t>Мы также собираем данные, когда вы работаете с приложениями или посещаете сайты, использующие сервисы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Google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: рекламные объявления,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Google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Аналитику, видеоплеер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YouTube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и т. д.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798475" y="1724806"/>
            <a:ext cx="10715700" cy="5131273"/>
          </a:xfrm>
          <a:prstGeom prst="rect">
            <a:avLst/>
          </a:prstGeom>
        </p:spPr>
        <p:txBody>
          <a:bodyPr vert="horz" wrap="square" lIns="0" tIns="27048" rIns="0" bIns="0" rtlCol="0">
            <a:spAutoFit/>
          </a:bodyPr>
          <a:lstStyle/>
          <a:p>
            <a:pPr marL="27048" marR="254256">
              <a:lnSpc>
                <a:spcPts val="5000"/>
              </a:lnSpc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Ø"/>
            </a:pPr>
            <a:r>
              <a:rPr lang="ru-RU" sz="4000" dirty="0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 Продвижение маркетинга в социальных сетях</a:t>
            </a:r>
            <a:endParaRPr lang="ru-RU" sz="4000" spc="-11" dirty="0">
              <a:solidFill>
                <a:srgbClr val="231F20"/>
              </a:solidFill>
              <a:latin typeface="Arial" pitchFamily="34" charset="0"/>
              <a:cs typeface="Arial" pitchFamily="34" charset="0"/>
            </a:endParaRPr>
          </a:p>
          <a:p>
            <a:pPr marL="27048" marR="10819">
              <a:lnSpc>
                <a:spcPts val="5000"/>
              </a:lnSpc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Ø"/>
            </a:pPr>
            <a:r>
              <a:rPr lang="ru-RU" sz="4000" dirty="0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 Этапы продвижения маркетинга в сети Интернет</a:t>
            </a:r>
          </a:p>
          <a:p>
            <a:pPr marL="27048" marR="10819">
              <a:lnSpc>
                <a:spcPts val="5000"/>
              </a:lnSpc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Ø"/>
            </a:pPr>
            <a:r>
              <a:rPr lang="ru-RU" sz="4000" dirty="0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 Обязанности специалиста </a:t>
            </a:r>
            <a:r>
              <a:rPr lang="en-US" sz="4000" dirty="0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SMM</a:t>
            </a:r>
            <a:endParaRPr lang="ru-RU" sz="4000" dirty="0" smtClean="0">
              <a:solidFill>
                <a:srgbClr val="231F20"/>
              </a:solidFill>
              <a:latin typeface="Arial" pitchFamily="34" charset="0"/>
              <a:cs typeface="Arial" pitchFamily="34" charset="0"/>
            </a:endParaRPr>
          </a:p>
          <a:p>
            <a:pPr marL="27048" marR="10819">
              <a:lnSpc>
                <a:spcPts val="5000"/>
              </a:lnSpc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Ø"/>
            </a:pPr>
            <a:r>
              <a:rPr lang="ru-RU" sz="4000" spc="-11" dirty="0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 Идеи для Интернет - бизнеса</a:t>
            </a:r>
          </a:p>
          <a:p>
            <a:pPr marL="27048" marR="10819">
              <a:lnSpc>
                <a:spcPts val="5000"/>
              </a:lnSpc>
              <a:spcBef>
                <a:spcPts val="600"/>
              </a:spcBef>
              <a:spcAft>
                <a:spcPts val="600"/>
              </a:spcAft>
              <a:buBlip>
                <a:blip r:embed="rId2"/>
              </a:buBlip>
            </a:pPr>
            <a:endParaRPr lang="ru-RU" sz="4000" dirty="0" smtClean="0">
              <a:solidFill>
                <a:srgbClr val="231F2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293687" y="234156"/>
            <a:ext cx="11430000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algn="ctr">
              <a:spcBef>
                <a:spcPts val="277"/>
              </a:spcBef>
            </a:pPr>
            <a:r>
              <a:rPr lang="ru-RU" spc="53" dirty="0" smtClean="0"/>
              <a:t>ПЛАН УРОКА</a:t>
            </a:r>
            <a:endParaRPr lang="ru-RU" spc="11" dirty="0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 txBox="1">
            <a:spLocks/>
          </p:cNvSpPr>
          <p:nvPr/>
        </p:nvSpPr>
        <p:spPr>
          <a:xfrm>
            <a:off x="155533" y="296046"/>
            <a:ext cx="12014242" cy="543338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lvl="0" algn="ctr" defTabSz="914400">
              <a:spcBef>
                <a:spcPts val="277"/>
              </a:spcBef>
              <a:defRPr/>
            </a:pPr>
            <a:r>
              <a:rPr lang="ru-RU" sz="33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РАЗМЕЩЕНИЕ ВИДЕО НА КАНАЛЕ НА САЙТЕ YOUTUBE</a:t>
            </a:r>
            <a:endParaRPr kumimoji="0" lang="en-US" sz="3300" b="1" i="0" u="none" strike="noStrike" kern="0" cap="none" spc="43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22223" y="1302763"/>
            <a:ext cx="11287203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800100"/>
            <a:r>
              <a:rPr lang="ru-RU" sz="3200" dirty="0" smtClean="0">
                <a:latin typeface="Arial" pitchFamily="34" charset="0"/>
                <a:cs typeface="Arial" pitchFamily="34" charset="0"/>
              </a:rPr>
              <a:t>1. Из диалогового окна выбирается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видеофайл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с помощью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Select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files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. До загрузки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видеофайла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, данные о видео вводятся через раздел "детали" (1). </a:t>
            </a:r>
          </a:p>
          <a:p>
            <a:pPr indent="800100"/>
            <a:r>
              <a:rPr lang="ru-RU" sz="3200" dirty="0" smtClean="0">
                <a:latin typeface="Arial" pitchFamily="34" charset="0"/>
                <a:cs typeface="Arial" pitchFamily="34" charset="0"/>
              </a:rPr>
              <a:t>В этом разделе записывается название, содержание видео, устанавливается привлекательный знак для клиентов, а также можно открыть новый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плейлист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и прикрепить видео к существующему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плейлисту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; указывается, для кого предназначено видео, т. е. его аудитория, и таким образом настраивается тег, язык и субтитры, время и адрес съемки, лицензия, категория, комментарии. 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 txBox="1">
            <a:spLocks/>
          </p:cNvSpPr>
          <p:nvPr/>
        </p:nvSpPr>
        <p:spPr>
          <a:xfrm>
            <a:off x="155533" y="296046"/>
            <a:ext cx="12014242" cy="589504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lvl="0" algn="ctr" defTabSz="914400">
              <a:spcBef>
                <a:spcPts val="277"/>
              </a:spcBef>
              <a:defRPr/>
            </a:pPr>
            <a:r>
              <a:rPr lang="ru-RU" sz="3500" b="1" kern="0" spc="43" dirty="0" smtClean="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rPr>
              <a:t>ОТКРЫТИЕ ЛИЧНОГО КАНАЛА НА САЙТЕ YOUTUBE</a:t>
            </a:r>
            <a:endParaRPr kumimoji="0" lang="en-US" sz="3500" b="1" i="0" u="none" strike="noStrike" kern="0" cap="none" spc="43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69847" y="1367616"/>
            <a:ext cx="11287203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723900"/>
            <a:r>
              <a:rPr lang="ru-RU" dirty="0" smtClean="0">
                <a:latin typeface="Arial" pitchFamily="34" charset="0"/>
                <a:cs typeface="Arial" pitchFamily="34" charset="0"/>
              </a:rPr>
              <a:t>2. Различные комментарии, ссылки могут быть добавлены к концу видео через раздел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Video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elements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(2).</a:t>
            </a:r>
          </a:p>
          <a:p>
            <a:pPr indent="800100"/>
            <a:r>
              <a:rPr lang="ru-RU" dirty="0" smtClean="0">
                <a:latin typeface="Arial" pitchFamily="34" charset="0"/>
                <a:cs typeface="Arial" pitchFamily="34" charset="0"/>
              </a:rPr>
              <a:t>3. Права на использование видео отображаются через раздел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Visibility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 Загруженное видео можно просмотреть в открытом доступе (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Public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), по ссылке (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Unlisted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), а также перенести в один из ограниченных (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Private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) режимов (3).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 txBox="1">
            <a:spLocks/>
          </p:cNvSpPr>
          <p:nvPr/>
        </p:nvSpPr>
        <p:spPr>
          <a:xfrm>
            <a:off x="155533" y="296046"/>
            <a:ext cx="12014242" cy="589504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lvl="0" algn="ctr" defTabSz="914400">
              <a:spcBef>
                <a:spcPts val="277"/>
              </a:spcBef>
              <a:defRPr/>
            </a:pPr>
            <a:r>
              <a:rPr lang="ru-RU" sz="3500" b="1" kern="0" spc="43" dirty="0" smtClean="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rPr>
              <a:t>ОТКРЫТИЕ ЛИЧНОГО КАНАЛА НА САЙТЕ YOUTUBE</a:t>
            </a:r>
            <a:endParaRPr kumimoji="0" lang="en-US" sz="3500" b="1" i="0" u="none" strike="noStrike" kern="0" cap="none" spc="43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/>
          <a:srcRect l="1264" r="781"/>
          <a:stretch>
            <a:fillRect/>
          </a:stretch>
        </p:blipFill>
        <p:spPr bwMode="auto">
          <a:xfrm>
            <a:off x="369847" y="1581930"/>
            <a:ext cx="11454714" cy="45005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55599" y="296046"/>
            <a:ext cx="10900241" cy="677108"/>
          </a:xfrm>
        </p:spPr>
        <p:txBody>
          <a:bodyPr/>
          <a:lstStyle/>
          <a:p>
            <a:pPr algn="ctr"/>
            <a:r>
              <a:rPr lang="ru-RU" dirty="0" smtClean="0"/>
              <a:t>ПОМНИТЕ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869913" y="1510492"/>
            <a:ext cx="10787138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623888"/>
            <a:r>
              <a:rPr lang="ru-RU" sz="3200" dirty="0" smtClean="0">
                <a:latin typeface="Arial" pitchFamily="34" charset="0"/>
                <a:cs typeface="Arial" pitchFamily="34" charset="0"/>
              </a:rPr>
              <a:t>Помните о развитии канала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YouTube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, его продвижении и многое другое для привлечения аудитории необходимо следовать ряду рекомендаций:</a:t>
            </a:r>
          </a:p>
          <a:p>
            <a:pPr indent="623888"/>
            <a:r>
              <a:rPr lang="ru-RU" sz="3200" dirty="0" smtClean="0">
                <a:latin typeface="Arial" pitchFamily="34" charset="0"/>
                <a:cs typeface="Arial" pitchFamily="34" charset="0"/>
              </a:rPr>
              <a:t> Для загруженного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видеофайла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, конечно, напишите информацию. Именно по этой ссылке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YouTube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определяет тему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видеофайла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и рекомендует её пользователям для просмотра. Установите ссылку на свои страницы в социальной сети. Таким образом, вы можете собрать больше членов. Выберите идеальное изображение для видео. 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55599" y="296046"/>
            <a:ext cx="10900241" cy="677108"/>
          </a:xfrm>
        </p:spPr>
        <p:txBody>
          <a:bodyPr/>
          <a:lstStyle/>
          <a:p>
            <a:pPr algn="ctr"/>
            <a:r>
              <a:rPr lang="ru-RU" dirty="0" smtClean="0"/>
              <a:t>ПОМНИТЕ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869913" y="1653368"/>
            <a:ext cx="10787138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711200"/>
            <a:r>
              <a:rPr lang="ru-RU" sz="3200" dirty="0" smtClean="0">
                <a:latin typeface="Arial" pitchFamily="34" charset="0"/>
                <a:cs typeface="Arial" pitchFamily="34" charset="0"/>
              </a:rPr>
              <a:t>Поскольку изображение находится в небольшом формате, записи в нем могут не отображаться, поэтому используйте короткие тексты, написанные крупным шрифтом, чтобы привлечь внимание пользователей.</a:t>
            </a:r>
          </a:p>
          <a:p>
            <a:pPr indent="711200"/>
            <a:r>
              <a:rPr lang="ru-RU" sz="3200" dirty="0" smtClean="0">
                <a:latin typeface="Arial" pitchFamily="34" charset="0"/>
                <a:cs typeface="Arial" pitchFamily="34" charset="0"/>
              </a:rPr>
              <a:t>Выберите подходящее программное обеспечение для создания качественного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контента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, видео. Чем качественнее и привлекательнее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контент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, тем больше будет просмотров этого ролика.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344533" y="153170"/>
            <a:ext cx="13001716" cy="984885"/>
          </a:xfrm>
        </p:spPr>
        <p:txBody>
          <a:bodyPr/>
          <a:lstStyle/>
          <a:p>
            <a:pPr algn="ctr"/>
            <a:r>
              <a:rPr lang="ru-RU" sz="3200" dirty="0" smtClean="0">
                <a:latin typeface="Arial" pitchFamily="34" charset="0"/>
                <a:cs typeface="Arial" pitchFamily="34" charset="0"/>
              </a:rPr>
              <a:t>ОТКРЫТИЕ ДОПОЛНИТЕЛЬНОГО КАНАЛА </a:t>
            </a:r>
            <a:br>
              <a:rPr lang="ru-RU" sz="3200" dirty="0" smtClean="0">
                <a:latin typeface="Arial" pitchFamily="34" charset="0"/>
                <a:cs typeface="Arial" pitchFamily="34" charset="0"/>
              </a:rPr>
            </a:br>
            <a:r>
              <a:rPr lang="ru-RU" sz="3200" dirty="0" smtClean="0">
                <a:latin typeface="Arial" pitchFamily="34" charset="0"/>
                <a:cs typeface="Arial" pitchFamily="34" charset="0"/>
              </a:rPr>
              <a:t>НА САЙТЕ YOUTUBE</a:t>
            </a:r>
            <a:endParaRPr lang="ru-RU" sz="32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41285" y="1367616"/>
            <a:ext cx="1143008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711200"/>
            <a:r>
              <a:rPr lang="ru-RU" sz="3200" dirty="0" smtClean="0">
                <a:latin typeface="Arial" pitchFamily="34" charset="0"/>
                <a:cs typeface="Arial" pitchFamily="34" charset="0"/>
              </a:rPr>
              <a:t>1. Выбрав раздел Настройки, войдите в раздел ,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Add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or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manage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your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channel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и будет выбран новый канал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Create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55665" y="2510624"/>
            <a:ext cx="10072758" cy="42969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/>
          <a:srcRect l="65248" t="86452"/>
          <a:stretch>
            <a:fillRect/>
          </a:stretch>
        </p:blipFill>
        <p:spPr bwMode="auto">
          <a:xfrm>
            <a:off x="7727961" y="6225400"/>
            <a:ext cx="3500462" cy="5821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41096" y="153990"/>
            <a:ext cx="11927184" cy="92887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69887" y="310356"/>
            <a:ext cx="11582400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algn="ctr">
              <a:spcBef>
                <a:spcPts val="277"/>
              </a:spcBef>
            </a:pPr>
            <a:r>
              <a:rPr lang="ru-RU" spc="32" dirty="0" smtClean="0"/>
              <a:t>ЗАКРЕПЛЕНИЕ</a:t>
            </a:r>
            <a:endParaRPr lang="ru-RU" spc="43" dirty="0"/>
          </a:p>
        </p:txBody>
      </p:sp>
      <p:sp>
        <p:nvSpPr>
          <p:cNvPr id="8" name="object 8"/>
          <p:cNvSpPr/>
          <p:nvPr/>
        </p:nvSpPr>
        <p:spPr>
          <a:xfrm>
            <a:off x="141079" y="1160211"/>
            <a:ext cx="11927184" cy="5732633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584161" y="1224740"/>
            <a:ext cx="11144328" cy="54630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spcAft>
                <a:spcPts val="600"/>
              </a:spcAft>
              <a:buAutoNum type="arabicPeriod"/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Как открыть канал на сайте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YouTube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?</a:t>
            </a:r>
          </a:p>
          <a:p>
            <a:pPr marL="514350" indent="-514350">
              <a:spcAft>
                <a:spcPts val="600"/>
              </a:spcAft>
              <a:buAutoNum type="arabicPeriod"/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Можно ли открыть несколько каналов на сайте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YouTube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?</a:t>
            </a:r>
          </a:p>
          <a:p>
            <a:pPr marL="514350" indent="-514350">
              <a:spcAft>
                <a:spcPts val="600"/>
              </a:spcAft>
              <a:buAutoNum type="arabicPeriod"/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Что нужно учитывать при составлении видеоролика?</a:t>
            </a:r>
          </a:p>
          <a:p>
            <a:pPr marL="514350" indent="-514350">
              <a:spcAft>
                <a:spcPts val="600"/>
              </a:spcAft>
              <a:buAutoNum type="arabicPeriod"/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Как сделать видео, подготовленное в рамках исследовательского проекта? </a:t>
            </a:r>
          </a:p>
          <a:p>
            <a:pPr marL="514350" indent="-514350">
              <a:spcAft>
                <a:spcPts val="600"/>
              </a:spcAft>
              <a:buAutoNum type="arabicPeriod"/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Можно ли защитить авторские права на видео на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YouTube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?</a:t>
            </a:r>
          </a:p>
          <a:p>
            <a:pPr marL="514350" indent="-514350">
              <a:spcAft>
                <a:spcPts val="600"/>
              </a:spcAft>
              <a:buAutoNum type="arabicPeriod"/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Можно ли ограничить аудиторию просмотра загруженных видео?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 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441285" y="1653368"/>
            <a:ext cx="11144329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9388" indent="720725">
              <a:spcAft>
                <a:spcPts val="600"/>
              </a:spcAft>
              <a:buAutoNum type="arabicPeriod"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Откройте канал для своего исследовательского проекта на сайте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YouTube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и назовите его.</a:t>
            </a:r>
          </a:p>
          <a:p>
            <a:pPr marL="179388" indent="720725">
              <a:spcAft>
                <a:spcPts val="600"/>
              </a:spcAft>
              <a:buAutoNum type="arabicPeriod"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Установите логотип и фон канала, который открывается для исследовательского проекта.</a:t>
            </a:r>
          </a:p>
          <a:p>
            <a:pPr marL="179388" indent="720725">
              <a:spcAft>
                <a:spcPts val="600"/>
              </a:spcAft>
              <a:buAutoNum type="arabicPeriod"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Откройте меню о главном, видео,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плейлисте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, каналах и канале для канала.</a:t>
            </a:r>
          </a:p>
        </p:txBody>
      </p:sp>
      <p:sp>
        <p:nvSpPr>
          <p:cNvPr id="8" name="object 3"/>
          <p:cNvSpPr txBox="1">
            <a:spLocks noGrp="1"/>
          </p:cNvSpPr>
          <p:nvPr>
            <p:ph type="title"/>
          </p:nvPr>
        </p:nvSpPr>
        <p:spPr>
          <a:xfrm>
            <a:off x="226971" y="296046"/>
            <a:ext cx="11942804" cy="64336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algn="ctr">
              <a:spcBef>
                <a:spcPts val="277"/>
              </a:spcBef>
            </a:pPr>
            <a:r>
              <a:rPr lang="ru-RU" sz="3900" spc="32" dirty="0" smtClean="0"/>
              <a:t>ЗАДАНИЕ ДЛЯ САМОСТОЯТЕЛЬНОЙ РАБОТЫ</a:t>
            </a:r>
            <a:endParaRPr lang="ru-RU" sz="3900" spc="43" dirty="0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584161" y="1939120"/>
            <a:ext cx="11144329" cy="25391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9388" indent="808038">
              <a:spcAft>
                <a:spcPts val="600"/>
              </a:spcAft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4. Вставьте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видеофайл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на канал и введите информацию о видео. С видео выполните связанные настройки.</a:t>
            </a:r>
          </a:p>
          <a:p>
            <a:pPr marL="179388" indent="808038">
              <a:spcAft>
                <a:spcPts val="600"/>
              </a:spcAft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5. Укажите права на использование видео.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 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object 3"/>
          <p:cNvSpPr txBox="1">
            <a:spLocks noGrp="1"/>
          </p:cNvSpPr>
          <p:nvPr>
            <p:ph type="title"/>
          </p:nvPr>
        </p:nvSpPr>
        <p:spPr>
          <a:xfrm>
            <a:off x="226971" y="296046"/>
            <a:ext cx="11942804" cy="64336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algn="ctr">
              <a:spcBef>
                <a:spcPts val="277"/>
              </a:spcBef>
            </a:pPr>
            <a:r>
              <a:rPr lang="ru-RU" sz="3900" spc="32" dirty="0" smtClean="0"/>
              <a:t>ЗАДАНИЕ ДЛЯ САМОСТОЯТЕЛЬНОЙ РАБОТЫ</a:t>
            </a:r>
            <a:endParaRPr lang="ru-RU" sz="3900" spc="43" dirty="0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441285" y="1796244"/>
            <a:ext cx="11430079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808038" algn="just"/>
            <a:r>
              <a:rPr lang="ru-RU" sz="3600" dirty="0" smtClean="0">
                <a:latin typeface="Arial" pitchFamily="34" charset="0"/>
                <a:cs typeface="Arial" pitchFamily="34" charset="0"/>
              </a:rPr>
              <a:t>Ежедневная социализация интернета становится причиной того, что она становится тенденцией в современной </a:t>
            </a:r>
            <a:r>
              <a:rPr lang="ru-RU" sz="3600" dirty="0" err="1" smtClean="0">
                <a:latin typeface="Arial" pitchFamily="34" charset="0"/>
                <a:cs typeface="Arial" pitchFamily="34" charset="0"/>
              </a:rPr>
              <a:t>онлайн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 - среде. </a:t>
            </a:r>
          </a:p>
          <a:p>
            <a:pPr indent="808038" algn="just"/>
            <a:r>
              <a:rPr lang="ru-RU" sz="3600" dirty="0" smtClean="0">
                <a:latin typeface="Arial" pitchFamily="34" charset="0"/>
                <a:cs typeface="Arial" pitchFamily="34" charset="0"/>
              </a:rPr>
              <a:t>На сегодняшний день в интернете насчитывается более 10 000 коммуникаторов, новостных рассылок, графиков, </a:t>
            </a:r>
            <a:r>
              <a:rPr lang="ru-RU" sz="3600" dirty="0" err="1" smtClean="0">
                <a:latin typeface="Arial" pitchFamily="34" charset="0"/>
                <a:cs typeface="Arial" pitchFamily="34" charset="0"/>
              </a:rPr>
              <a:t>блогов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, видеороликов и т. д. к. функционируют социальные сети и сервисы. 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object 2"/>
          <p:cNvSpPr txBox="1">
            <a:spLocks/>
          </p:cNvSpPr>
          <p:nvPr/>
        </p:nvSpPr>
        <p:spPr>
          <a:xfrm>
            <a:off x="226971" y="296046"/>
            <a:ext cx="11715832" cy="551032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lvl="0" algn="ctr" defTabSz="914400">
              <a:spcBef>
                <a:spcPts val="277"/>
              </a:spcBef>
              <a:defRPr/>
            </a:pPr>
            <a:r>
              <a:rPr lang="ru-RU" sz="335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ПРОДВИЖЕНИЕ МАРКЕТИНГА В СОЦИАЛЬНЫХ СЕТЯХ</a:t>
            </a:r>
            <a:endParaRPr kumimoji="0" lang="en-US" sz="3350" b="1" i="0" u="none" strike="noStrike" kern="0" cap="none" spc="43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512723" y="1296178"/>
            <a:ext cx="11287204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2075" indent="898525"/>
            <a:r>
              <a:rPr lang="ru-RU" sz="4000" dirty="0" smtClean="0">
                <a:latin typeface="Arial" pitchFamily="34" charset="0"/>
                <a:cs typeface="Arial" pitchFamily="34" charset="0"/>
              </a:rPr>
              <a:t>Поэтому каждый день создаются новые проекты, расширяется аудитория социальных сетей. Основная задача SMM - выбрать подходящую для проекта платформу и развить ее в социальной сети.</a:t>
            </a:r>
            <a:endParaRPr lang="ru-RU" sz="4400" dirty="0" smtClean="0">
              <a:latin typeface="Arial" pitchFamily="34" charset="0"/>
              <a:cs typeface="Arial" pitchFamily="34" charset="0"/>
            </a:endParaRPr>
          </a:p>
          <a:p>
            <a:pPr marL="92075" indent="898525"/>
            <a:r>
              <a:rPr lang="ru-RU" dirty="0" smtClean="0">
                <a:latin typeface="Arial" pitchFamily="34" charset="0"/>
                <a:cs typeface="Arial" pitchFamily="34" charset="0"/>
              </a:rPr>
              <a:t>Учитывая сильные стороны платформы, эффективное использование нескольких социальных сетей является оптимальным способом развития SMM - проектов.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object 2"/>
          <p:cNvSpPr txBox="1">
            <a:spLocks/>
          </p:cNvSpPr>
          <p:nvPr/>
        </p:nvSpPr>
        <p:spPr>
          <a:xfrm>
            <a:off x="155533" y="367484"/>
            <a:ext cx="11787270" cy="551032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lvl="0" algn="ctr" defTabSz="914400">
              <a:spcBef>
                <a:spcPts val="277"/>
              </a:spcBef>
              <a:defRPr/>
            </a:pPr>
            <a:r>
              <a:rPr lang="ru-RU" sz="335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ПРОДВИЖЕНИЕ МАРКЕТИНГА В СОЦИАЛЬНЫХ СЕТЯХ</a:t>
            </a:r>
            <a:endParaRPr kumimoji="0" lang="en-US" sz="3350" b="1" i="0" u="none" strike="noStrike" kern="0" cap="none" spc="43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298409" y="1581930"/>
            <a:ext cx="5870573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 smtClean="0">
                <a:latin typeface="Arial" pitchFamily="34" charset="0"/>
                <a:cs typeface="Arial" pitchFamily="34" charset="0"/>
              </a:rPr>
              <a:t>Логотип – </a:t>
            </a:r>
          </a:p>
          <a:p>
            <a:pPr algn="ctr"/>
            <a:r>
              <a:rPr lang="ru-RU" sz="4000" dirty="0" smtClean="0">
                <a:latin typeface="Arial" pitchFamily="34" charset="0"/>
                <a:cs typeface="Arial" pitchFamily="34" charset="0"/>
              </a:rPr>
              <a:t>изображение, обозначающее цель, соответствующую теме проекта.</a:t>
            </a:r>
            <a:endParaRPr lang="ru-RU" sz="4400" dirty="0"/>
          </a:p>
        </p:txBody>
      </p:sp>
      <p:sp>
        <p:nvSpPr>
          <p:cNvPr id="6" name="object 2"/>
          <p:cNvSpPr txBox="1">
            <a:spLocks/>
          </p:cNvSpPr>
          <p:nvPr/>
        </p:nvSpPr>
        <p:spPr>
          <a:xfrm>
            <a:off x="226971" y="296046"/>
            <a:ext cx="11715832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lvl="0" algn="ctr" defTabSz="914400">
              <a:spcBef>
                <a:spcPts val="277"/>
              </a:spcBef>
              <a:defRPr/>
            </a:pPr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ОСНОВНЫЕ ПОНЯТИЯ</a:t>
            </a:r>
            <a:endParaRPr kumimoji="0" lang="en-US" sz="4400" b="1" i="0" u="none" strike="noStrike" kern="0" cap="none" spc="43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pic>
        <p:nvPicPr>
          <p:cNvPr id="9" name="Рисунок 8" descr="Рисунок1.jpg"/>
          <p:cNvPicPr>
            <a:picLocks noChangeAspect="1"/>
          </p:cNvPicPr>
          <p:nvPr/>
        </p:nvPicPr>
        <p:blipFill>
          <a:blip r:embed="rId2"/>
          <a:srcRect l="1684" t="3199"/>
          <a:stretch>
            <a:fillRect/>
          </a:stretch>
        </p:blipFill>
        <p:spPr>
          <a:xfrm>
            <a:off x="5942011" y="1439054"/>
            <a:ext cx="6048669" cy="5072098"/>
          </a:xfrm>
          <a:prstGeom prst="rect">
            <a:avLst/>
          </a:prstGeom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668257" y="1581930"/>
            <a:ext cx="11501518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715963">
              <a:buFont typeface="+mj-lt"/>
              <a:buAutoNum type="arabicPeriod"/>
            </a:pPr>
            <a:r>
              <a:rPr lang="ru-RU" sz="4000" dirty="0" smtClean="0">
                <a:latin typeface="Arial" pitchFamily="34" charset="0"/>
                <a:cs typeface="Arial" pitchFamily="34" charset="0"/>
              </a:rPr>
              <a:t>Что следует учитывать для разработки исследовательских проектов?</a:t>
            </a:r>
          </a:p>
          <a:p>
            <a:pPr indent="715963">
              <a:buFont typeface="+mj-lt"/>
              <a:buAutoNum type="arabicPeriod"/>
            </a:pPr>
            <a:r>
              <a:rPr lang="ru-RU" sz="4000" dirty="0" smtClean="0">
                <a:latin typeface="Arial" pitchFamily="34" charset="0"/>
                <a:cs typeface="Arial" pitchFamily="34" charset="0"/>
              </a:rPr>
              <a:t>Как создать страницу для исследовательского проекта в сети </a:t>
            </a:r>
            <a:r>
              <a:rPr lang="ru-RU" sz="4000" dirty="0" err="1" smtClean="0">
                <a:latin typeface="Arial" pitchFamily="34" charset="0"/>
                <a:cs typeface="Arial" pitchFamily="34" charset="0"/>
              </a:rPr>
              <a:t>Facebook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?</a:t>
            </a:r>
          </a:p>
          <a:p>
            <a:pPr indent="715963">
              <a:buFont typeface="+mj-lt"/>
              <a:buAutoNum type="arabicPeriod"/>
            </a:pPr>
            <a:r>
              <a:rPr lang="ru-RU" sz="4000" dirty="0" smtClean="0">
                <a:latin typeface="Arial" pitchFamily="34" charset="0"/>
                <a:cs typeface="Arial" pitchFamily="34" charset="0"/>
              </a:rPr>
              <a:t>Какую платформу SMM лучше выбрать для </a:t>
            </a:r>
            <a:r>
              <a:rPr lang="ru-RU" sz="4000" dirty="0" err="1" smtClean="0">
                <a:latin typeface="Arial" pitchFamily="34" charset="0"/>
                <a:cs typeface="Arial" pitchFamily="34" charset="0"/>
              </a:rPr>
              <a:t>видеорекламы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?</a:t>
            </a:r>
          </a:p>
          <a:p>
            <a:pPr indent="715963">
              <a:buFont typeface="+mj-lt"/>
              <a:buAutoNum type="arabicPeriod"/>
            </a:pPr>
            <a:r>
              <a:rPr lang="ru-RU" sz="4000" dirty="0" smtClean="0">
                <a:latin typeface="Arial" pitchFamily="34" charset="0"/>
                <a:cs typeface="Arial" pitchFamily="34" charset="0"/>
              </a:rPr>
              <a:t>Как развить бренд на страницах </a:t>
            </a:r>
            <a:r>
              <a:rPr lang="ru-RU" sz="4000" dirty="0" err="1" smtClean="0">
                <a:latin typeface="Arial" pitchFamily="34" charset="0"/>
                <a:cs typeface="Arial" pitchFamily="34" charset="0"/>
              </a:rPr>
              <a:t>Instagram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?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object 2"/>
          <p:cNvSpPr txBox="1">
            <a:spLocks/>
          </p:cNvSpPr>
          <p:nvPr/>
        </p:nvSpPr>
        <p:spPr>
          <a:xfrm>
            <a:off x="369887" y="296046"/>
            <a:ext cx="11799888" cy="651060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lvl="0" algn="ctr" defTabSz="914400">
              <a:spcBef>
                <a:spcPts val="277"/>
              </a:spcBef>
              <a:defRPr/>
            </a:pPr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ВНИМАНИЕ!</a:t>
            </a:r>
            <a:endParaRPr kumimoji="0" lang="en-US" sz="4000" b="1" i="0" u="none" strike="noStrike" kern="0" cap="none" spc="43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512723" y="1439054"/>
            <a:ext cx="11358642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808038">
              <a:spcAft>
                <a:spcPts val="600"/>
              </a:spcAft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Размещение интересного видео на сайте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YouTube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и получение дохода от его многократного просмотра клиентами считается одним из самых простых способов заработать деньги через интернет. </a:t>
            </a:r>
          </a:p>
          <a:p>
            <a:pPr indent="808038">
              <a:spcAft>
                <a:spcPts val="600"/>
              </a:spcAft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Для этого требуется найти интересное видео, которое понравится многим, и сделать соответствующий заголовок. Чем больше клиентов смотрит это видео, тем выше будет доход с сайта.</a:t>
            </a:r>
          </a:p>
          <a:p>
            <a:pPr indent="808038">
              <a:spcAft>
                <a:spcPts val="600"/>
              </a:spcAft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Чтобы открыть канал на сайте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YouTube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, необходимо войти в сеть с помощью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аккаунта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Google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object 2"/>
          <p:cNvSpPr txBox="1">
            <a:spLocks/>
          </p:cNvSpPr>
          <p:nvPr/>
        </p:nvSpPr>
        <p:spPr>
          <a:xfrm>
            <a:off x="155533" y="296046"/>
            <a:ext cx="12014242" cy="589504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lvl="0" algn="ctr" defTabSz="914400">
              <a:spcBef>
                <a:spcPts val="277"/>
              </a:spcBef>
              <a:defRPr/>
            </a:pPr>
            <a:r>
              <a:rPr lang="ru-RU" sz="3500" b="1" kern="0" spc="43" dirty="0" smtClean="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rPr>
              <a:t>ОТКРЫТИЕ ЛИЧНОГО КАНАЛА НА САЙТЕYOUTUBE</a:t>
            </a:r>
            <a:endParaRPr kumimoji="0" lang="en-US" sz="3500" b="1" i="0" u="none" strike="noStrike" kern="0" cap="none" spc="43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441285" y="1653368"/>
            <a:ext cx="11358642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808038">
              <a:spcAft>
                <a:spcPts val="600"/>
              </a:spcAft>
              <a:buAutoNum type="arabicPeriod"/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Доступ к сайту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YouTube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осуществляется с помощью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аккаунта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и выбирается раздел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YouTube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Studio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(1).</a:t>
            </a:r>
          </a:p>
          <a:p>
            <a:pPr indent="808038">
              <a:spcAft>
                <a:spcPts val="600"/>
              </a:spcAft>
              <a:buAutoNum type="arabicPeriod"/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USDA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YouTube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as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... с помощью окна имя канала записывается. В качестве названия канала может быть включено имя, фамилия или название компании, фирмы и бренда. Например, интернет. маркетинг (2))</a:t>
            </a:r>
          </a:p>
          <a:p>
            <a:pPr indent="808038">
              <a:spcAft>
                <a:spcPts val="600"/>
              </a:spcAft>
              <a:buAutoNum type="arabicPeriod"/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Канал создается с помощью кнопки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Create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channel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. (3)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object 2"/>
          <p:cNvSpPr txBox="1">
            <a:spLocks/>
          </p:cNvSpPr>
          <p:nvPr/>
        </p:nvSpPr>
        <p:spPr>
          <a:xfrm>
            <a:off x="155533" y="296046"/>
            <a:ext cx="12014242" cy="589504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lvl="0" algn="ctr" defTabSz="914400">
              <a:spcBef>
                <a:spcPts val="277"/>
              </a:spcBef>
              <a:defRPr/>
            </a:pPr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НАСТРОЙКА КАНАЛА НА САЙТЕ YOUTUBE</a:t>
            </a:r>
            <a:endParaRPr kumimoji="0" lang="en-US" sz="3500" b="1" i="0" u="none" strike="noStrike" kern="0" cap="none" spc="43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441285" y="1653368"/>
            <a:ext cx="11358642" cy="41088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808038">
              <a:spcAft>
                <a:spcPts val="600"/>
              </a:spcAft>
              <a:buAutoNum type="arabicPeriod"/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Нажмите на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аватар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, расположенный в правом верхнем углу сайта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YouTube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Your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Channel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, затем в открывшемся окне выберите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Customize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channel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(1).</a:t>
            </a:r>
          </a:p>
          <a:p>
            <a:pPr indent="808038">
              <a:spcAft>
                <a:spcPts val="600"/>
              </a:spcAft>
              <a:buAutoNum type="arabicPeriod"/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Выбрав раскладку на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аватарке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, Нажмите кнопку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Edit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в окне значка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Edit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channelв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случае переход на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Google+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, изображение, соответствующее каналу (личная фотография, логотип компании или бренда)устанавливается (2).</a:t>
            </a:r>
          </a:p>
        </p:txBody>
      </p:sp>
      <p:sp>
        <p:nvSpPr>
          <p:cNvPr id="4" name="object 2"/>
          <p:cNvSpPr txBox="1">
            <a:spLocks/>
          </p:cNvSpPr>
          <p:nvPr/>
        </p:nvSpPr>
        <p:spPr>
          <a:xfrm>
            <a:off x="155533" y="296046"/>
            <a:ext cx="12014242" cy="589504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lvl="0" algn="ctr" defTabSz="914400">
              <a:spcBef>
                <a:spcPts val="277"/>
              </a:spcBef>
              <a:defRPr/>
            </a:pPr>
            <a:r>
              <a:rPr lang="ru-RU" sz="3500" b="1" kern="0" spc="43" dirty="0" smtClean="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rPr>
              <a:t>ОТКРЫТИЕ ЛИЧНОГО КАНАЛА НА САЙТЕ YOUTUBE</a:t>
            </a:r>
            <a:endParaRPr kumimoji="0" lang="en-US" sz="3500" b="1" i="0" u="none" strike="noStrike" kern="0" cap="none" spc="43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6d2763fcc497f5e17186d7a6e44f9e5a24e876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2369</TotalTime>
  <Words>1208</Words>
  <Application>Microsoft Office PowerPoint</Application>
  <PresentationFormat>Произвольный</PresentationFormat>
  <Paragraphs>87</Paragraphs>
  <Slides>28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29" baseType="lpstr">
      <vt:lpstr>Office Theme</vt:lpstr>
      <vt:lpstr>Информатика и ИТ</vt:lpstr>
      <vt:lpstr>ПЛАН УРОКА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ПОМНИТЕ</vt:lpstr>
      <vt:lpstr>ПОМНИТЕ</vt:lpstr>
      <vt:lpstr>ОТКРЫТИЕ ДОПОЛНИТЕЛЬНОГО КАНАЛА  НА САЙТЕ YOUTUBE</vt:lpstr>
      <vt:lpstr>ЗАКРЕПЛЕНИЕ</vt:lpstr>
      <vt:lpstr>ЗАДАНИЕ ДЛЯ САМОСТОЯТЕЛЬНОЙ РАБОТЫ</vt:lpstr>
      <vt:lpstr>ЗАДАНИЕ ДЛЯ САМОСТОЯТЕЛЬНОЙ РАБОТЫ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Информатика и ИТ</dc:title>
  <dc:creator>Lenovo</dc:creator>
  <cp:lastModifiedBy>Пользователь Windows</cp:lastModifiedBy>
  <cp:revision>291</cp:revision>
  <dcterms:created xsi:type="dcterms:W3CDTF">2020-04-13T08:05:16Z</dcterms:created>
  <dcterms:modified xsi:type="dcterms:W3CDTF">2020-10-09T04:54:47Z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