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82" r:id="rId4"/>
    <p:sldId id="298" r:id="rId5"/>
    <p:sldId id="386" r:id="rId6"/>
    <p:sldId id="387" r:id="rId7"/>
    <p:sldId id="398" r:id="rId8"/>
    <p:sldId id="400" r:id="rId9"/>
    <p:sldId id="401" r:id="rId10"/>
    <p:sldId id="405" r:id="rId11"/>
    <p:sldId id="402" r:id="rId12"/>
    <p:sldId id="403" r:id="rId13"/>
    <p:sldId id="388" r:id="rId14"/>
    <p:sldId id="389" r:id="rId15"/>
    <p:sldId id="399" r:id="rId16"/>
    <p:sldId id="390" r:id="rId17"/>
    <p:sldId id="391" r:id="rId18"/>
    <p:sldId id="392" r:id="rId19"/>
    <p:sldId id="393" r:id="rId20"/>
    <p:sldId id="395" r:id="rId21"/>
    <p:sldId id="396" r:id="rId22"/>
    <p:sldId id="397" r:id="rId23"/>
    <p:sldId id="269" r:id="rId24"/>
    <p:sldId id="330" r:id="rId25"/>
    <p:sldId id="404" r:id="rId26"/>
  </p:sldIdLst>
  <p:sldSz cx="12169775" cy="7021513"/>
  <p:notesSz cx="5765800" cy="3244850"/>
  <p:custDataLst>
    <p:tags r:id="rId28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24" autoAdjust="0"/>
    <p:restoredTop sz="94660"/>
  </p:normalViewPr>
  <p:slideViewPr>
    <p:cSldViewPr>
      <p:cViewPr varScale="1">
        <p:scale>
          <a:sx n="63" d="100"/>
          <a:sy n="63" d="100"/>
        </p:scale>
        <p:origin x="-684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0F5B-BBCF-4B28-B956-404BD0BDB025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F240-3499-48E1-A42D-3676C6495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33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828" y="482398"/>
            <a:ext cx="8612662" cy="118307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7200" spc="-11" dirty="0"/>
              <a:t>Информатика </a:t>
            </a:r>
            <a:r>
              <a:rPr sz="7200" spc="21" dirty="0"/>
              <a:t>и</a:t>
            </a:r>
            <a:r>
              <a:rPr sz="7200" spc="-85" dirty="0"/>
              <a:t> </a:t>
            </a:r>
            <a:r>
              <a:rPr sz="7200" spc="21" dirty="0"/>
              <a:t>ИТ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512855" y="3153566"/>
            <a:ext cx="5857916" cy="2862852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Знакомство с платформами </a:t>
            </a:r>
            <a:r>
              <a:rPr lang="ru-RU" sz="6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smm</a:t>
            </a:r>
            <a:r>
              <a:rPr lang="ru-RU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6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Instagram</a:t>
            </a:r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599" y="3367880"/>
            <a:ext cx="726434" cy="243841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18854" r="20146"/>
          <a:stretch>
            <a:fillRect/>
          </a:stretch>
        </p:blipFill>
        <p:spPr bwMode="auto">
          <a:xfrm>
            <a:off x="7227887" y="2367756"/>
            <a:ext cx="46482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409" y="1653368"/>
            <a:ext cx="115729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доступен бесплатно на мобильных устройствах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Android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Для этого необходимо скачать приложение из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AppStore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(для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 и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GooglePlay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(для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Android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доступен  также на компьютерах, кроме мобильных устройств, через интернет и через официальный адрес </a:t>
            </a:r>
            <a:r>
              <a:rPr lang="en-US" sz="3600" b="1" spc="-11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com.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Сеть </a:t>
            </a:r>
            <a:r>
              <a:rPr lang="ru-RU" sz="4000" b="1" kern="0" spc="53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b="1" spc="-1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13119" y="1296178"/>
            <a:ext cx="86566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1. Войдите на официальный сайт.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.com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или запустите приложение на мобильном устройстве.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2. Введите свое имя, номер телефона или адрес электронной почты (1) в поля.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3. Введите пароль для использования сети и запомните его (2).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Регистрация в </a:t>
            </a:r>
            <a:r>
              <a:rPr kumimoji="0" lang="en-US" sz="4000" b="1" i="0" u="none" strike="noStrike" kern="0" cap="none" spc="53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Istagram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0427"/>
            <a:ext cx="3503753" cy="601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2941615" y="315356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870177" y="372507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27433" y="2510624"/>
            <a:ext cx="76438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4. Нажмите кнопку "Войти" (3).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5. Если в сети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есть профиль,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также может быть зарегистрирован через него (4).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Регистрация в </a:t>
            </a:r>
            <a:r>
              <a:rPr kumimoji="0" lang="en-US" sz="4000" b="1" i="0" u="none" strike="noStrike" kern="0" cap="none" spc="53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Istagram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0427"/>
            <a:ext cx="3503753" cy="601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2941615" y="315356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870177" y="372507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870177" y="422513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798739" y="543958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9847" y="1581930"/>
            <a:ext cx="6929486" cy="2925675"/>
          </a:xfrm>
          <a:prstGeom prst="rect">
            <a:avLst/>
          </a:prstGeom>
        </p:spPr>
        <p:txBody>
          <a:bodyPr lIns="109664" tIns="54832" rIns="109664" bIns="54832">
            <a:noAutofit/>
          </a:bodyPr>
          <a:lstStyle/>
          <a:p>
            <a:r>
              <a:rPr lang="ru-RU" sz="4400" i="0" dirty="0" smtClean="0">
                <a:latin typeface="Arial" pitchFamily="34" charset="0"/>
                <a:cs typeface="Arial" pitchFamily="34" charset="0"/>
              </a:rPr>
              <a:t>    Здесь можно размещать  в основном  фотографии.</a:t>
            </a:r>
          </a:p>
          <a:p>
            <a:r>
              <a:rPr lang="ru-RU" sz="4400" i="0" dirty="0" smtClean="0">
                <a:latin typeface="Arial" pitchFamily="34" charset="0"/>
                <a:cs typeface="Arial" pitchFamily="34" charset="0"/>
              </a:rPr>
              <a:t>    Внизу экрана вы обнаружите пять вкладок:</a:t>
            </a:r>
            <a:endParaRPr lang="ru-RU" sz="44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971" y="296046"/>
            <a:ext cx="119428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работы в </a:t>
            </a:r>
            <a:r>
              <a:rPr lang="en-US" sz="4400" b="1" spc="-1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2275" y="1224740"/>
            <a:ext cx="402907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67616"/>
            <a:ext cx="12169775" cy="3786214"/>
          </a:xfrm>
          <a:prstGeom prst="rect">
            <a:avLst/>
          </a:prstGeom>
        </p:spPr>
        <p:txBody>
          <a:bodyPr lIns="109664" tIns="54832" rIns="109664" bIns="54832">
            <a:normAutofit fontScale="92500"/>
          </a:bodyPr>
          <a:lstStyle/>
          <a:p>
            <a:pPr marL="615950" indent="544513"/>
            <a:r>
              <a:rPr lang="ru-RU" sz="4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4300" i="0" dirty="0" smtClean="0">
                <a:latin typeface="Arial" pitchFamily="34" charset="0"/>
                <a:cs typeface="Arial" pitchFamily="34" charset="0"/>
              </a:rPr>
              <a:t>Просмотр новых фото из лент тех пользователей, на которых вы подписались. Вы можете </a:t>
            </a:r>
            <a:r>
              <a:rPr lang="ru-RU" sz="4300" i="0" dirty="0" err="1" smtClean="0">
                <a:latin typeface="Arial" pitchFamily="34" charset="0"/>
                <a:cs typeface="Arial" pitchFamily="34" charset="0"/>
              </a:rPr>
              <a:t>лайкнуть</a:t>
            </a:r>
            <a:r>
              <a:rPr lang="ru-RU" sz="4300" i="0" dirty="0" smtClean="0">
                <a:latin typeface="Arial" pitchFamily="34" charset="0"/>
                <a:cs typeface="Arial" pitchFamily="34" charset="0"/>
              </a:rPr>
              <a:t> понравившееся изображение двойным нажатием, или с помощью кнопки «Нравится». Там же можно будет оставить комментарий.</a:t>
            </a:r>
          </a:p>
          <a:p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37" y="5153830"/>
            <a:ext cx="1038772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2723" y="224608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работы в </a:t>
            </a:r>
            <a:r>
              <a:rPr lang="en-US" sz="3600" b="1" spc="-1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6971" y="1449349"/>
            <a:ext cx="6643734" cy="5572164"/>
          </a:xfrm>
          <a:prstGeom prst="rect">
            <a:avLst/>
          </a:prstGeom>
        </p:spPr>
        <p:txBody>
          <a:bodyPr lIns="109664" tIns="54832" rIns="109664" bIns="54832">
            <a:normAutofit fontScale="92500" lnSpcReduction="10000"/>
          </a:bodyPr>
          <a:lstStyle/>
          <a:p>
            <a:pPr indent="1074738" algn="l"/>
            <a:r>
              <a:rPr lang="ru-RU" sz="4300" b="1" i="0" dirty="0" smtClean="0">
                <a:latin typeface="Arial" pitchFamily="34" charset="0"/>
                <a:cs typeface="Arial" pitchFamily="34" charset="0"/>
              </a:rPr>
              <a:t>Окно поиска </a:t>
            </a:r>
            <a:r>
              <a:rPr lang="ru-RU" sz="4300" i="0" dirty="0" smtClean="0">
                <a:latin typeface="Arial" pitchFamily="34" charset="0"/>
                <a:cs typeface="Arial" pitchFamily="34" charset="0"/>
              </a:rPr>
              <a:t>либо </a:t>
            </a:r>
            <a:r>
              <a:rPr lang="ru-RU" sz="4300" b="1" i="0" dirty="0" smtClean="0">
                <a:latin typeface="Arial" pitchFamily="34" charset="0"/>
                <a:cs typeface="Arial" pitchFamily="34" charset="0"/>
              </a:rPr>
              <a:t>людей</a:t>
            </a:r>
            <a:r>
              <a:rPr lang="ru-RU" sz="4300" i="0" dirty="0" smtClean="0">
                <a:latin typeface="Arial" pitchFamily="34" charset="0"/>
                <a:cs typeface="Arial" pitchFamily="34" charset="0"/>
              </a:rPr>
              <a:t> в этой социальной сети, либо </a:t>
            </a:r>
            <a:r>
              <a:rPr lang="ru-RU" sz="4300" b="1" i="0" dirty="0" smtClean="0">
                <a:latin typeface="Arial" pitchFamily="34" charset="0"/>
                <a:cs typeface="Arial" pitchFamily="34" charset="0"/>
              </a:rPr>
              <a:t>фотографий</a:t>
            </a:r>
            <a:r>
              <a:rPr lang="ru-RU" sz="4300" i="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4300" i="0" dirty="0" smtClean="0">
              <a:latin typeface="Arial" pitchFamily="34" charset="0"/>
              <a:cs typeface="Arial" pitchFamily="34" charset="0"/>
            </a:endParaRPr>
          </a:p>
          <a:p>
            <a:pPr indent="87313" algn="l"/>
            <a:r>
              <a:rPr lang="ru-RU" sz="4300" i="0" dirty="0" smtClean="0">
                <a:latin typeface="Arial" pitchFamily="34" charset="0"/>
                <a:cs typeface="Arial" pitchFamily="34" charset="0"/>
              </a:rPr>
              <a:t>(по </a:t>
            </a:r>
            <a:r>
              <a:rPr lang="ru-RU" sz="4300" i="0" dirty="0" smtClean="0">
                <a:latin typeface="Arial" pitchFamily="34" charset="0"/>
                <a:cs typeface="Arial" pitchFamily="34" charset="0"/>
              </a:rPr>
              <a:t>любым </a:t>
            </a:r>
            <a:r>
              <a:rPr lang="ru-RU" sz="4300" i="0" dirty="0" err="1" smtClean="0">
                <a:latin typeface="Arial" pitchFamily="34" charset="0"/>
                <a:cs typeface="Arial" pitchFamily="34" charset="0"/>
              </a:rPr>
              <a:t>хештэгам</a:t>
            </a:r>
            <a:r>
              <a:rPr lang="ru-RU" sz="4300" i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300" i="0" dirty="0" smtClean="0">
              <a:latin typeface="Arial" pitchFamily="34" charset="0"/>
              <a:cs typeface="Arial" pitchFamily="34" charset="0"/>
            </a:endParaRPr>
          </a:p>
          <a:p>
            <a:pPr indent="87313" algn="l"/>
            <a:r>
              <a:rPr lang="ru-RU" sz="4300" i="0" dirty="0" smtClean="0">
                <a:latin typeface="Arial" pitchFamily="34" charset="0"/>
                <a:cs typeface="Arial" pitchFamily="34" charset="0"/>
              </a:rPr>
              <a:t>или меткам, которые пользователь присваивает выкладываемой им фотографии):</a:t>
            </a:r>
          </a:p>
          <a:p>
            <a:pPr marL="615950" indent="458788"/>
            <a:endParaRPr lang="ru-RU" sz="4000" i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2723" y="224608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работы в </a:t>
            </a:r>
            <a:r>
              <a:rPr lang="en-US" sz="3600" b="1" spc="-1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ktonanovenkogo.ru/image/kheshteg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296178"/>
            <a:ext cx="5715040" cy="3233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8409" y="1296178"/>
            <a:ext cx="7085582" cy="5485595"/>
          </a:xfrm>
          <a:prstGeom prst="rect">
            <a:avLst/>
          </a:prstGeom>
        </p:spPr>
        <p:txBody>
          <a:bodyPr lIns="109664" tIns="54832" rIns="109664" bIns="54832">
            <a:noAutofit/>
          </a:bodyPr>
          <a:lstStyle/>
          <a:p>
            <a:r>
              <a:rPr lang="ru-RU" sz="4000" i="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700" i="0" dirty="0" smtClean="0">
                <a:latin typeface="Arial" pitchFamily="34" charset="0"/>
                <a:cs typeface="Arial" pitchFamily="34" charset="0"/>
              </a:rPr>
              <a:t>Когда вы поймете, что один из авторов найденных вами фотографий вам настолько интересен, что вы готовы подписаться на его ленту, то щелкните по его логину над фотографией и нажав на соответствующую кнопку на страничке его </a:t>
            </a:r>
            <a:r>
              <a:rPr lang="ru-RU" sz="3700" i="0" dirty="0" err="1" smtClean="0">
                <a:latin typeface="Arial" pitchFamily="34" charset="0"/>
                <a:cs typeface="Arial" pitchFamily="34" charset="0"/>
              </a:rPr>
              <a:t>аккаунта</a:t>
            </a:r>
            <a:r>
              <a:rPr lang="ru-RU" sz="3700" i="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37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847" y="224608"/>
            <a:ext cx="11501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работы в </a:t>
            </a:r>
            <a:r>
              <a:rPr lang="en-US" sz="4000" b="1" spc="-1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6523" y="1296178"/>
            <a:ext cx="4224331" cy="537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8409" y="1350647"/>
            <a:ext cx="6715172" cy="5670866"/>
          </a:xfrm>
          <a:prstGeom prst="rect">
            <a:avLst/>
          </a:prstGeom>
        </p:spPr>
        <p:txBody>
          <a:bodyPr lIns="109664" tIns="54832" rIns="109664" bIns="54832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000" i="0" dirty="0" smtClean="0">
                <a:latin typeface="Arial" pitchFamily="34" charset="0"/>
                <a:cs typeface="Arial" pitchFamily="34" charset="0"/>
              </a:rPr>
              <a:t>    Третья кнопка самая интересная, она  позволяет: </a:t>
            </a:r>
            <a:r>
              <a:rPr lang="ru-RU" sz="4000" b="1" i="0" dirty="0" smtClean="0">
                <a:latin typeface="Arial" pitchFamily="34" charset="0"/>
                <a:cs typeface="Arial" pitchFamily="34" charset="0"/>
              </a:rPr>
              <a:t>сфотографировать</a:t>
            </a:r>
            <a:r>
              <a:rPr lang="ru-RU" sz="4000" i="0" dirty="0" smtClean="0">
                <a:latin typeface="Arial" pitchFamily="34" charset="0"/>
                <a:cs typeface="Arial" pitchFamily="34" charset="0"/>
              </a:rPr>
              <a:t> что-то (короткое нажатие на эту кнопку). Здесь есть кнопка для перехода во второй режим (для поиска подходящих изображений в памяти телефона), а так же возможность выбора между передней и задней камерой мобильного телефона:</a:t>
            </a:r>
          </a:p>
          <a:p>
            <a:endParaRPr lang="ru-RU" dirty="0"/>
          </a:p>
        </p:txBody>
      </p:sp>
      <p:pic>
        <p:nvPicPr>
          <p:cNvPr id="48130" name="Picture 2" descr="http://ktonanovenkogo.ru/image/foto-v-insta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5019" y="1224740"/>
            <a:ext cx="4857784" cy="55721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9847" y="224608"/>
            <a:ext cx="11501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работы в </a:t>
            </a:r>
            <a:r>
              <a:rPr lang="en-US" sz="4000" b="1" spc="-1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5533" y="1153302"/>
            <a:ext cx="7429552" cy="6509549"/>
          </a:xfrm>
          <a:prstGeom prst="rect">
            <a:avLst/>
          </a:prstGeom>
        </p:spPr>
        <p:txBody>
          <a:bodyPr lIns="109664" tIns="54832" rIns="109664" bIns="54832">
            <a:noAutofit/>
          </a:bodyPr>
          <a:lstStyle/>
          <a:p>
            <a:r>
              <a:rPr lang="ru-RU" sz="3200" b="1" i="0" dirty="0" smtClean="0">
                <a:latin typeface="Arial" pitchFamily="34" charset="0"/>
                <a:cs typeface="Arial" pitchFamily="34" charset="0"/>
              </a:rPr>
              <a:t>   Выбрать фото</a:t>
            </a:r>
            <a:r>
              <a:rPr lang="ru-RU" sz="3200" i="0" dirty="0" smtClean="0">
                <a:latin typeface="Arial" pitchFamily="34" charset="0"/>
                <a:cs typeface="Arial" pitchFamily="34" charset="0"/>
              </a:rPr>
              <a:t> для обработки и выкладывания в сеть из уже имеющихся у вас на сотовом телефоне  фотографий (удерживать эту кнопку чуть подольше). Вам будет предложено осуществить кадрирование (обрезку фото), т.е. вписывание имеющейся фотографии в квадрат, который соответствует формату представления изображений в Instagram:</a:t>
            </a:r>
          </a:p>
        </p:txBody>
      </p:sp>
      <p:pic>
        <p:nvPicPr>
          <p:cNvPr id="49154" name="Picture 2" descr="http://ktonanovenkogo.ru/image/kadrirovan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2209" y="1367616"/>
            <a:ext cx="4529281" cy="5286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9847" y="224608"/>
            <a:ext cx="11501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работы в </a:t>
            </a:r>
            <a:r>
              <a:rPr lang="en-US" sz="4000" b="1" spc="-1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6971" y="1367616"/>
            <a:ext cx="7072362" cy="6029735"/>
          </a:xfrm>
          <a:prstGeom prst="rect">
            <a:avLst/>
          </a:prstGeom>
        </p:spPr>
        <p:txBody>
          <a:bodyPr lIns="109664" tIns="54832" rIns="109664" bIns="54832"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4000" i="0" dirty="0" smtClean="0">
                <a:latin typeface="Arial" pitchFamily="34" charset="0"/>
                <a:cs typeface="Arial" pitchFamily="34" charset="0"/>
              </a:rPr>
              <a:t>В любом случае, потом вам предложат провести </a:t>
            </a:r>
            <a:r>
              <a:rPr lang="ru-RU" sz="4000" i="0" dirty="0" smtClean="0">
                <a:latin typeface="Arial" pitchFamily="34" charset="0"/>
                <a:cs typeface="Arial" pitchFamily="34" charset="0"/>
              </a:rPr>
              <a:t>простую, </a:t>
            </a:r>
            <a:r>
              <a:rPr lang="ru-RU" sz="4000" i="0" dirty="0" smtClean="0">
                <a:latin typeface="Arial" pitchFamily="34" charset="0"/>
                <a:cs typeface="Arial" pitchFamily="34" charset="0"/>
              </a:rPr>
              <a:t>но довольно эффектную обработку сделанной или же выбранной фотографии. </a:t>
            </a:r>
          </a:p>
          <a:p>
            <a:r>
              <a:rPr lang="ru-RU" sz="4000" i="0" dirty="0" smtClean="0">
                <a:latin typeface="Arial" pitchFamily="34" charset="0"/>
                <a:cs typeface="Arial" pitchFamily="34" charset="0"/>
              </a:rPr>
              <a:t>Для этой цели в Instagram имеется:</a:t>
            </a:r>
            <a:endParaRPr lang="ru-RU" sz="40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847" y="224608"/>
            <a:ext cx="11501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работы в </a:t>
            </a:r>
            <a:r>
              <a:rPr lang="en-US" sz="4000" b="1" spc="-1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r="7319" b="3731"/>
          <a:stretch>
            <a:fillRect/>
          </a:stretch>
        </p:blipFill>
        <p:spPr bwMode="auto">
          <a:xfrm>
            <a:off x="7513647" y="1296178"/>
            <a:ext cx="435028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12855" y="2081996"/>
            <a:ext cx="8915400" cy="384887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Сеть </a:t>
            </a:r>
            <a:r>
              <a:rPr lang="en-US" sz="4400" spc="-11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Instagram</a:t>
            </a:r>
            <a:r>
              <a:rPr lang="ru-RU" sz="4400" spc="-1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4400" spc="-11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spc="-1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История </a:t>
            </a:r>
            <a:r>
              <a:rPr lang="en-US" sz="4400" spc="-11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Instagram</a:t>
            </a:r>
            <a:r>
              <a:rPr sz="440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4400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Рекорды </a:t>
            </a:r>
            <a:r>
              <a:rPr lang="en-US" sz="4400" spc="-11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Instagram</a:t>
            </a:r>
            <a:r>
              <a:rPr lang="ru-RU" sz="4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Начало работы в </a:t>
            </a:r>
            <a:r>
              <a:rPr lang="en-US" sz="4400" spc="-11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Instagram</a:t>
            </a:r>
            <a:r>
              <a:rPr lang="ru-RU" sz="4400" spc="-1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endParaRPr lang="ru-RU" sz="4000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endParaRPr spc="11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5873" y="1296178"/>
            <a:ext cx="25992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6971" y="1224740"/>
            <a:ext cx="7572428" cy="5500726"/>
          </a:xfrm>
          <a:prstGeom prst="rect">
            <a:avLst/>
          </a:prstGeom>
        </p:spPr>
        <p:txBody>
          <a:bodyPr lIns="109664" tIns="54832" rIns="109664" bIns="54832"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i="0" dirty="0" smtClean="0">
                <a:latin typeface="Arial" pitchFamily="34" charset="0"/>
                <a:cs typeface="Arial" pitchFamily="34" charset="0"/>
              </a:rPr>
              <a:t>После обработки фотографии её еще нужно будет подписать, при желании указать социальные сети, куда вы хотите осуществить ее </a:t>
            </a:r>
            <a:r>
              <a:rPr lang="ru-RU" sz="3600" i="0" dirty="0" err="1" smtClean="0">
                <a:latin typeface="Arial" pitchFamily="34" charset="0"/>
                <a:cs typeface="Arial" pitchFamily="34" charset="0"/>
              </a:rPr>
              <a:t>репост</a:t>
            </a:r>
            <a:r>
              <a:rPr lang="ru-RU" sz="3600" i="0" dirty="0" smtClean="0">
                <a:latin typeface="Arial" pitchFamily="34" charset="0"/>
                <a:cs typeface="Arial" pitchFamily="34" charset="0"/>
              </a:rPr>
              <a:t>, так же можно будет осуществить привязку этого фото к вашему текущему географическому положению. После этого достаточно будет нажать на кнопку </a:t>
            </a:r>
            <a:r>
              <a:rPr lang="ru-RU" sz="3600" b="1" i="0" dirty="0" smtClean="0">
                <a:latin typeface="Arial" pitchFamily="34" charset="0"/>
                <a:cs typeface="Arial" pitchFamily="34" charset="0"/>
              </a:rPr>
              <a:t>«Поделиться»</a:t>
            </a:r>
            <a:r>
              <a:rPr lang="ru-RU" sz="3600" i="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3600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b="10265"/>
          <a:stretch>
            <a:fillRect/>
          </a:stretch>
        </p:blipFill>
        <p:spPr bwMode="auto">
          <a:xfrm>
            <a:off x="7799399" y="1224740"/>
            <a:ext cx="419657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1285" y="224608"/>
            <a:ext cx="11501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работы в </a:t>
            </a:r>
            <a:r>
              <a:rPr lang="en-US" sz="4000" b="1" spc="-1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6971" y="1224740"/>
            <a:ext cx="7643866" cy="5572164"/>
          </a:xfrm>
          <a:prstGeom prst="rect">
            <a:avLst/>
          </a:prstGeom>
        </p:spPr>
        <p:txBody>
          <a:bodyPr lIns="109664" tIns="54832" rIns="109664" bIns="54832">
            <a:no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i="0" dirty="0" smtClean="0">
                <a:latin typeface="Arial" pitchFamily="34" charset="0"/>
                <a:cs typeface="Arial" pitchFamily="34" charset="0"/>
              </a:rPr>
              <a:t> После этого вы попадете в свою ленту в социальной сети </a:t>
            </a:r>
            <a:r>
              <a:rPr lang="en-US" sz="3600" i="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3600" i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i="0" dirty="0" smtClean="0">
                <a:latin typeface="Arial" pitchFamily="34" charset="0"/>
                <a:cs typeface="Arial" pitchFamily="34" charset="0"/>
              </a:rPr>
              <a:t>где сможете видеть только что добавленное вами фото, при желании его </a:t>
            </a:r>
            <a:r>
              <a:rPr lang="ru-RU" sz="3600" b="1" i="0" dirty="0" smtClean="0">
                <a:latin typeface="Arial" pitchFamily="34" charset="0"/>
                <a:cs typeface="Arial" pitchFamily="34" charset="0"/>
              </a:rPr>
              <a:t>можно будет удалить</a:t>
            </a:r>
            <a:r>
              <a:rPr lang="ru-RU" sz="3600" i="0" dirty="0" smtClean="0">
                <a:latin typeface="Arial" pitchFamily="34" charset="0"/>
                <a:cs typeface="Arial" pitchFamily="34" charset="0"/>
              </a:rPr>
              <a:t> или сделать с ним какие-то другие действия простым нажатием по кнопке с тремя точками и выбором нужного варианта из контекстного меню:</a:t>
            </a:r>
            <a:endParaRPr lang="ru-RU" sz="3600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b="8998"/>
          <a:stretch>
            <a:fillRect/>
          </a:stretch>
        </p:blipFill>
        <p:spPr bwMode="auto">
          <a:xfrm>
            <a:off x="7942355" y="1296178"/>
            <a:ext cx="399996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9847" y="224608"/>
            <a:ext cx="11501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работы в </a:t>
            </a:r>
            <a:r>
              <a:rPr lang="en-US" sz="4000" b="1" spc="-1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6971" y="1224740"/>
            <a:ext cx="7286676" cy="6290149"/>
          </a:xfrm>
          <a:prstGeom prst="rect">
            <a:avLst/>
          </a:prstGeom>
        </p:spPr>
        <p:txBody>
          <a:bodyPr lIns="109664" tIns="54832" rIns="109664" bIns="54832">
            <a:normAutofit fontScale="92500" lnSpcReduction="10000"/>
          </a:bodyPr>
          <a:lstStyle/>
          <a:p>
            <a:r>
              <a:rPr lang="ru-RU" sz="4000" i="0" dirty="0" smtClean="0">
                <a:latin typeface="Arial" pitchFamily="34" charset="0"/>
                <a:cs typeface="Arial" pitchFamily="34" charset="0"/>
              </a:rPr>
              <a:t>   Четвертая кнопка основного окна программы Instagram покажет вам новости, которые </a:t>
            </a:r>
            <a:r>
              <a:rPr lang="ru-RU" sz="4000" i="0" dirty="0" smtClean="0">
                <a:latin typeface="Arial" pitchFamily="34" charset="0"/>
                <a:cs typeface="Arial" pitchFamily="34" charset="0"/>
              </a:rPr>
              <a:t>связаны </a:t>
            </a:r>
            <a:r>
              <a:rPr lang="ru-RU" sz="4000" i="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4000" i="0" dirty="0" smtClean="0">
                <a:latin typeface="Arial" pitchFamily="34" charset="0"/>
                <a:cs typeface="Arial" pitchFamily="34" charset="0"/>
              </a:rPr>
              <a:t>вашей лентой — кто на нее подписался, кто </a:t>
            </a:r>
            <a:r>
              <a:rPr lang="ru-RU" sz="4000" i="0" dirty="0" err="1" smtClean="0">
                <a:latin typeface="Arial" pitchFamily="34" charset="0"/>
                <a:cs typeface="Arial" pitchFamily="34" charset="0"/>
              </a:rPr>
              <a:t>лайкнул</a:t>
            </a:r>
            <a:r>
              <a:rPr lang="ru-RU" sz="4000" i="0" dirty="0" smtClean="0">
                <a:latin typeface="Arial" pitchFamily="34" charset="0"/>
                <a:cs typeface="Arial" pitchFamily="34" charset="0"/>
              </a:rPr>
              <a:t>, какие комментарии появились и т.п.</a:t>
            </a:r>
          </a:p>
          <a:p>
            <a:r>
              <a:rPr lang="ru-RU" sz="4000" i="0" dirty="0" smtClean="0">
                <a:latin typeface="Arial" pitchFamily="34" charset="0"/>
                <a:cs typeface="Arial" pitchFamily="34" charset="0"/>
              </a:rPr>
              <a:t>Пятая кнопка позволит увидеть и при необходимости отредактировать ваш </a:t>
            </a:r>
            <a:r>
              <a:rPr lang="ru-RU" sz="4000" b="1" i="0" dirty="0" smtClean="0">
                <a:latin typeface="Arial" pitchFamily="34" charset="0"/>
                <a:cs typeface="Arial" pitchFamily="34" charset="0"/>
              </a:rPr>
              <a:t>профиль в </a:t>
            </a:r>
            <a:r>
              <a:rPr lang="ru-RU" sz="4000" i="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400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r="5063" b="11238"/>
          <a:stretch>
            <a:fillRect/>
          </a:stretch>
        </p:blipFill>
        <p:spPr bwMode="auto">
          <a:xfrm>
            <a:off x="7799399" y="1224740"/>
            <a:ext cx="417276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9847" y="224608"/>
            <a:ext cx="11501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работы в </a:t>
            </a:r>
            <a:r>
              <a:rPr lang="en-US" sz="4000" b="1" spc="-1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591" y="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655599" y="1796244"/>
            <a:ext cx="10885488" cy="3852670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ли использовать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аккаунт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при регистрации в сети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Можно ли продвигать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свой бренд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в сети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Чем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отличается от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298409" y="153170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3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Вопросы для повторения:</a:t>
            </a:r>
            <a:endParaRPr kumimoji="0" lang="ru-RU" sz="44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Практическое задание:</a:t>
            </a:r>
            <a:endParaRPr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369847" y="1510492"/>
            <a:ext cx="11506200" cy="3852670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Зарегистрируйтесь в сети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Установите фотографию в свой личный профиль в сети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и введите данные.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Ищите друзей или страницы, которые ведут различные проекты в сети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Подписывайтесь на них.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Практическое задание:</a:t>
            </a:r>
            <a:endParaRPr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369847" y="1867682"/>
            <a:ext cx="11506200" cy="3637739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 startAt="4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Познакомьтесь с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лентой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овостей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интересными изображениями 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видеоуроками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сети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indent="-742950">
              <a:spcBef>
                <a:spcPts val="600"/>
              </a:spcBef>
              <a:buAutoNum type="arabicPeriod" startAt="4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Оставляйте комментарии на понравившиеся вам </a:t>
            </a:r>
            <a:r>
              <a:rPr lang="ru-RU" sz="4000" smtClean="0">
                <a:latin typeface="Arial" pitchFamily="34" charset="0"/>
                <a:cs typeface="Arial" pitchFamily="34" charset="0"/>
              </a:rPr>
              <a:t>сообщения</a:t>
            </a:r>
            <a:r>
              <a:rPr lang="ru-RU" sz="400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410" y="1296178"/>
            <a:ext cx="1157295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- это социальная сеть, которая может принимать фотографии и видео или загружать их через другие платформы. Он также имеет возможность цифровой фильтрации фотографий и видео.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был создан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Кевином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Систром и Майком Кригером, бесплатное мобильное приложение было запущено в октябре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2010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года.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Сеть </a:t>
            </a:r>
            <a:r>
              <a:rPr lang="en-US" sz="4000" b="1" spc="-1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285" y="1439054"/>
            <a:ext cx="112872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В апреле 2012 года была выпущена версия приложения для платформы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Android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которое за сутки было скачано более миллиона раз.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9 апреля 2012 года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объявил о покупке мобильного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фотоприложения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$1 млрд.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В августе 2012 года каждую секунду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Instagram’е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ставилось 575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лайков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добавлялся 81 комментарий.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История</a:t>
            </a:r>
            <a:r>
              <a:rPr kumimoji="0" lang="ru-RU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000" b="1" i="0" u="none" strike="noStrike" kern="0" cap="none" spc="-11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Instagram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9847" y="1581930"/>
            <a:ext cx="114300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В июне 2013 года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анонсировал возможность записи видео длиной в 15 секунд.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8 августа 2013 года появилась интеграция с социальной сетью «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В Контакте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». 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В сентябре 2018 года официально появились глагол «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» и прилагательное «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Instagrammable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История</a:t>
            </a:r>
            <a:r>
              <a:rPr kumimoji="0" lang="ru-RU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000" b="1" i="0" u="none" strike="noStrike" kern="0" cap="none" spc="-1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Instagram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971" y="1224740"/>
            <a:ext cx="1172848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 31 января 2019 года глава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Марк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Цукерберг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поделился информацией о том, что публикации в разделе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Stories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просматривают 500 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млн.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пользователей в день.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 В январе 2019 года фотография куриного яйца (@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record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egg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) стала самой популярной фотографией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Instagram’а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по количеству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лайков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за всю историю существования социальной сети.</a:t>
            </a:r>
          </a:p>
          <a:p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История</a:t>
            </a:r>
            <a:r>
              <a:rPr kumimoji="0" lang="ru-RU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000" b="1" i="0" u="none" strike="noStrike" kern="0" cap="none" spc="-1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Instagram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9663" y="1296178"/>
            <a:ext cx="1963252" cy="24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8409" y="153170"/>
            <a:ext cx="11644394" cy="1243377"/>
          </a:xfrm>
          <a:prstGeom prst="rect">
            <a:avLst/>
          </a:prstGeom>
        </p:spPr>
        <p:txBody>
          <a:bodyPr lIns="109664" tIns="54832" rIns="109664" bIns="54832">
            <a:normAutofit/>
          </a:bodyPr>
          <a:lstStyle/>
          <a:p>
            <a:pPr algn="ctr"/>
            <a:r>
              <a:rPr lang="ru-RU" sz="44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en-US" sz="4400" b="1" i="0" spc="-11" dirty="0" err="1" smtClean="0">
                <a:solidFill>
                  <a:schemeClr val="bg1"/>
                </a:solidFill>
                <a:latin typeface="Arial"/>
                <a:cs typeface="Arial"/>
              </a:rPr>
              <a:t>Instagram</a:t>
            </a:r>
            <a:r>
              <a:rPr lang="ru-RU" sz="4400" b="1" i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Администратор\Downloads\SC20150430-0113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8673" y="1296178"/>
            <a:ext cx="3528753" cy="5429288"/>
          </a:xfrm>
          <a:prstGeom prst="rect">
            <a:avLst/>
          </a:prstGeom>
          <a:noFill/>
        </p:spPr>
      </p:pic>
      <p:pic>
        <p:nvPicPr>
          <p:cNvPr id="55300" name="Picture 4" descr="C:\Users\Администратор\Downloads\SC20150430-01283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6391" y="1224740"/>
            <a:ext cx="3965314" cy="555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409" y="1367616"/>
            <a:ext cx="1157295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Пользователь, открывший профиль в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как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будет иметь свою собственную новостной ленту. Изображение и видео, размещенные через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будут отображаться в профиле пользователя, и ваши друзья смогут просматривать сообщения, которые вы оставили на своей ленте, и оставлять комментарии к ним. Также можно обмениваться личными сообщениями в сети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Сеть </a:t>
            </a:r>
            <a:r>
              <a:rPr lang="ru-RU" sz="4000" b="1" kern="0" spc="53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b="1" spc="-1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Рекорды  </a:t>
            </a:r>
            <a:r>
              <a:rPr lang="ru-RU" sz="4000" b="1" kern="0" spc="53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b="1" spc="-1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8434" name="Picture 2" descr="https://avatars.mds.yandex.net/get-zen_doc/100325/pub_5b5b9e967db89a00ab585d7c_5b5b9e9fa8b73800a968c286/scale_1200"/>
          <p:cNvPicPr>
            <a:picLocks noChangeAspect="1" noChangeArrowheads="1"/>
          </p:cNvPicPr>
          <p:nvPr/>
        </p:nvPicPr>
        <p:blipFill>
          <a:blip r:embed="rId2"/>
          <a:srcRect l="10337"/>
          <a:stretch>
            <a:fillRect/>
          </a:stretch>
        </p:blipFill>
        <p:spPr bwMode="auto">
          <a:xfrm>
            <a:off x="1655731" y="1224740"/>
            <a:ext cx="8055408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c1e88f7d11b7b221d24c5a4c65c436538abc2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717</Words>
  <Application>Microsoft Office PowerPoint</Application>
  <PresentationFormat>Произвольный</PresentationFormat>
  <Paragraphs>83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Информатика и ИТ</vt:lpstr>
      <vt:lpstr>План урока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Практическое задание:</vt:lpstr>
      <vt:lpstr>Практическое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216</cp:revision>
  <dcterms:created xsi:type="dcterms:W3CDTF">2020-04-13T08:05:16Z</dcterms:created>
  <dcterms:modified xsi:type="dcterms:W3CDTF">2020-09-18T05:52:46Z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