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98" r:id="rId5"/>
    <p:sldId id="270" r:id="rId6"/>
    <p:sldId id="295" r:id="rId7"/>
    <p:sldId id="296" r:id="rId8"/>
    <p:sldId id="271" r:id="rId9"/>
    <p:sldId id="272" r:id="rId10"/>
    <p:sldId id="274" r:id="rId11"/>
    <p:sldId id="273" r:id="rId12"/>
    <p:sldId id="275" r:id="rId13"/>
    <p:sldId id="297" r:id="rId14"/>
    <p:sldId id="276" r:id="rId15"/>
    <p:sldId id="269" r:id="rId16"/>
    <p:sldId id="292" r:id="rId17"/>
  </p:sldIdLst>
  <p:sldSz cx="12169775" cy="7021513"/>
  <p:notesSz cx="5765800" cy="3244850"/>
  <p:custDataLst>
    <p:tags r:id="rId19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924" y="-40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0F5B-BBCF-4B28-B956-404BD0BDB025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1F240-3499-48E1-A42D-3676C6495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1F240-3499-48E1-A42D-3676C64951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817687" y="2748756"/>
            <a:ext cx="5267315" cy="3137286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5400" b="1" dirty="0" smtClean="0">
                <a:solidFill>
                  <a:srgbClr val="2365C7"/>
                </a:solidFill>
                <a:latin typeface="Arial"/>
                <a:cs typeface="Arial"/>
              </a:rPr>
              <a:t>Социальный </a:t>
            </a:r>
            <a:r>
              <a:rPr lang="ru-RU"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Медиа</a:t>
            </a:r>
            <a:r>
              <a:rPr lang="ru-RU" sz="5400" b="1" dirty="0" smtClean="0">
                <a:solidFill>
                  <a:srgbClr val="2365C7"/>
                </a:solidFill>
                <a:latin typeface="Arial"/>
                <a:cs typeface="Arial"/>
              </a:rPr>
              <a:t> Маркетинг</a:t>
            </a: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3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4" y="2707480"/>
            <a:ext cx="726434" cy="278447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8854" r="20146"/>
          <a:stretch>
            <a:fillRect/>
          </a:stretch>
        </p:blipFill>
        <p:spPr bwMode="auto">
          <a:xfrm>
            <a:off x="7227887" y="2367756"/>
            <a:ext cx="4648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  <a:tabLst>
                <a:tab pos="533400" algn="l"/>
              </a:tabLst>
            </a:pPr>
            <a:r>
              <a:rPr lang="ru-RU" spc="-21" dirty="0" smtClean="0"/>
              <a:t>Преимущества  </a:t>
            </a:r>
            <a:r>
              <a:rPr lang="en-US" spc="-21" dirty="0" smtClean="0"/>
              <a:t>SMM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750887" y="3053556"/>
            <a:ext cx="11418888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Быть в контакте с постоянными покупателями и партнерами и отвечать их требованиям.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Экономное расходование средств.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687" y="1453356"/>
            <a:ext cx="11201400" cy="182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3600" spc="-11" dirty="0" smtClean="0">
                <a:solidFill>
                  <a:srgbClr val="231F20"/>
                </a:solidFill>
                <a:latin typeface="Arial"/>
                <a:cs typeface="Arial"/>
              </a:rPr>
              <a:t>- Исследование мнений целевой аудитории на основе опросов, статистических исследований и форумов.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Недостатки </a:t>
            </a:r>
            <a:r>
              <a:rPr lang="en-US" spc="-21" dirty="0" smtClean="0"/>
              <a:t>SMM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6279168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Большая затрата времени;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Большая затрата труда;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Постоянное взаимодействие с пользователями и поддерживание их интереса;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Возможность потери репутации в случае возникновения конфликта или негативной ситуации;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неформальное и открытое общение.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Основные задачи маркетинга </a:t>
            </a:r>
            <a:br>
              <a:rPr lang="ru-RU" spc="-21" dirty="0" smtClean="0"/>
            </a:br>
            <a:r>
              <a:rPr lang="ru-RU" spc="-21" dirty="0" smtClean="0">
                <a:solidFill>
                  <a:schemeClr val="tx1"/>
                </a:solidFill>
              </a:rPr>
              <a:t>в социальных сетях</a:t>
            </a:r>
            <a:endParaRPr spc="-21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87" y="1834356"/>
            <a:ext cx="10885488" cy="499881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Создание и продвижение бренда продукта;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Сделать бренд популярным и повысить интерес к нему;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Увеличение количества посетителей сайта компании;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Привлечение новых клиентов и увеличение продаж продукции;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138972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Основные задачи маркетинга </a:t>
            </a:r>
            <a:br>
              <a:rPr lang="ru-RU" spc="-21" dirty="0" smtClean="0"/>
            </a:br>
            <a:r>
              <a:rPr lang="ru-RU" spc="-21" dirty="0" smtClean="0">
                <a:solidFill>
                  <a:schemeClr val="tx1"/>
                </a:solidFill>
              </a:rPr>
              <a:t>в социальных сетях</a:t>
            </a:r>
            <a:endParaRPr spc="-21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87" y="1834356"/>
            <a:ext cx="10885488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постоянное повышение имиджа компании за счет поддержки клиентов и открытости;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признание бренда, самореклама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PR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);</a:t>
            </a:r>
          </a:p>
          <a:p>
            <a:pPr marL="27048" marR="10819" defTabSz="2000250">
              <a:lnSpc>
                <a:spcPct val="104299"/>
              </a:lnSpc>
              <a:spcBef>
                <a:spcPts val="43"/>
              </a:spcBef>
              <a:buFontTx/>
              <a:buChar char="-"/>
              <a:tabLst>
                <a:tab pos="3946525" algn="l"/>
              </a:tabLst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оперативное реагирование на возникающие у клиентов и пользователей вопросы по продукту и услуге.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0599" t="4514" r="11128" b="8814"/>
          <a:stretch>
            <a:fillRect/>
          </a:stretch>
        </p:blipFill>
        <p:spPr bwMode="auto">
          <a:xfrm>
            <a:off x="8675687" y="3510756"/>
            <a:ext cx="3048000" cy="310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7" y="3917156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087" y="386556"/>
            <a:ext cx="117236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Подведем итоги урока: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300956"/>
            <a:ext cx="10885488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1.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SMM – 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социальный </a:t>
            </a:r>
            <a:r>
              <a:rPr lang="ru-RU" sz="4000" spc="-11" dirty="0" err="1" smtClean="0">
                <a:solidFill>
                  <a:srgbClr val="231F20"/>
                </a:solidFill>
                <a:latin typeface="Arial"/>
                <a:cs typeface="Arial"/>
              </a:rPr>
              <a:t>медиа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маркетинг.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2. Бренд.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3. Целевая аудитория.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4. Преимущества и недостатки </a:t>
            </a:r>
            <a:r>
              <a:rPr lang="en-US" sz="4000" spc="-11" dirty="0" smtClean="0">
                <a:solidFill>
                  <a:srgbClr val="231F20"/>
                </a:solidFill>
                <a:latin typeface="Arial"/>
                <a:cs typeface="Arial"/>
              </a:rPr>
              <a:t>SMM</a:t>
            </a: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087" y="221636"/>
            <a:ext cx="11353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grpSp>
        <p:nvGrpSpPr>
          <p:cNvPr id="7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/>
          <p:cNvSpPr txBox="1"/>
          <p:nvPr/>
        </p:nvSpPr>
        <p:spPr>
          <a:xfrm>
            <a:off x="522287" y="1605756"/>
            <a:ext cx="10885488" cy="4486690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Ответьте на вопросы, запишите в тетрадь:</a:t>
            </a:r>
            <a:endParaRPr lang="en-US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1. Напишите названия продуктов, которые можно создавать и продвигать в социальных сетях?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2. Какие виды услуг можно создавать и продвигать в социальных сетях , опишите их.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793" y="221636"/>
            <a:ext cx="110888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Домашнее задание:</a:t>
            </a:r>
            <a:endParaRPr spc="43" dirty="0"/>
          </a:p>
        </p:txBody>
      </p:sp>
      <p:sp>
        <p:nvSpPr>
          <p:cNvPr id="6" name="object 6"/>
          <p:cNvSpPr txBox="1"/>
          <p:nvPr/>
        </p:nvSpPr>
        <p:spPr>
          <a:xfrm>
            <a:off x="522287" y="1224756"/>
            <a:ext cx="10641852" cy="1808252"/>
          </a:xfrm>
          <a:prstGeom prst="rect">
            <a:avLst/>
          </a:prstGeom>
        </p:spPr>
        <p:txBody>
          <a:bodyPr vert="horz" wrap="square" lIns="0" tIns="63564" rIns="0" bIns="0" rtlCol="0">
            <a:spAutoFit/>
          </a:bodyPr>
          <a:lstStyle/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3. Опишите бренды, которые вы знаете.</a:t>
            </a:r>
          </a:p>
          <a:p>
            <a:pPr marL="27048" marR="10819">
              <a:lnSpc>
                <a:spcPts val="4217"/>
              </a:lnSpc>
              <a:spcBef>
                <a:spcPts val="501"/>
              </a:spcBef>
            </a:pPr>
            <a:r>
              <a:rPr lang="ru-RU" sz="3600" spc="21" dirty="0" smtClean="0">
                <a:solidFill>
                  <a:srgbClr val="231F20"/>
                </a:solidFill>
                <a:latin typeface="Arial"/>
                <a:cs typeface="Arial"/>
              </a:rPr>
              <a:t>Определите названия следующих брендов:</a:t>
            </a:r>
          </a:p>
          <a:p>
            <a:pPr marL="27048" marR="10819">
              <a:lnSpc>
                <a:spcPts val="4217"/>
              </a:lnSpc>
              <a:spcBef>
                <a:spcPts val="501"/>
              </a:spcBef>
            </a:pP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7" y="3586956"/>
            <a:ext cx="584527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7" y="2596356"/>
            <a:ext cx="596379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087" y="1834356"/>
            <a:ext cx="9722417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Социальные сети</a:t>
            </a:r>
            <a:r>
              <a:rPr spc="-1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pc="-11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Что такое 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dirty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Важность </a:t>
            </a:r>
            <a:r>
              <a:rPr lang="en-US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Что такое бренд;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Целевая аудитория</a:t>
            </a: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487" y="234156"/>
            <a:ext cx="116586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spc="53"/>
              <a:t>Вы</a:t>
            </a:r>
            <a:r>
              <a:rPr spc="-96"/>
              <a:t> </a:t>
            </a:r>
            <a:r>
              <a:rPr spc="11" smtClean="0"/>
              <a:t>узнаете:</a:t>
            </a:r>
            <a:endParaRPr spc="1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087" y="1758156"/>
            <a:ext cx="617283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353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Социальные сети</a:t>
            </a:r>
            <a:endParaRPr spc="43" dirty="0"/>
          </a:p>
        </p:txBody>
      </p:sp>
      <p:sp>
        <p:nvSpPr>
          <p:cNvPr id="11" name="object 11"/>
          <p:cNvSpPr txBox="1"/>
          <p:nvPr/>
        </p:nvSpPr>
        <p:spPr>
          <a:xfrm>
            <a:off x="369887" y="2215356"/>
            <a:ext cx="5781590" cy="254142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 algn="ctr">
              <a:spcBef>
                <a:spcPts val="618"/>
              </a:spcBef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- это интернет платформа с множеством активных пользователей.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7" y="1377156"/>
            <a:ext cx="595594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254750"/>
            <a:ext cx="113538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Социальные сети</a:t>
            </a:r>
            <a:endParaRPr sz="4000" spc="43" dirty="0"/>
          </a:p>
        </p:txBody>
      </p:sp>
      <p:sp>
        <p:nvSpPr>
          <p:cNvPr id="7" name="object 11"/>
          <p:cNvSpPr txBox="1"/>
          <p:nvPr/>
        </p:nvSpPr>
        <p:spPr>
          <a:xfrm>
            <a:off x="293687" y="3358356"/>
            <a:ext cx="11582400" cy="1310313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>
              <a:spcBef>
                <a:spcPts val="618"/>
              </a:spcBef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  Социальные сети включают совместное ведение </a:t>
            </a:r>
            <a:r>
              <a:rPr lang="ru-RU" sz="4000" dirty="0" err="1" smtClean="0">
                <a:solidFill>
                  <a:srgbClr val="231F20"/>
                </a:solidFill>
                <a:latin typeface="Arial"/>
                <a:cs typeface="Arial"/>
              </a:rPr>
              <a:t>блогов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, форумов и многое другое.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7" y="4653756"/>
            <a:ext cx="56102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ect 11"/>
          <p:cNvSpPr txBox="1"/>
          <p:nvPr/>
        </p:nvSpPr>
        <p:spPr>
          <a:xfrm>
            <a:off x="369887" y="1224756"/>
            <a:ext cx="10972800" cy="1925866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28401" marR="370564">
              <a:spcBef>
                <a:spcPts val="618"/>
              </a:spcBef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  Такие платформы позволяют пользователям со схожими интересами взаимодействовать в рамках одной группы.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en-US" dirty="0" smtClean="0"/>
              <a:t>SMM–</a:t>
            </a:r>
            <a:r>
              <a:rPr lang="ru-RU" dirty="0" smtClean="0"/>
              <a:t> </a:t>
            </a:r>
            <a:r>
              <a:rPr lang="en-US" dirty="0" smtClean="0"/>
              <a:t>Social Media Marketing 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224756"/>
            <a:ext cx="11876088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Деятельность по продвижению товаров и услуг, привлечение покупателей, прямой продажи товаров в социальных сетях.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4087" y="2596356"/>
            <a:ext cx="44196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45" y="3404939"/>
            <a:ext cx="10744200" cy="28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87" y="3282156"/>
            <a:ext cx="1140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87" y="3205956"/>
            <a:ext cx="110680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 r="3387" b="51181"/>
          <a:stretch>
            <a:fillRect/>
          </a:stretch>
        </p:blipFill>
        <p:spPr bwMode="auto">
          <a:xfrm>
            <a:off x="369887" y="4272756"/>
            <a:ext cx="624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887" y="1300956"/>
            <a:ext cx="110013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«Бренд»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369887" y="4501356"/>
            <a:ext cx="7620000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Фабричная марка, торговый знак, имеющий высокую репутацию у потребителей.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93687" y="1224756"/>
            <a:ext cx="11876088" cy="371846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Это слово, выражение, знак, символ, дизайнерская работа, используемая конкретным продавцом или группой продавцов для продвижения своих товаров и услуг с целью отличить их от конкурентов.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1887" y="3739356"/>
            <a:ext cx="3124200" cy="305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487" y="2824956"/>
            <a:ext cx="48060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5062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Понятие «Целевая аудитория»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2662871"/>
            <a:ext cx="7162800" cy="435864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Найти свою целевую аудиторию – это достижение для дальнейшего маркетинга и продвижения своего товара в социальных сетях.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293687" y="1224756"/>
            <a:ext cx="11876088" cy="2438116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Это люди, которые с наибольшей вероятностью будут использовать ваш продукт, покупать  его 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lang="ru-RU" sz="4000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0591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Преимущества  </a:t>
            </a:r>
            <a:r>
              <a:rPr lang="en-US" spc="-21" dirty="0" smtClean="0"/>
              <a:t>SMM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522287" y="1224756"/>
            <a:ext cx="11647488" cy="3078292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- Огромное количество информации: возможность передавать текстовые, графические, аудио, видео и другие типы сообщений.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487" y="3368408"/>
            <a:ext cx="6257925" cy="32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Преимущества  </a:t>
            </a:r>
            <a:r>
              <a:rPr lang="en-US" spc="-21" dirty="0" smtClean="0"/>
              <a:t>SMM</a:t>
            </a:r>
            <a:r>
              <a:rPr lang="ru-RU" spc="-21" dirty="0" smtClean="0"/>
              <a:t>:</a:t>
            </a:r>
            <a:endParaRPr spc="-21" dirty="0"/>
          </a:p>
        </p:txBody>
      </p:sp>
      <p:sp>
        <p:nvSpPr>
          <p:cNvPr id="5" name="object 5"/>
          <p:cNvSpPr txBox="1"/>
          <p:nvPr/>
        </p:nvSpPr>
        <p:spPr>
          <a:xfrm>
            <a:off x="293687" y="1300956"/>
            <a:ext cx="5791200" cy="4998817"/>
          </a:xfrm>
          <a:prstGeom prst="rect">
            <a:avLst/>
          </a:prstGeom>
        </p:spPr>
        <p:txBody>
          <a:bodyPr vert="horz" wrap="square" lIns="0" tIns="5410" rIns="0" bIns="0" rtlCol="0">
            <a:spAutoFit/>
          </a:bodyPr>
          <a:lstStyle/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Эффективное воздействие на широкую аудиторию.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  <a:buFontTx/>
              <a:buChar char="-"/>
            </a:pPr>
            <a:r>
              <a:rPr lang="ru-RU" sz="4000" spc="-11" dirty="0" smtClean="0">
                <a:solidFill>
                  <a:srgbClr val="231F20"/>
                </a:solidFill>
                <a:latin typeface="Arial"/>
                <a:cs typeface="Arial"/>
              </a:rPr>
              <a:t> Организация общения с целевой аудиторией в режиме реального времени.</a:t>
            </a:r>
          </a:p>
          <a:p>
            <a:pPr marL="27048" marR="10819">
              <a:lnSpc>
                <a:spcPct val="104299"/>
              </a:lnSpc>
              <a:spcBef>
                <a:spcPts val="43"/>
              </a:spcBef>
            </a:pPr>
            <a:endParaRPr sz="320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92" t="3841"/>
          <a:stretch>
            <a:fillRect/>
          </a:stretch>
        </p:blipFill>
        <p:spPr bwMode="auto">
          <a:xfrm>
            <a:off x="6008687" y="2139156"/>
            <a:ext cx="5867400" cy="32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86111c43bf0cf529714aea492d2ef518d6936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465</Words>
  <Application>Microsoft Office PowerPoint</Application>
  <PresentationFormat>Произвольный</PresentationFormat>
  <Paragraphs>64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Информатика и ИТ</vt:lpstr>
      <vt:lpstr>Вы узнаете:</vt:lpstr>
      <vt:lpstr>Социальные сети</vt:lpstr>
      <vt:lpstr>Социальные сети</vt:lpstr>
      <vt:lpstr>SMM– Social Media Marketing :</vt:lpstr>
      <vt:lpstr>Понятие «Бренд»</vt:lpstr>
      <vt:lpstr>Понятие «Целевая аудитория»</vt:lpstr>
      <vt:lpstr>Преимущества  SMM:</vt:lpstr>
      <vt:lpstr>Преимущества  SMM:</vt:lpstr>
      <vt:lpstr>Преимущества  SMM:</vt:lpstr>
      <vt:lpstr>Недостатки SMM:</vt:lpstr>
      <vt:lpstr>Основные задачи маркетинга  в социальных сетях</vt:lpstr>
      <vt:lpstr>Основные задачи маркетинга  в социальных сетях</vt:lpstr>
      <vt:lpstr>Подведем итоги урока:</vt:lpstr>
      <vt:lpstr>Домашнее задание: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83</cp:revision>
  <dcterms:created xsi:type="dcterms:W3CDTF">2020-04-13T08:05:16Z</dcterms:created>
  <dcterms:modified xsi:type="dcterms:W3CDTF">2020-09-04T14:14:23Z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