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56" r:id="rId2"/>
    <p:sldId id="812" r:id="rId3"/>
    <p:sldId id="810" r:id="rId4"/>
    <p:sldId id="807" r:id="rId5"/>
    <p:sldId id="817" r:id="rId6"/>
    <p:sldId id="818" r:id="rId7"/>
    <p:sldId id="816" r:id="rId8"/>
    <p:sldId id="819" r:id="rId9"/>
    <p:sldId id="820" r:id="rId10"/>
    <p:sldId id="821" r:id="rId11"/>
    <p:sldId id="822" r:id="rId12"/>
    <p:sldId id="823" r:id="rId13"/>
    <p:sldId id="825" r:id="rId14"/>
    <p:sldId id="826" r:id="rId15"/>
    <p:sldId id="827" r:id="rId16"/>
    <p:sldId id="831" r:id="rId17"/>
    <p:sldId id="832" r:id="rId18"/>
    <p:sldId id="828" r:id="rId19"/>
    <p:sldId id="833" r:id="rId20"/>
    <p:sldId id="834" r:id="rId21"/>
    <p:sldId id="824" r:id="rId22"/>
    <p:sldId id="835" r:id="rId23"/>
    <p:sldId id="836" r:id="rId24"/>
  </p:sldIdLst>
  <p:sldSz cx="12169775" cy="7021513"/>
  <p:notesSz cx="5765800" cy="3244850"/>
  <p:custDataLst>
    <p:tags r:id="rId26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023DD"/>
    <a:srgbClr val="10B014"/>
    <a:srgbClr val="ECCBCA"/>
    <a:srgbClr val="004A82"/>
    <a:srgbClr val="007A3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1316" autoAdjust="0"/>
    <p:restoredTop sz="94803" autoAdjust="0"/>
  </p:normalViewPr>
  <p:slideViewPr>
    <p:cSldViewPr>
      <p:cViewPr varScale="1">
        <p:scale>
          <a:sx n="68" d="100"/>
          <a:sy n="68" d="100"/>
        </p:scale>
        <p:origin x="-306" y="-96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A197AE-E4D8-460E-936C-BDDA584E2695}" type="slidenum">
              <a:rPr lang="ru-RU" smtClean="0">
                <a:latin typeface="Arial" pitchFamily="34" charset="0"/>
              </a:rPr>
              <a:pPr/>
              <a:t>3</a:t>
            </a:fld>
            <a:endParaRPr lang="ru-RU" smtClean="0">
              <a:latin typeface="Arial" pitchFamily="34" charset="0"/>
            </a:endParaRPr>
          </a:p>
        </p:txBody>
      </p:sp>
      <p:sp>
        <p:nvSpPr>
          <p:cNvPr id="29699" name="Rectangle 7"/>
          <p:cNvSpPr txBox="1">
            <a:spLocks noGrp="1" noChangeArrowheads="1"/>
          </p:cNvSpPr>
          <p:nvPr/>
        </p:nvSpPr>
        <p:spPr bwMode="auto">
          <a:xfrm>
            <a:off x="3265953" y="3082044"/>
            <a:ext cx="2498513" cy="162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81" tIns="25740" rIns="51481" bIns="25740" anchor="b"/>
          <a:lstStyle/>
          <a:p>
            <a:pPr algn="r"/>
            <a:fld id="{CE6727BB-CD72-44B0-897F-7E6213146DBE}" type="slidenum">
              <a:rPr lang="ru-RU" sz="700"/>
              <a:pPr algn="r"/>
              <a:t>3</a:t>
            </a:fld>
            <a:endParaRPr lang="ru-RU" sz="700" dirty="0"/>
          </a:p>
        </p:txBody>
      </p:sp>
      <p:sp>
        <p:nvSpPr>
          <p:cNvPr id="297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128F069-FBD9-49BE-BC1A-A1952DEC47E0}" type="slidenum">
              <a:rPr lang="ru-RU"/>
              <a:pPr eaLnBrk="1" hangingPunct="1"/>
              <a:t>4</a:t>
            </a:fld>
            <a:endParaRPr lang="ru-RU"/>
          </a:p>
        </p:txBody>
      </p:sp>
      <p:sp>
        <p:nvSpPr>
          <p:cNvPr id="31747" name="Rectangle 7"/>
          <p:cNvSpPr txBox="1">
            <a:spLocks noGrp="1" noChangeArrowheads="1"/>
          </p:cNvSpPr>
          <p:nvPr/>
        </p:nvSpPr>
        <p:spPr bwMode="auto">
          <a:xfrm>
            <a:off x="3265953" y="3082044"/>
            <a:ext cx="2498513" cy="162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1CBA7B76-6CDE-4743-94D2-9F35D4606F98}" type="slidenum">
              <a:rPr lang="ru-RU" sz="700"/>
              <a:pPr algn="r" eaLnBrk="1" hangingPunct="1"/>
              <a:t>4</a:t>
            </a:fld>
            <a:endParaRPr lang="ru-RU" sz="700" dirty="0"/>
          </a:p>
        </p:txBody>
      </p:sp>
      <p:sp>
        <p:nvSpPr>
          <p:cNvPr id="317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1621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128F069-FBD9-49BE-BC1A-A1952DEC47E0}" type="slidenum">
              <a:rPr lang="ru-RU"/>
              <a:pPr eaLnBrk="1" hangingPunct="1"/>
              <a:t>5</a:t>
            </a:fld>
            <a:endParaRPr lang="ru-RU"/>
          </a:p>
        </p:txBody>
      </p:sp>
      <p:sp>
        <p:nvSpPr>
          <p:cNvPr id="31747" name="Rectangle 7"/>
          <p:cNvSpPr txBox="1">
            <a:spLocks noGrp="1" noChangeArrowheads="1"/>
          </p:cNvSpPr>
          <p:nvPr/>
        </p:nvSpPr>
        <p:spPr bwMode="auto">
          <a:xfrm>
            <a:off x="3265953" y="3082044"/>
            <a:ext cx="2498513" cy="162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1CBA7B76-6CDE-4743-94D2-9F35D4606F98}" type="slidenum">
              <a:rPr lang="ru-RU" sz="700"/>
              <a:pPr algn="r" eaLnBrk="1" hangingPunct="1"/>
              <a:t>5</a:t>
            </a:fld>
            <a:endParaRPr lang="ru-RU" sz="700" dirty="0"/>
          </a:p>
        </p:txBody>
      </p:sp>
      <p:sp>
        <p:nvSpPr>
          <p:cNvPr id="317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1621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128F069-FBD9-49BE-BC1A-A1952DEC47E0}" type="slidenum">
              <a:rPr lang="ru-RU"/>
              <a:pPr eaLnBrk="1" hangingPunct="1"/>
              <a:t>16</a:t>
            </a:fld>
            <a:endParaRPr lang="ru-RU"/>
          </a:p>
        </p:txBody>
      </p:sp>
      <p:sp>
        <p:nvSpPr>
          <p:cNvPr id="31747" name="Rectangle 7"/>
          <p:cNvSpPr txBox="1">
            <a:spLocks noGrp="1" noChangeArrowheads="1"/>
          </p:cNvSpPr>
          <p:nvPr/>
        </p:nvSpPr>
        <p:spPr bwMode="auto">
          <a:xfrm>
            <a:off x="3265953" y="3082044"/>
            <a:ext cx="2498513" cy="162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1CBA7B76-6CDE-4743-94D2-9F35D4606F98}" type="slidenum">
              <a:rPr lang="ru-RU" sz="700"/>
              <a:pPr algn="r" eaLnBrk="1" hangingPunct="1"/>
              <a:t>16</a:t>
            </a:fld>
            <a:endParaRPr lang="ru-RU" sz="700" dirty="0"/>
          </a:p>
        </p:txBody>
      </p:sp>
      <p:sp>
        <p:nvSpPr>
          <p:cNvPr id="317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16211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A197AE-E4D8-460E-936C-BDDA584E2695}" type="slidenum">
              <a:rPr lang="ru-RU" smtClean="0">
                <a:latin typeface="Arial" pitchFamily="34" charset="0"/>
              </a:rPr>
              <a:pPr/>
              <a:t>20</a:t>
            </a:fld>
            <a:endParaRPr lang="ru-RU" smtClean="0">
              <a:latin typeface="Arial" pitchFamily="34" charset="0"/>
            </a:endParaRPr>
          </a:p>
        </p:txBody>
      </p:sp>
      <p:sp>
        <p:nvSpPr>
          <p:cNvPr id="29699" name="Rectangle 7"/>
          <p:cNvSpPr txBox="1">
            <a:spLocks noGrp="1" noChangeArrowheads="1"/>
          </p:cNvSpPr>
          <p:nvPr/>
        </p:nvSpPr>
        <p:spPr bwMode="auto">
          <a:xfrm>
            <a:off x="3265953" y="3082044"/>
            <a:ext cx="2498513" cy="162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1481" tIns="25740" rIns="51481" bIns="25740" anchor="b"/>
          <a:lstStyle/>
          <a:p>
            <a:pPr algn="r"/>
            <a:fld id="{CE6727BB-CD72-44B0-897F-7E6213146DBE}" type="slidenum">
              <a:rPr lang="ru-RU" sz="700"/>
              <a:pPr algn="r"/>
              <a:t>20</a:t>
            </a:fld>
            <a:endParaRPr lang="ru-RU" sz="700" dirty="0"/>
          </a:p>
        </p:txBody>
      </p:sp>
      <p:sp>
        <p:nvSpPr>
          <p:cNvPr id="297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EF86-0B1E-43AA-B5D5-F2823D8170F5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51365-0B6E-4B2D-866E-8A7F1FF0C3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063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27169" y="510360"/>
            <a:ext cx="8072493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lang="ru-RU" sz="6000" spc="-11" dirty="0" smtClean="0"/>
              <a:t> </a:t>
            </a:r>
            <a:r>
              <a:rPr sz="6000" spc="-11" dirty="0" err="1" smtClean="0"/>
              <a:t>Информатика</a:t>
            </a:r>
            <a:r>
              <a:rPr sz="6000" spc="-11" dirty="0" smtClean="0"/>
              <a:t>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 dirty="0"/>
          </a:p>
        </p:txBody>
      </p:sp>
      <p:sp>
        <p:nvSpPr>
          <p:cNvPr id="4" name="object 4"/>
          <p:cNvSpPr txBox="1"/>
          <p:nvPr/>
        </p:nvSpPr>
        <p:spPr>
          <a:xfrm>
            <a:off x="1941483" y="3796508"/>
            <a:ext cx="5072098" cy="831527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800" b="1" dirty="0" smtClean="0">
                <a:solidFill>
                  <a:srgbClr val="2365C7"/>
                </a:solidFill>
                <a:latin typeface="Arial"/>
                <a:cs typeface="Arial"/>
              </a:rPr>
              <a:t>ПОВТОРЕНИЕ</a:t>
            </a:r>
          </a:p>
        </p:txBody>
      </p:sp>
      <p:sp>
        <p:nvSpPr>
          <p:cNvPr id="5" name="object 5"/>
          <p:cNvSpPr/>
          <p:nvPr/>
        </p:nvSpPr>
        <p:spPr>
          <a:xfrm>
            <a:off x="653901" y="3236910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96177"/>
            <a:ext cx="1143008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155665" y="1612140"/>
            <a:ext cx="1078713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1213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5. Как называются программы просмотра Web-страниц?</a:t>
            </a:r>
          </a:p>
          <a:p>
            <a:pPr indent="811213" algn="just"/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Web-провайдер;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Web-протокол;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Web-браузер;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все ответы верны.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РЕШЕНИЕ ТЕСТОВЫХ ЗАДАНИЙ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1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" dur="1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1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298541" y="1612140"/>
            <a:ext cx="1064426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1213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6. В меню программы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Internet Explorer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не входят:</a:t>
            </a:r>
          </a:p>
          <a:p>
            <a:pPr indent="811213" algn="just"/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сервис; 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таблица; 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избранное; 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все ответы верны.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РЕШЕНИЕ ТЕСТОВЫХ ЗАДАНИЙ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84227" y="1612140"/>
            <a:ext cx="1078713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1213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7. Укажите строку названий поисковых систем:</a:t>
            </a:r>
          </a:p>
          <a:p>
            <a:pPr indent="811213" algn="just"/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Opera, Rambler;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Aport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, Yahoo;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Netscape Navigator;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Mosaic,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AdWiper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/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РЕШЕНИЕ ТЕСТОВЫХ ЗАДАНИЙ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69913" y="1612140"/>
            <a:ext cx="1078713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1213" algn="just"/>
            <a:r>
              <a:rPr lang="en-US" sz="3600" dirty="0" smtClean="0">
                <a:latin typeface="Arial" pitchFamily="34" charset="0"/>
                <a:cs typeface="Arial" pitchFamily="34" charset="0"/>
              </a:rPr>
              <a:t>8.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Электронная почта отличается от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Web-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сайтов знаком …</a:t>
            </a:r>
          </a:p>
          <a:p>
            <a:pPr indent="811213" algn="just"/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$;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&amp;; </a:t>
            </a:r>
          </a:p>
          <a:p>
            <a:pPr indent="811213" algn="just">
              <a:buAutoNum type="alphaLcParenR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@; 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РЕШЕНИЕ ТЕСТОВЫХ ЗАДАНИЙ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1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" dur="1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1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84293" y="1612140"/>
            <a:ext cx="1078713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1213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9. Укажите виды вирусов?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файловые вирусы;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сетевые вирусы;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boot-вирусы;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все ответы верны.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РЕШЕНИЕ ТЕСТОВЫХ ЗАДАНИЙ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1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" dur="1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1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69913" y="1612140"/>
            <a:ext cx="1078713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1213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10. Переведите число из 10-чной системы счисления в 2-чную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систему счисления: 87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=?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Font typeface="+mj-lt"/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101 1111;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Font typeface="+mj-lt"/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101 0111;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Font typeface="+mj-lt"/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100 1011;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Font typeface="+mj-lt"/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101 1101.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РЕШЕНИЕ ТЕСТОВЫХ ЗАДАНИЙ</a:t>
            </a:r>
          </a:p>
        </p:txBody>
      </p:sp>
      <p:sp>
        <p:nvSpPr>
          <p:cNvPr id="5" name="Стрелка вправо 4">
            <a:hlinkClick r:id="rId2" action="ppaction://hlinksldjump"/>
          </p:cNvPr>
          <p:cNvSpPr/>
          <p:nvPr/>
        </p:nvSpPr>
        <p:spPr>
          <a:xfrm>
            <a:off x="512723" y="6082524"/>
            <a:ext cx="78581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4656127" y="3653632"/>
            <a:ext cx="25651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= 0101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111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3200" baseline="-25000" dirty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227103" y="2510624"/>
          <a:ext cx="3357586" cy="22145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78793"/>
                <a:gridCol w="1678793"/>
              </a:tblGrid>
              <a:tr h="738193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87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38193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738193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4727565" y="2724938"/>
            <a:ext cx="20585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87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57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16</a:t>
            </a:r>
            <a:endParaRPr lang="ru-RU" sz="3200" baseline="-25000" dirty="0"/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869913" y="5725334"/>
            <a:ext cx="1143008" cy="57150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РЕШЕНИЕ ТЕСТОВЫХ ЗАДАНИЙ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69913" y="1612140"/>
            <a:ext cx="1078713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1213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11. Переведите число из 2-чной системы счисления в 10-чную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систему счисления: 1010101010</a:t>
            </a:r>
            <a:r>
              <a:rPr lang="ru-RU" sz="3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811213" algn="just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582;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682;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782;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882.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РЕШЕНИЕ ТЕСТОВЫХ ЗАДАНИЙ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370375" y="3439318"/>
            <a:ext cx="381386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10 1010 1010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370375" y="4153698"/>
            <a:ext cx="635943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+2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+2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+2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+2</a:t>
            </a:r>
            <a:r>
              <a:rPr lang="ru-RU" sz="4000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=</a:t>
            </a:r>
          </a:p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=512+128+32+8+2=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682</a:t>
            </a:r>
            <a:r>
              <a:rPr lang="ru-RU" sz="40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3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84227" y="1612140"/>
            <a:ext cx="1078713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1213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12. Выполните вычитание чисел в 2-чной системе счисления: 10101011101 - 11101=?</a:t>
            </a:r>
          </a:p>
          <a:p>
            <a:pPr indent="811213" algn="just"/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101100100010;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10101000000;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10101101000;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1101001010.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РЕШЕНИЕ ТЕСТОВЫХ ЗАДАНИЙ</a:t>
            </a:r>
          </a:p>
        </p:txBody>
      </p:sp>
      <p:grpSp>
        <p:nvGrpSpPr>
          <p:cNvPr id="5" name="Группа 29"/>
          <p:cNvGrpSpPr/>
          <p:nvPr/>
        </p:nvGrpSpPr>
        <p:grpSpPr>
          <a:xfrm>
            <a:off x="6442077" y="3796508"/>
            <a:ext cx="4119597" cy="2494524"/>
            <a:chOff x="-49932" y="1296178"/>
            <a:chExt cx="4119597" cy="2494524"/>
          </a:xfrm>
        </p:grpSpPr>
        <p:grpSp>
          <p:nvGrpSpPr>
            <p:cNvPr id="7" name="Группа 28"/>
            <p:cNvGrpSpPr/>
            <p:nvPr/>
          </p:nvGrpSpPr>
          <p:grpSpPr>
            <a:xfrm>
              <a:off x="-49932" y="1296178"/>
              <a:ext cx="4119597" cy="2494524"/>
              <a:chOff x="-49932" y="1296178"/>
              <a:chExt cx="4119597" cy="2494524"/>
            </a:xfrm>
          </p:grpSpPr>
          <p:sp>
            <p:nvSpPr>
              <p:cNvPr id="9" name="Rectangle 5"/>
              <p:cNvSpPr>
                <a:spLocks noChangeArrowheads="1"/>
              </p:cNvSpPr>
              <p:nvPr/>
            </p:nvSpPr>
            <p:spPr bwMode="auto">
              <a:xfrm>
                <a:off x="298409" y="1296178"/>
                <a:ext cx="3771256" cy="2494524"/>
              </a:xfrm>
              <a:prstGeom prst="rect">
                <a:avLst/>
              </a:prstGeom>
              <a:ln>
                <a:solidFill>
                  <a:schemeClr val="bg1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/>
              <a:lstStyle/>
              <a:p>
                <a:pPr>
                  <a:defRPr/>
                </a:pPr>
                <a:r>
                  <a:rPr lang="en-US" sz="3600" dirty="0" smtClean="0">
                    <a:latin typeface="Arial" charset="0"/>
                  </a:rPr>
                  <a:t> </a:t>
                </a:r>
                <a:r>
                  <a:rPr lang="ru-RU" sz="3600" dirty="0" smtClean="0">
                    <a:latin typeface="Arial" charset="0"/>
                  </a:rPr>
                  <a:t>10101011101</a:t>
                </a:r>
                <a:endParaRPr lang="en-US" sz="3600" baseline="-25000" dirty="0">
                  <a:latin typeface="Arial" charset="0"/>
                </a:endParaRPr>
              </a:p>
              <a:p>
                <a:pPr>
                  <a:defRPr/>
                </a:pPr>
                <a:r>
                  <a:rPr lang="ru-RU" sz="3600" dirty="0" smtClean="0">
                    <a:latin typeface="Arial" charset="0"/>
                  </a:rPr>
                  <a:t>             11101</a:t>
                </a:r>
                <a:r>
                  <a:rPr lang="en-US" sz="3600" baseline="-25000" dirty="0" smtClean="0">
                    <a:latin typeface="Arial" charset="0"/>
                  </a:rPr>
                  <a:t> </a:t>
                </a:r>
                <a:endParaRPr lang="ru-RU" sz="3600" dirty="0">
                  <a:latin typeface="Arial" charset="0"/>
                </a:endParaRPr>
              </a:p>
            </p:txBody>
          </p:sp>
          <p:sp>
            <p:nvSpPr>
              <p:cNvPr id="10" name="Text Box 17"/>
              <p:cNvSpPr txBox="1">
                <a:spLocks noChangeArrowheads="1"/>
              </p:cNvSpPr>
              <p:nvPr/>
            </p:nvSpPr>
            <p:spPr bwMode="auto">
              <a:xfrm>
                <a:off x="593010" y="2439186"/>
                <a:ext cx="3150202" cy="6647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109664" tIns="54832" rIns="109664" bIns="54832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ru-RU" sz="3600" dirty="0" smtClean="0"/>
                  <a:t>1010100000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ru-RU" sz="3600" dirty="0"/>
              </a:p>
            </p:txBody>
          </p:sp>
          <p:sp>
            <p:nvSpPr>
              <p:cNvPr id="11" name="Прямоугольник 10"/>
              <p:cNvSpPr/>
              <p:nvPr/>
            </p:nvSpPr>
            <p:spPr>
              <a:xfrm>
                <a:off x="-49932" y="1439054"/>
                <a:ext cx="389850" cy="830997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ru-RU" sz="4800" dirty="0" smtClean="0">
                    <a:solidFill>
                      <a:prstClr val="black"/>
                    </a:solidFill>
                    <a:latin typeface="Arial" charset="0"/>
                  </a:rPr>
                  <a:t>-</a:t>
                </a:r>
                <a:endParaRPr lang="ru-RU" dirty="0"/>
              </a:p>
            </p:txBody>
          </p:sp>
        </p:grp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521572" y="2510624"/>
              <a:ext cx="2714644" cy="0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5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6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84227" y="1612140"/>
            <a:ext cx="1078713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1213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13. Выполните умножение чисел в 2-чной системе счисления: 110110110 • 1001 = ?</a:t>
            </a:r>
          </a:p>
          <a:p>
            <a:pPr indent="811213" algn="just"/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1100010011;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1000010001100;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111101100110;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1000010011.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РЕШЕНИЕ ТЕСТОВЫХ ЗАДАНИЙ</a:t>
            </a:r>
          </a:p>
        </p:txBody>
      </p:sp>
      <p:sp>
        <p:nvSpPr>
          <p:cNvPr id="12" name="Стрелка вправо 11">
            <a:hlinkClick r:id="rId2" action="ppaction://hlinksldjump"/>
          </p:cNvPr>
          <p:cNvSpPr/>
          <p:nvPr/>
        </p:nvSpPr>
        <p:spPr>
          <a:xfrm>
            <a:off x="584161" y="6011086"/>
            <a:ext cx="1357322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1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" dur="1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1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41285" y="1296178"/>
            <a:ext cx="111443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1213" algn="just"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Решить примеры на странице 79 учебника:</a:t>
            </a:r>
          </a:p>
          <a:p>
            <a:pPr indent="811213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№1 (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), №2 (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), №3 (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), №5 (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), № 6(е).</a:t>
            </a:r>
          </a:p>
          <a:p>
            <a:pPr indent="811213" algn="just">
              <a:buAutoNum type="arabicPeriod"/>
            </a:pP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rabicPeriod"/>
            </a:pP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ПРОВЕРКА САМОСТОЯТЕЛЬНОЙ РАБОТЫ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2084359" y="3296442"/>
            <a:ext cx="4119597" cy="2494524"/>
            <a:chOff x="-49932" y="1296178"/>
            <a:chExt cx="4119597" cy="2494524"/>
          </a:xfrm>
        </p:grpSpPr>
        <p:grpSp>
          <p:nvGrpSpPr>
            <p:cNvPr id="7" name="Группа 28"/>
            <p:cNvGrpSpPr/>
            <p:nvPr/>
          </p:nvGrpSpPr>
          <p:grpSpPr>
            <a:xfrm>
              <a:off x="-49932" y="1296178"/>
              <a:ext cx="4119597" cy="2494524"/>
              <a:chOff x="-49932" y="1296178"/>
              <a:chExt cx="4119597" cy="2494524"/>
            </a:xfrm>
          </p:grpSpPr>
          <p:sp>
            <p:nvSpPr>
              <p:cNvPr id="9" name="Rectangle 5"/>
              <p:cNvSpPr>
                <a:spLocks noChangeArrowheads="1"/>
              </p:cNvSpPr>
              <p:nvPr/>
            </p:nvSpPr>
            <p:spPr bwMode="auto">
              <a:xfrm>
                <a:off x="298409" y="1296178"/>
                <a:ext cx="3771256" cy="2494524"/>
              </a:xfrm>
              <a:prstGeom prst="rect">
                <a:avLst/>
              </a:prstGeom>
              <a:ln>
                <a:solidFill>
                  <a:schemeClr val="bg1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/>
              <a:lstStyle/>
              <a:p>
                <a:pPr>
                  <a:defRPr/>
                </a:pPr>
                <a:r>
                  <a:rPr lang="en-US" sz="3600" dirty="0" smtClean="0">
                    <a:latin typeface="Arial" charset="0"/>
                  </a:rPr>
                  <a:t> </a:t>
                </a:r>
                <a:r>
                  <a:rPr lang="ru-RU" sz="3600" dirty="0" smtClean="0">
                    <a:latin typeface="Arial" charset="0"/>
                  </a:rPr>
                  <a:t>1111001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en-US" sz="3600" baseline="-25000" dirty="0">
                  <a:latin typeface="Arial" charset="0"/>
                </a:endParaRPr>
              </a:p>
              <a:p>
                <a:pPr>
                  <a:defRPr/>
                </a:pPr>
                <a:r>
                  <a:rPr lang="ru-RU" sz="3600" dirty="0" smtClean="0">
                    <a:latin typeface="Arial" charset="0"/>
                  </a:rPr>
                  <a:t>        101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r>
                  <a:rPr lang="en-US" sz="3600" baseline="-25000" dirty="0" smtClean="0">
                    <a:latin typeface="Arial" charset="0"/>
                  </a:rPr>
                  <a:t> </a:t>
                </a:r>
                <a:endParaRPr lang="ru-RU" sz="3600" dirty="0">
                  <a:latin typeface="Arial" charset="0"/>
                </a:endParaRPr>
              </a:p>
            </p:txBody>
          </p:sp>
          <p:sp>
            <p:nvSpPr>
              <p:cNvPr id="10" name="Text Box 17"/>
              <p:cNvSpPr txBox="1">
                <a:spLocks noChangeArrowheads="1"/>
              </p:cNvSpPr>
              <p:nvPr/>
            </p:nvSpPr>
            <p:spPr bwMode="auto">
              <a:xfrm>
                <a:off x="369847" y="2439186"/>
                <a:ext cx="2085635" cy="6647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09664" tIns="54832" rIns="109664" bIns="54832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ru-RU" sz="3600" dirty="0" smtClean="0"/>
                  <a:t>1111010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ru-RU" sz="3600" dirty="0"/>
              </a:p>
            </p:txBody>
          </p:sp>
          <p:sp>
            <p:nvSpPr>
              <p:cNvPr id="11" name="Прямоугольник 10"/>
              <p:cNvSpPr/>
              <p:nvPr/>
            </p:nvSpPr>
            <p:spPr>
              <a:xfrm>
                <a:off x="-49932" y="1439054"/>
                <a:ext cx="562655" cy="92884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solidFill>
                      <a:prstClr val="black"/>
                    </a:solidFill>
                    <a:latin typeface="Arial" charset="0"/>
                  </a:rPr>
                  <a:t>+</a:t>
                </a:r>
                <a:endParaRPr lang="ru-RU" dirty="0"/>
              </a:p>
            </p:txBody>
          </p:sp>
        </p:grp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369847" y="2510624"/>
              <a:ext cx="1857388" cy="0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/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7799399" y="3302248"/>
            <a:ext cx="4119597" cy="2494524"/>
            <a:chOff x="-49932" y="1081864"/>
            <a:chExt cx="4119597" cy="2494524"/>
          </a:xfrm>
        </p:grpSpPr>
        <p:grpSp>
          <p:nvGrpSpPr>
            <p:cNvPr id="13" name="Группа 28"/>
            <p:cNvGrpSpPr/>
            <p:nvPr/>
          </p:nvGrpSpPr>
          <p:grpSpPr>
            <a:xfrm>
              <a:off x="-49932" y="1081864"/>
              <a:ext cx="4119597" cy="2494524"/>
              <a:chOff x="-49932" y="1081864"/>
              <a:chExt cx="4119597" cy="2494524"/>
            </a:xfrm>
          </p:grpSpPr>
          <p:sp>
            <p:nvSpPr>
              <p:cNvPr id="15" name="Rectangle 5"/>
              <p:cNvSpPr>
                <a:spLocks noChangeArrowheads="1"/>
              </p:cNvSpPr>
              <p:nvPr/>
            </p:nvSpPr>
            <p:spPr bwMode="auto">
              <a:xfrm>
                <a:off x="298409" y="1081864"/>
                <a:ext cx="3771256" cy="2494524"/>
              </a:xfrm>
              <a:prstGeom prst="rect">
                <a:avLst/>
              </a:prstGeom>
              <a:ln>
                <a:solidFill>
                  <a:schemeClr val="bg1"/>
                </a:solidFill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/>
              <a:lstStyle/>
              <a:p>
                <a:pPr>
                  <a:defRPr/>
                </a:pPr>
                <a:r>
                  <a:rPr lang="en-US" sz="3600" dirty="0" smtClean="0">
                    <a:latin typeface="Arial" charset="0"/>
                  </a:rPr>
                  <a:t> </a:t>
                </a:r>
                <a:r>
                  <a:rPr lang="ru-RU" sz="3600" dirty="0" smtClean="0">
                    <a:latin typeface="Arial" charset="0"/>
                  </a:rPr>
                  <a:t>  10111101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en-US" sz="3600" baseline="-25000" dirty="0">
                  <a:latin typeface="Arial" charset="0"/>
                </a:endParaRPr>
              </a:p>
              <a:p>
                <a:pPr>
                  <a:defRPr/>
                </a:pPr>
                <a:r>
                  <a:rPr lang="ru-RU" sz="3600" dirty="0" smtClean="0">
                    <a:latin typeface="Arial" charset="0"/>
                  </a:rPr>
                  <a:t>             111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r>
                  <a:rPr lang="en-US" sz="3600" baseline="-25000" dirty="0" smtClean="0">
                    <a:latin typeface="Arial" charset="0"/>
                  </a:rPr>
                  <a:t> </a:t>
                </a:r>
                <a:endParaRPr lang="ru-RU" sz="3600" dirty="0">
                  <a:latin typeface="Arial" charset="0"/>
                </a:endParaRPr>
              </a:p>
            </p:txBody>
          </p:sp>
          <p:sp>
            <p:nvSpPr>
              <p:cNvPr id="16" name="Text Box 17"/>
              <p:cNvSpPr txBox="1">
                <a:spLocks noChangeArrowheads="1"/>
              </p:cNvSpPr>
              <p:nvPr/>
            </p:nvSpPr>
            <p:spPr bwMode="auto">
              <a:xfrm>
                <a:off x="640641" y="2367748"/>
                <a:ext cx="2376355" cy="6647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09664" tIns="54832" rIns="109664" bIns="54832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ru-RU" sz="3600" dirty="0" smtClean="0"/>
                  <a:t>10110110</a:t>
                </a:r>
                <a:r>
                  <a:rPr lang="ru-RU" sz="3600" baseline="-25000" dirty="0" smtClean="0">
                    <a:latin typeface="Arial" charset="0"/>
                  </a:rPr>
                  <a:t>2</a:t>
                </a:r>
                <a:endParaRPr lang="ru-RU" sz="3600" dirty="0"/>
              </a:p>
            </p:txBody>
          </p:sp>
          <p:sp>
            <p:nvSpPr>
              <p:cNvPr id="17" name="Прямоугольник 16"/>
              <p:cNvSpPr/>
              <p:nvPr/>
            </p:nvSpPr>
            <p:spPr>
              <a:xfrm>
                <a:off x="-49932" y="1439054"/>
                <a:ext cx="389850" cy="830997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ru-RU" sz="4800" dirty="0" smtClean="0">
                    <a:solidFill>
                      <a:prstClr val="black"/>
                    </a:solidFill>
                    <a:latin typeface="Arial" charset="0"/>
                  </a:rPr>
                  <a:t>-</a:t>
                </a:r>
                <a:endParaRPr lang="ru-RU" dirty="0"/>
              </a:p>
            </p:txBody>
          </p:sp>
        </p:grpSp>
        <p:sp>
          <p:nvSpPr>
            <p:cNvPr id="14" name="Line 8"/>
            <p:cNvSpPr>
              <a:spLocks noChangeShapeType="1"/>
            </p:cNvSpPr>
            <p:nvPr/>
          </p:nvSpPr>
          <p:spPr bwMode="auto">
            <a:xfrm>
              <a:off x="854955" y="2296310"/>
              <a:ext cx="1857388" cy="0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endParaRPr lang="ru-RU"/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298409" y="3153566"/>
            <a:ext cx="18838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№1 (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) 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084887" y="2939252"/>
            <a:ext cx="18838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№2 (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) </a:t>
            </a:r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0"/>
          <p:cNvGrpSpPr/>
          <p:nvPr/>
        </p:nvGrpSpPr>
        <p:grpSpPr>
          <a:xfrm>
            <a:off x="2223972" y="1439054"/>
            <a:ext cx="6432683" cy="3468697"/>
            <a:chOff x="5390884" y="1097112"/>
            <a:chExt cx="6432683" cy="3468697"/>
          </a:xfrm>
        </p:grpSpPr>
        <p:grpSp>
          <p:nvGrpSpPr>
            <p:cNvPr id="3" name="Группа 31"/>
            <p:cNvGrpSpPr>
              <a:grpSpLocks/>
            </p:cNvGrpSpPr>
            <p:nvPr/>
          </p:nvGrpSpPr>
          <p:grpSpPr bwMode="auto">
            <a:xfrm>
              <a:off x="6751470" y="1097112"/>
              <a:ext cx="4888764" cy="1415772"/>
              <a:chOff x="500822" y="1714488"/>
              <a:chExt cx="3673270" cy="1382812"/>
            </a:xfrm>
          </p:grpSpPr>
          <p:sp>
            <p:nvSpPr>
              <p:cNvPr id="14354" name="Rectangle 36"/>
              <p:cNvSpPr>
                <a:spLocks noChangeArrowheads="1"/>
              </p:cNvSpPr>
              <p:nvPr/>
            </p:nvSpPr>
            <p:spPr bwMode="auto">
              <a:xfrm>
                <a:off x="500822" y="1714488"/>
                <a:ext cx="3635266" cy="13828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4300" b="1" dirty="0">
                    <a:latin typeface="Arial" pitchFamily="34" charset="0"/>
                    <a:cs typeface="Arial" pitchFamily="34" charset="0"/>
                  </a:rPr>
                  <a:t>   1 </a:t>
                </a:r>
                <a:r>
                  <a:rPr lang="ru-RU" sz="4300" b="1" dirty="0" smtClean="0">
                    <a:latin typeface="Arial" pitchFamily="34" charset="0"/>
                    <a:cs typeface="Arial" pitchFamily="34" charset="0"/>
                  </a:rPr>
                  <a:t>1 0 </a:t>
                </a:r>
                <a:r>
                  <a:rPr lang="ru-RU" sz="4300" b="1" dirty="0">
                    <a:latin typeface="Arial" pitchFamily="34" charset="0"/>
                    <a:cs typeface="Arial" pitchFamily="34" charset="0"/>
                  </a:rPr>
                  <a:t>1 </a:t>
                </a:r>
                <a:r>
                  <a:rPr lang="ru-RU" sz="4300" b="1" dirty="0" smtClean="0">
                    <a:latin typeface="Arial" pitchFamily="34" charset="0"/>
                    <a:cs typeface="Arial" pitchFamily="34" charset="0"/>
                  </a:rPr>
                  <a:t>1 0 1 1 0</a:t>
                </a:r>
                <a:r>
                  <a:rPr lang="ru-RU" sz="4300" b="1" baseline="-25000" dirty="0" smtClean="0">
                    <a:latin typeface="Arial" pitchFamily="34" charset="0"/>
                    <a:cs typeface="Arial" pitchFamily="34" charset="0"/>
                  </a:rPr>
                  <a:t>2</a:t>
                </a:r>
                <a:endParaRPr lang="ru-RU" sz="4300" b="1" baseline="-25000" dirty="0"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4300" b="1" dirty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    </a:t>
                </a:r>
                <a:r>
                  <a:rPr lang="ru-RU" sz="4300" b="1" dirty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        1 0 </a:t>
                </a:r>
                <a:r>
                  <a:rPr lang="ru-RU" sz="4300" b="1" dirty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0 1</a:t>
                </a:r>
                <a:r>
                  <a:rPr lang="ru-RU" sz="4300" b="1" baseline="-25000" dirty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14355" name="Line 38"/>
              <p:cNvSpPr>
                <a:spLocks noChangeShapeType="1"/>
              </p:cNvSpPr>
              <p:nvPr/>
            </p:nvSpPr>
            <p:spPr bwMode="auto">
              <a:xfrm>
                <a:off x="751442" y="3025318"/>
                <a:ext cx="342265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" name="Группа 30"/>
            <p:cNvGrpSpPr>
              <a:grpSpLocks/>
            </p:cNvGrpSpPr>
            <p:nvPr/>
          </p:nvGrpSpPr>
          <p:grpSpPr bwMode="auto">
            <a:xfrm>
              <a:off x="5390884" y="3803316"/>
              <a:ext cx="6432683" cy="762493"/>
              <a:chOff x="-592915" y="4214818"/>
              <a:chExt cx="4833324" cy="744737"/>
            </a:xfrm>
          </p:grpSpPr>
          <p:sp>
            <p:nvSpPr>
              <p:cNvPr id="41017" name="Rectangle 57"/>
              <p:cNvSpPr>
                <a:spLocks noChangeArrowheads="1"/>
              </p:cNvSpPr>
              <p:nvPr/>
            </p:nvSpPr>
            <p:spPr bwMode="auto">
              <a:xfrm>
                <a:off x="-268405" y="4214818"/>
                <a:ext cx="4401461" cy="682625"/>
              </a:xfrm>
              <a:prstGeom prst="rect">
                <a:avLst/>
              </a:prstGeom>
              <a:solidFill>
                <a:srgbClr val="FFFF99"/>
              </a:solidFill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353" name="Rectangle 40"/>
              <p:cNvSpPr>
                <a:spLocks noChangeArrowheads="1"/>
              </p:cNvSpPr>
              <p:nvPr/>
            </p:nvSpPr>
            <p:spPr bwMode="auto">
              <a:xfrm>
                <a:off x="-592915" y="4223061"/>
                <a:ext cx="4833324" cy="7364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ru-RU" sz="4300" b="1" dirty="0" smtClean="0">
                    <a:latin typeface="Arial" pitchFamily="34" charset="0"/>
                    <a:cs typeface="Arial" pitchFamily="34" charset="0"/>
                  </a:rPr>
                  <a:t>   1 1 1 1 0 1 1 </a:t>
                </a:r>
                <a:r>
                  <a:rPr lang="ru-RU" sz="4300" b="1" dirty="0">
                    <a:latin typeface="Arial" pitchFamily="34" charset="0"/>
                    <a:cs typeface="Arial" pitchFamily="34" charset="0"/>
                  </a:rPr>
                  <a:t>0 0 </a:t>
                </a:r>
                <a:r>
                  <a:rPr lang="ru-RU" sz="4300" b="1" dirty="0" smtClean="0">
                    <a:latin typeface="Arial" pitchFamily="34" charset="0"/>
                    <a:cs typeface="Arial" pitchFamily="34" charset="0"/>
                  </a:rPr>
                  <a:t>1 1 0</a:t>
                </a:r>
                <a:r>
                  <a:rPr lang="ru-RU" sz="4300" b="1" baseline="-25000" dirty="0" smtClean="0">
                    <a:latin typeface="Arial" pitchFamily="34" charset="0"/>
                    <a:cs typeface="Arial" pitchFamily="34" charset="0"/>
                  </a:rPr>
                  <a:t>2</a:t>
                </a:r>
                <a:endParaRPr lang="ru-RU" sz="4300" b="1" baseline="-250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5" name="Группа 32"/>
            <p:cNvGrpSpPr>
              <a:grpSpLocks/>
            </p:cNvGrpSpPr>
            <p:nvPr/>
          </p:nvGrpSpPr>
          <p:grpSpPr bwMode="auto">
            <a:xfrm>
              <a:off x="5822775" y="2486786"/>
              <a:ext cx="5786478" cy="1415772"/>
              <a:chOff x="-268409" y="3000373"/>
              <a:chExt cx="4347785" cy="1382812"/>
            </a:xfrm>
          </p:grpSpPr>
          <p:sp>
            <p:nvSpPr>
              <p:cNvPr id="14350" name="Rectangle 37"/>
              <p:cNvSpPr>
                <a:spLocks noChangeArrowheads="1"/>
              </p:cNvSpPr>
              <p:nvPr/>
            </p:nvSpPr>
            <p:spPr bwMode="auto">
              <a:xfrm>
                <a:off x="-268409" y="3000373"/>
                <a:ext cx="4347785" cy="13828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ru-RU" sz="4300" b="1" dirty="0" smtClean="0">
                    <a:solidFill>
                      <a:srgbClr val="6600CC"/>
                    </a:solidFill>
                    <a:latin typeface="Arial" pitchFamily="34" charset="0"/>
                    <a:cs typeface="Arial" pitchFamily="34" charset="0"/>
                  </a:rPr>
                  <a:t>         </a:t>
                </a:r>
                <a:r>
                  <a:rPr lang="ru-RU" sz="4300" b="1" dirty="0" smtClean="0">
                    <a:latin typeface="Arial" pitchFamily="34" charset="0"/>
                    <a:cs typeface="Arial" pitchFamily="34" charset="0"/>
                  </a:rPr>
                  <a:t>1 1 0 1 1 0 1 1</a:t>
                </a:r>
                <a:endParaRPr lang="ru-RU" sz="4300" b="1" baseline="-25000" dirty="0" smtClean="0"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4300" b="1" dirty="0" smtClean="0">
                    <a:latin typeface="Arial" pitchFamily="34" charset="0"/>
                    <a:cs typeface="Arial" pitchFamily="34" charset="0"/>
                  </a:rPr>
                  <a:t>1 1 0 1 1 0 1 1 </a:t>
                </a:r>
                <a:endParaRPr lang="ru-RU" sz="4300" b="1" baseline="-250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351" name="Line 41"/>
              <p:cNvSpPr>
                <a:spLocks noChangeShapeType="1"/>
              </p:cNvSpPr>
              <p:nvPr/>
            </p:nvSpPr>
            <p:spPr bwMode="auto">
              <a:xfrm>
                <a:off x="429382" y="4224722"/>
                <a:ext cx="342265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798475" y="296046"/>
            <a:ext cx="10344309" cy="738664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УМНОЖЕНИЕ В ДВОИЧНОЙ С.С.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298673" y="3010690"/>
            <a:ext cx="4844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+</a:t>
            </a:r>
            <a:endParaRPr lang="ru-RU" dirty="0"/>
          </a:p>
        </p:txBody>
      </p:sp>
      <p:sp>
        <p:nvSpPr>
          <p:cNvPr id="21" name="Стрелка влево 20">
            <a:hlinkClick r:id="rId3" action="ppaction://hlinksldjump"/>
          </p:cNvPr>
          <p:cNvSpPr/>
          <p:nvPr/>
        </p:nvSpPr>
        <p:spPr>
          <a:xfrm>
            <a:off x="798475" y="5939648"/>
            <a:ext cx="1143008" cy="64294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155665" y="1612140"/>
            <a:ext cx="107157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1213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14. 512 Мб информации переданы за 256 секунд. Найдите скорость передачи информации:</a:t>
            </a:r>
          </a:p>
          <a:p>
            <a:pPr indent="811213" algn="just"/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16 777 216 байт/сек;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2 097 152 байт/сек; 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262 144 байт/сек;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363 737 байт/сек.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РЕШЕНИЕ ТЕСТОВЫХ ЗАДАНИЙ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184850" y="4627222"/>
            <a:ext cx="32576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512 ∙1024 ∙ 1024</a:t>
            </a:r>
            <a:endParaRPr lang="ru-RU" sz="32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6256288" y="5140559"/>
            <a:ext cx="314327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7399296" y="5069121"/>
            <a:ext cx="8675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256</a:t>
            </a:r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9442473" y="4854807"/>
            <a:ext cx="22461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=2 097 152</a:t>
            </a:r>
            <a:endParaRPr lang="ru-RU" sz="3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928435" y="3186798"/>
            <a:ext cx="3129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∙</a:t>
            </a:r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4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35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155665" y="1367616"/>
            <a:ext cx="1078713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1213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15. В одной книге 500 страниц, в каждой странице 35 строк, в каждой строке по 60 символов. Сколько байт информации есть в книге?</a:t>
            </a:r>
          </a:p>
          <a:p>
            <a:pPr indent="811213" algn="just"/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10 500 байт;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1 050 000 байт;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1 500 000 байт;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5 050 000 байт.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РЕШЕНИЕ ТЕСТОВЫХ ЗАДАНИЙ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084887" y="3582194"/>
            <a:ext cx="49423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500∙35∙60 = 1 050 000 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928435" y="3186798"/>
            <a:ext cx="3129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∙</a:t>
            </a:r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5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6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41285" y="1916812"/>
            <a:ext cx="111443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1213" algn="just"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Решить примеры из второго варианта теста </a:t>
            </a:r>
            <a:r>
              <a:rPr lang="ru-RU" sz="3600" smtClean="0">
                <a:latin typeface="Arial" pitchFamily="34" charset="0"/>
                <a:cs typeface="Arial" pitchFamily="34" charset="0"/>
              </a:rPr>
              <a:t>страницы 81-82 учебника. </a:t>
            </a: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rabicPeriod"/>
            </a:pPr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rabicPeriod"/>
            </a:pP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ЗАДАНИЕ ДЛЯ САМОСТОЯТЕЛЬНОЙ РАБОТЫ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20"/>
          <p:cNvGrpSpPr/>
          <p:nvPr/>
        </p:nvGrpSpPr>
        <p:grpSpPr>
          <a:xfrm>
            <a:off x="2798739" y="2153434"/>
            <a:ext cx="5317393" cy="3468694"/>
            <a:chOff x="6322841" y="1097112"/>
            <a:chExt cx="5317393" cy="3468694"/>
          </a:xfrm>
        </p:grpSpPr>
        <p:grpSp>
          <p:nvGrpSpPr>
            <p:cNvPr id="3" name="Группа 31"/>
            <p:cNvGrpSpPr>
              <a:grpSpLocks/>
            </p:cNvGrpSpPr>
            <p:nvPr/>
          </p:nvGrpSpPr>
          <p:grpSpPr bwMode="auto">
            <a:xfrm>
              <a:off x="7085020" y="1097112"/>
              <a:ext cx="4555214" cy="1415772"/>
              <a:chOff x="751442" y="1714488"/>
              <a:chExt cx="3422650" cy="1382812"/>
            </a:xfrm>
          </p:grpSpPr>
          <p:sp>
            <p:nvSpPr>
              <p:cNvPr id="14354" name="Rectangle 36"/>
              <p:cNvSpPr>
                <a:spLocks noChangeArrowheads="1"/>
              </p:cNvSpPr>
              <p:nvPr/>
            </p:nvSpPr>
            <p:spPr bwMode="auto">
              <a:xfrm>
                <a:off x="1214414" y="1714488"/>
                <a:ext cx="2252559" cy="13828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4300" b="1" dirty="0">
                    <a:latin typeface="Arial" pitchFamily="34" charset="0"/>
                    <a:cs typeface="Arial" pitchFamily="34" charset="0"/>
                  </a:rPr>
                  <a:t>   </a:t>
                </a:r>
                <a:r>
                  <a:rPr lang="ru-RU" sz="4300" b="1" dirty="0" smtClean="0">
                    <a:latin typeface="Arial" pitchFamily="34" charset="0"/>
                    <a:cs typeface="Arial" pitchFamily="34" charset="0"/>
                  </a:rPr>
                  <a:t>   1 0 </a:t>
                </a:r>
                <a:r>
                  <a:rPr lang="ru-RU" sz="4300" b="1" dirty="0">
                    <a:latin typeface="Arial" pitchFamily="34" charset="0"/>
                    <a:cs typeface="Arial" pitchFamily="34" charset="0"/>
                  </a:rPr>
                  <a:t>0 1</a:t>
                </a:r>
                <a:r>
                  <a:rPr lang="ru-RU" sz="4300" b="1" baseline="-25000" dirty="0">
                    <a:latin typeface="Arial" pitchFamily="34" charset="0"/>
                    <a:cs typeface="Arial" pitchFamily="34" charset="0"/>
                  </a:rPr>
                  <a:t>2</a:t>
                </a:r>
              </a:p>
              <a:p>
                <a:r>
                  <a:rPr lang="ru-RU" sz="4300" b="1" dirty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    </a:t>
                </a:r>
                <a:r>
                  <a:rPr lang="ru-RU" sz="4300" b="1" dirty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  </a:t>
                </a:r>
                <a:r>
                  <a:rPr lang="ru-RU" sz="4300" b="1" dirty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1 0 1</a:t>
                </a:r>
                <a:r>
                  <a:rPr lang="ru-RU" sz="4300" b="1" baseline="-25000" dirty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14355" name="Line 38"/>
              <p:cNvSpPr>
                <a:spLocks noChangeShapeType="1"/>
              </p:cNvSpPr>
              <p:nvPr/>
            </p:nvSpPr>
            <p:spPr bwMode="auto">
              <a:xfrm>
                <a:off x="751442" y="3025318"/>
                <a:ext cx="342265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" name="Группа 30"/>
            <p:cNvGrpSpPr>
              <a:grpSpLocks/>
            </p:cNvGrpSpPr>
            <p:nvPr/>
          </p:nvGrpSpPr>
          <p:grpSpPr bwMode="auto">
            <a:xfrm>
              <a:off x="6322841" y="3803315"/>
              <a:ext cx="4429155" cy="762491"/>
              <a:chOff x="107325" y="4214818"/>
              <a:chExt cx="3327933" cy="744735"/>
            </a:xfrm>
          </p:grpSpPr>
          <p:sp>
            <p:nvSpPr>
              <p:cNvPr id="41017" name="Rectangle 57"/>
              <p:cNvSpPr>
                <a:spLocks noChangeArrowheads="1"/>
              </p:cNvSpPr>
              <p:nvPr/>
            </p:nvSpPr>
            <p:spPr bwMode="auto">
              <a:xfrm>
                <a:off x="1073499" y="4214818"/>
                <a:ext cx="2361759" cy="682625"/>
              </a:xfrm>
              <a:prstGeom prst="rect">
                <a:avLst/>
              </a:prstGeom>
              <a:solidFill>
                <a:srgbClr val="FFFF99"/>
              </a:solidFill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353" name="Rectangle 40"/>
              <p:cNvSpPr>
                <a:spLocks noChangeArrowheads="1"/>
              </p:cNvSpPr>
              <p:nvPr/>
            </p:nvSpPr>
            <p:spPr bwMode="auto">
              <a:xfrm>
                <a:off x="107325" y="4223060"/>
                <a:ext cx="3291997" cy="7364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4300" b="1" dirty="0" smtClean="0">
                    <a:latin typeface="Arial" pitchFamily="34" charset="0"/>
                    <a:cs typeface="Arial" pitchFamily="34" charset="0"/>
                  </a:rPr>
                  <a:t>         </a:t>
                </a:r>
                <a:r>
                  <a:rPr lang="ru-RU" sz="4300" b="1" dirty="0"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ru-RU" sz="4300" b="1" dirty="0" smtClean="0">
                    <a:latin typeface="Arial" pitchFamily="34" charset="0"/>
                    <a:cs typeface="Arial" pitchFamily="34" charset="0"/>
                  </a:rPr>
                  <a:t> 0 1 </a:t>
                </a:r>
                <a:r>
                  <a:rPr lang="ru-RU" sz="4300" b="1" dirty="0"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ru-RU" sz="43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4300" b="1" dirty="0">
                    <a:latin typeface="Arial" pitchFamily="34" charset="0"/>
                    <a:cs typeface="Arial" pitchFamily="34" charset="0"/>
                  </a:rPr>
                  <a:t>0 1</a:t>
                </a:r>
                <a:r>
                  <a:rPr lang="ru-RU" sz="4300" b="1" baseline="-25000" dirty="0"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</p:grpSp>
        <p:grpSp>
          <p:nvGrpSpPr>
            <p:cNvPr id="5" name="Группа 32"/>
            <p:cNvGrpSpPr>
              <a:grpSpLocks/>
            </p:cNvGrpSpPr>
            <p:nvPr/>
          </p:nvGrpSpPr>
          <p:grpSpPr bwMode="auto">
            <a:xfrm>
              <a:off x="6750423" y="2486786"/>
              <a:ext cx="4556259" cy="1415772"/>
              <a:chOff x="428596" y="3000373"/>
              <a:chExt cx="3423436" cy="1382812"/>
            </a:xfrm>
          </p:grpSpPr>
          <p:sp>
            <p:nvSpPr>
              <p:cNvPr id="14350" name="Rectangle 37"/>
              <p:cNvSpPr>
                <a:spLocks noChangeArrowheads="1"/>
              </p:cNvSpPr>
              <p:nvPr/>
            </p:nvSpPr>
            <p:spPr bwMode="auto">
              <a:xfrm>
                <a:off x="428596" y="3000373"/>
                <a:ext cx="2793356" cy="13828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4300" b="1" dirty="0">
                    <a:solidFill>
                      <a:srgbClr val="6600CC"/>
                    </a:solidFill>
                    <a:latin typeface="Arial" pitchFamily="34" charset="0"/>
                    <a:cs typeface="Arial" pitchFamily="34" charset="0"/>
                  </a:rPr>
                  <a:t>         </a:t>
                </a:r>
                <a:r>
                  <a:rPr lang="ru-RU" sz="4300" b="1" dirty="0" smtClean="0">
                    <a:solidFill>
                      <a:srgbClr val="6600CC"/>
                    </a:solidFill>
                    <a:latin typeface="Arial" pitchFamily="34" charset="0"/>
                    <a:cs typeface="Arial" pitchFamily="34" charset="0"/>
                  </a:rPr>
                  <a:t>   </a:t>
                </a:r>
                <a:r>
                  <a:rPr lang="ru-RU" sz="4300" b="1" dirty="0" smtClean="0">
                    <a:latin typeface="Arial" pitchFamily="34" charset="0"/>
                    <a:cs typeface="Arial" pitchFamily="34" charset="0"/>
                  </a:rPr>
                  <a:t>1 0 </a:t>
                </a:r>
                <a:r>
                  <a:rPr lang="ru-RU" sz="4300" b="1" dirty="0">
                    <a:latin typeface="Arial" pitchFamily="34" charset="0"/>
                    <a:cs typeface="Arial" pitchFamily="34" charset="0"/>
                  </a:rPr>
                  <a:t>0 1</a:t>
                </a:r>
                <a:endParaRPr lang="ru-RU" sz="4300" b="1" baseline="-25000" dirty="0"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4300" dirty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+</a:t>
                </a:r>
                <a:r>
                  <a:rPr lang="ru-RU" sz="4300" b="1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4300" b="1" dirty="0" smtClean="0">
                    <a:latin typeface="Arial" pitchFamily="34" charset="0"/>
                    <a:cs typeface="Arial" pitchFamily="34" charset="0"/>
                  </a:rPr>
                  <a:t>   1 0 </a:t>
                </a:r>
                <a:r>
                  <a:rPr lang="ru-RU" sz="4300" b="1" dirty="0">
                    <a:latin typeface="Arial" pitchFamily="34" charset="0"/>
                    <a:cs typeface="Arial" pitchFamily="34" charset="0"/>
                  </a:rPr>
                  <a:t>0 1</a:t>
                </a:r>
                <a:endParaRPr lang="ru-RU" sz="4300" b="1" baseline="-250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351" name="Line 41"/>
              <p:cNvSpPr>
                <a:spLocks noChangeShapeType="1"/>
              </p:cNvSpPr>
              <p:nvPr/>
            </p:nvSpPr>
            <p:spPr bwMode="auto">
              <a:xfrm>
                <a:off x="429382" y="4224722"/>
                <a:ext cx="342265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9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ПРОВЕРКА САМОСТОЯТЕЛЬНОЙ РАБОТЫ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441549" y="1939120"/>
            <a:ext cx="18838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№3 (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) </a:t>
            </a:r>
            <a:endParaRPr lang="ru-RU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7" name="Rectangle 5"/>
          <p:cNvSpPr>
            <a:spLocks noChangeArrowheads="1"/>
          </p:cNvSpPr>
          <p:nvPr/>
        </p:nvSpPr>
        <p:spPr bwMode="auto">
          <a:xfrm>
            <a:off x="5013317" y="2796376"/>
            <a:ext cx="3571900" cy="785818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ru-RU" sz="4000" dirty="0" smtClean="0"/>
              <a:t>101</a:t>
            </a:r>
            <a:r>
              <a:rPr lang="en-US" sz="4000" dirty="0" smtClean="0"/>
              <a:t> 010 </a:t>
            </a:r>
            <a:r>
              <a:rPr lang="ru-RU" sz="4000" dirty="0" smtClean="0"/>
              <a:t>111 101</a:t>
            </a:r>
            <a:r>
              <a:rPr lang="ru-RU" sz="4000" baseline="-25000" dirty="0" smtClean="0"/>
              <a:t>2</a:t>
            </a:r>
            <a:r>
              <a:rPr lang="en-US" sz="4000" dirty="0" smtClean="0"/>
              <a:t>=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798475" y="2796376"/>
            <a:ext cx="3857652" cy="785818"/>
          </a:xfrm>
          <a:prstGeom prst="rect">
            <a:avLst/>
          </a:prstGeom>
          <a:noFill/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ru-RU" sz="4000" dirty="0" smtClean="0"/>
              <a:t>101</a:t>
            </a:r>
            <a:r>
              <a:rPr lang="en-US" sz="4000" dirty="0" smtClean="0"/>
              <a:t>010</a:t>
            </a:r>
            <a:r>
              <a:rPr lang="ru-RU" sz="4000" dirty="0" smtClean="0"/>
              <a:t>111101</a:t>
            </a:r>
            <a:r>
              <a:rPr lang="ru-RU" sz="4000" baseline="-25000" dirty="0" smtClean="0"/>
              <a:t>2</a:t>
            </a:r>
            <a:r>
              <a:rPr lang="en-US" sz="4000" dirty="0" smtClean="0"/>
              <a:t>=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38" name="Rectangle 5"/>
          <p:cNvSpPr>
            <a:spLocks noChangeArrowheads="1"/>
          </p:cNvSpPr>
          <p:nvPr/>
        </p:nvSpPr>
        <p:spPr bwMode="auto">
          <a:xfrm>
            <a:off x="2512987" y="5010954"/>
            <a:ext cx="4000528" cy="785818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>
              <a:defRPr/>
            </a:pPr>
            <a:r>
              <a:rPr lang="ru-RU" sz="4000" dirty="0" smtClean="0"/>
              <a:t>= 2560+128+56+5 </a:t>
            </a:r>
            <a:r>
              <a:rPr lang="en-US" sz="4000" dirty="0" smtClean="0"/>
              <a:t>=</a:t>
            </a:r>
            <a:r>
              <a:rPr lang="ru-RU" sz="4000" dirty="0" smtClean="0"/>
              <a:t> </a:t>
            </a:r>
            <a:r>
              <a:rPr lang="ru-RU" sz="4000" b="1" dirty="0" smtClean="0"/>
              <a:t>2749</a:t>
            </a:r>
            <a:r>
              <a:rPr lang="ru-RU" sz="4000" b="1" baseline="-25000" dirty="0" smtClean="0"/>
              <a:t>10</a:t>
            </a:r>
            <a:endParaRPr lang="en-US" sz="4000" b="1" baseline="-25000" dirty="0"/>
          </a:p>
          <a:p>
            <a:pPr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19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ПРОВЕРКА САМОСТОЯТЕЛЬНОЙ РАБОТЫ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084227" y="1581930"/>
            <a:ext cx="18838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№5 (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з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) </a:t>
            </a:r>
            <a:endParaRPr lang="ru-RU" dirty="0"/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2512987" y="3867946"/>
            <a:ext cx="2143140" cy="785818"/>
          </a:xfrm>
          <a:prstGeom prst="rect">
            <a:avLst/>
          </a:prstGeom>
          <a:noFill/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 algn="r">
              <a:defRPr/>
            </a:pPr>
            <a:r>
              <a:rPr lang="ru-RU" sz="4000" dirty="0" smtClean="0"/>
              <a:t>= </a:t>
            </a:r>
            <a:r>
              <a:rPr lang="en-US" sz="4000" b="1" dirty="0" smtClean="0"/>
              <a:t>52</a:t>
            </a:r>
            <a:r>
              <a:rPr lang="ru-RU" sz="4000" b="1" dirty="0" smtClean="0"/>
              <a:t>7</a:t>
            </a:r>
            <a:r>
              <a:rPr lang="en-US" sz="4000" b="1" dirty="0" smtClean="0"/>
              <a:t>5</a:t>
            </a:r>
            <a:r>
              <a:rPr lang="en-US" sz="4000" b="1" baseline="-25000" dirty="0" smtClean="0"/>
              <a:t>8</a:t>
            </a:r>
            <a:r>
              <a:rPr lang="en-US" sz="4000" dirty="0" smtClean="0"/>
              <a:t>=</a:t>
            </a:r>
            <a:endParaRPr lang="en-US" sz="4000" baseline="-25000" dirty="0"/>
          </a:p>
          <a:p>
            <a:pPr algn="r">
              <a:defRPr/>
            </a:pPr>
            <a:endParaRPr lang="ru-RU" sz="4000" dirty="0">
              <a:latin typeface="Arial" charset="0"/>
            </a:endParaRP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4441813" y="3867946"/>
            <a:ext cx="4000528" cy="785818"/>
          </a:xfrm>
          <a:prstGeom prst="rect">
            <a:avLst/>
          </a:prstGeom>
          <a:ln>
            <a:solidFill>
              <a:schemeClr val="bg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Ins="306000"/>
          <a:lstStyle/>
          <a:p>
            <a:pPr>
              <a:defRPr/>
            </a:pPr>
            <a:r>
              <a:rPr lang="en-US" sz="4000" dirty="0" smtClean="0"/>
              <a:t>5∙</a:t>
            </a:r>
            <a:r>
              <a:rPr lang="ru-RU" sz="4000" dirty="0" smtClean="0"/>
              <a:t>8</a:t>
            </a:r>
            <a:r>
              <a:rPr lang="ru-RU" sz="4000" baseline="30000" dirty="0" smtClean="0"/>
              <a:t>3</a:t>
            </a:r>
            <a:r>
              <a:rPr lang="ru-RU" sz="4000" dirty="0" smtClean="0"/>
              <a:t>+2</a:t>
            </a:r>
            <a:r>
              <a:rPr lang="en-US" sz="4000" dirty="0" smtClean="0"/>
              <a:t>∙</a:t>
            </a:r>
            <a:r>
              <a:rPr lang="ru-RU" sz="4000" dirty="0" smtClean="0"/>
              <a:t>8</a:t>
            </a:r>
            <a:r>
              <a:rPr lang="ru-RU" sz="4000" baseline="30000" dirty="0" smtClean="0"/>
              <a:t>2</a:t>
            </a:r>
            <a:r>
              <a:rPr lang="ru-RU" sz="4000" dirty="0" smtClean="0"/>
              <a:t>+7</a:t>
            </a:r>
            <a:r>
              <a:rPr lang="en-US" sz="4000" dirty="0" smtClean="0"/>
              <a:t>∙</a:t>
            </a:r>
            <a:r>
              <a:rPr lang="ru-RU" sz="4000" dirty="0" smtClean="0"/>
              <a:t>8</a:t>
            </a:r>
            <a:r>
              <a:rPr lang="ru-RU" sz="4000" baseline="30000" dirty="0" smtClean="0"/>
              <a:t>1</a:t>
            </a:r>
            <a:r>
              <a:rPr lang="ru-RU" sz="4000" dirty="0" smtClean="0"/>
              <a:t>+</a:t>
            </a:r>
            <a:r>
              <a:rPr lang="en-US" sz="4000" dirty="0" smtClean="0"/>
              <a:t>5=</a:t>
            </a:r>
            <a:endParaRPr lang="en-US" sz="4000" baseline="-25000" dirty="0"/>
          </a:p>
          <a:p>
            <a:pPr>
              <a:defRPr/>
            </a:pPr>
            <a:endParaRPr lang="ru-RU" sz="4000" dirty="0">
              <a:latin typeface="Arial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0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0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0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ПРОВЕРКА САМОСТОЯТЕЛЬНОЙ РАБОТЫ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7085019" y="3153566"/>
            <a:ext cx="49247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= 1 0001 0001 0111 1011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3200" baseline="-25000" dirty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727038" y="2010558"/>
          <a:ext cx="6215105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3021"/>
                <a:gridCol w="1243021"/>
                <a:gridCol w="1243021"/>
                <a:gridCol w="1243021"/>
                <a:gridCol w="124302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70011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64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4375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 60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273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 48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117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 121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112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113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 112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   55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112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 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     91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   48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   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     80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     7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      11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762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lgDashDot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441285" y="1296178"/>
            <a:ext cx="19335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latin typeface="Arial" pitchFamily="34" charset="0"/>
                <a:cs typeface="Arial" pitchFamily="34" charset="0"/>
              </a:rPr>
              <a:t>№6 (е) 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370771" y="2081996"/>
            <a:ext cx="33489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70011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= 1117В</a:t>
            </a:r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16</a:t>
            </a:r>
            <a:endParaRPr lang="ru-RU" sz="3200" baseline="-25000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27169" y="1796244"/>
            <a:ext cx="82027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1213" algn="just"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Смысл слова технология:</a:t>
            </a:r>
          </a:p>
          <a:p>
            <a:pPr indent="811213" algn="just"/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ремесло;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мастерство;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искусство;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все ответы верны.</a:t>
            </a:r>
          </a:p>
          <a:p>
            <a:pPr indent="811213" algn="just"/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РЕШЕНИЕ ТЕСТОВЫХ ЗАДАНИЙ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1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" dur="1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1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084359" y="1612140"/>
            <a:ext cx="78581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1213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2. Виды компьютерных сетей:</a:t>
            </a:r>
          </a:p>
          <a:p>
            <a:pPr indent="811213" algn="just"/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локальные;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глобальные;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региональные;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все ответы верны.</a:t>
            </a:r>
          </a:p>
          <a:p>
            <a:pPr indent="811213" algn="just">
              <a:buAutoNum type="arabicPeriod"/>
            </a:pP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РЕШЕНИЕ ТЕСТОВЫХ ЗАДАНИЙ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1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" dur="1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1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084359" y="1612140"/>
            <a:ext cx="935837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1213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3. Правила передачи информации в Интернете называются …</a:t>
            </a:r>
          </a:p>
          <a:p>
            <a:pPr indent="811213" algn="just"/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модемы; 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протоколы; 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Web-сайты; 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провайдеры.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РЕШЕНИЕ ТЕСТОВЫХ ЗАДАНИЙ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84161" y="1653368"/>
            <a:ext cx="1107289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1213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4. Укажите порядок вложения </a:t>
            </a:r>
          </a:p>
          <a:p>
            <a:pPr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(1 - Web-страница; 2 - Web-сервер; 3 - Web-сайт):</a:t>
            </a:r>
          </a:p>
          <a:p>
            <a:pPr algn="just"/>
            <a:endParaRPr lang="ru-RU" sz="3600" dirty="0" smtClean="0">
              <a:latin typeface="Arial" pitchFamily="34" charset="0"/>
              <a:cs typeface="Arial" pitchFamily="34" charset="0"/>
            </a:endParaRP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2, 3, 1;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1, 2, 3;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3, 2, 1;</a:t>
            </a:r>
          </a:p>
          <a:p>
            <a:pPr indent="811213" algn="just">
              <a:buAutoNum type="alphaLcParenR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1, 3, 2.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26971" y="367484"/>
            <a:ext cx="11942804" cy="50006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РЕШЕНИЕ ТЕСТОВЫХ ЗАДАНИЙ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9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1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ab4e2932f55b0cf46e5c3e170dadb26b1102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12235</TotalTime>
  <Words>724</Words>
  <Application>Microsoft Office PowerPoint</Application>
  <PresentationFormat>Произвольный</PresentationFormat>
  <Paragraphs>210</Paragraphs>
  <Slides>23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Office Theme</vt:lpstr>
      <vt:lpstr> Информатика и ИТ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1162</cp:revision>
  <dcterms:created xsi:type="dcterms:W3CDTF">2020-04-13T08:05:16Z</dcterms:created>
  <dcterms:modified xsi:type="dcterms:W3CDTF">2021-03-10T09:56:22Z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