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805" r:id="rId3"/>
    <p:sldId id="806" r:id="rId4"/>
    <p:sldId id="813" r:id="rId5"/>
    <p:sldId id="810" r:id="rId6"/>
    <p:sldId id="807" r:id="rId7"/>
    <p:sldId id="814" r:id="rId8"/>
    <p:sldId id="815" r:id="rId9"/>
    <p:sldId id="812" r:id="rId10"/>
  </p:sldIdLst>
  <p:sldSz cx="12169775" cy="7021513"/>
  <p:notesSz cx="5765800" cy="3244850"/>
  <p:custDataLst>
    <p:tags r:id="rId1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10B014"/>
    <a:srgbClr val="ECCBCA"/>
    <a:srgbClr val="004A82"/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316" autoAdjust="0"/>
    <p:restoredTop sz="94803" autoAdjust="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AFAD2C-438D-417F-BE37-35F8167A0EDB}" type="slidenum">
              <a:rPr lang="ru-RU"/>
              <a:pPr eaLnBrk="1" hangingPunct="1"/>
              <a:t>3</a:t>
            </a:fld>
            <a:endParaRPr lang="ru-RU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2C55884-3B9B-4ADC-A5E2-AC7BA9C8E93A}" type="slidenum">
              <a:rPr lang="ru-RU" sz="700"/>
              <a:pPr algn="r" eaLnBrk="1" hangingPunct="1"/>
              <a:t>3</a:t>
            </a:fld>
            <a:endParaRPr lang="ru-RU" sz="700" dirty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078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AFAD2C-438D-417F-BE37-35F8167A0EDB}" type="slidenum">
              <a:rPr lang="ru-RU"/>
              <a:pPr eaLnBrk="1" hangingPunct="1"/>
              <a:t>4</a:t>
            </a:fld>
            <a:endParaRPr lang="ru-RU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2C55884-3B9B-4ADC-A5E2-AC7BA9C8E93A}" type="slidenum">
              <a:rPr lang="ru-RU" sz="700"/>
              <a:pPr algn="r" eaLnBrk="1" hangingPunct="1"/>
              <a:t>4</a:t>
            </a:fld>
            <a:endParaRPr lang="ru-RU" sz="700" dirty="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6078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A197AE-E4D8-460E-936C-BDDA584E2695}" type="slidenum">
              <a:rPr lang="ru-RU" smtClean="0">
                <a:latin typeface="Arial" pitchFamily="34" charset="0"/>
              </a:rPr>
              <a:pPr/>
              <a:t>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9699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1481" tIns="25740" rIns="51481" bIns="25740" anchor="b"/>
          <a:lstStyle/>
          <a:p>
            <a:pPr algn="r"/>
            <a:fld id="{CE6727BB-CD72-44B0-897F-7E6213146DBE}" type="slidenum">
              <a:rPr lang="ru-RU" sz="700"/>
              <a:pPr algn="r"/>
              <a:t>5</a:t>
            </a:fld>
            <a:endParaRPr lang="ru-RU" sz="700" dirty="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6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6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1621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7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1621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128F069-FBD9-49BE-BC1A-A1952DEC47E0}" type="slidenum">
              <a:rPr lang="ru-RU"/>
              <a:pPr eaLnBrk="1" hangingPunct="1"/>
              <a:t>8</a:t>
            </a:fld>
            <a:endParaRPr lang="ru-RU"/>
          </a:p>
        </p:txBody>
      </p:sp>
      <p:sp>
        <p:nvSpPr>
          <p:cNvPr id="31747" name="Rectangle 7"/>
          <p:cNvSpPr txBox="1">
            <a:spLocks noGrp="1" noChangeArrowheads="1"/>
          </p:cNvSpPr>
          <p:nvPr/>
        </p:nvSpPr>
        <p:spPr bwMode="auto">
          <a:xfrm>
            <a:off x="3265953" y="3082044"/>
            <a:ext cx="2498513" cy="162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81" tIns="25740" rIns="51481" bIns="25740"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CBA7B76-6CDE-4743-94D2-9F35D4606F98}" type="slidenum">
              <a:rPr lang="ru-RU" sz="700"/>
              <a:pPr algn="r" eaLnBrk="1" hangingPunct="1"/>
              <a:t>8</a:t>
            </a:fld>
            <a:endParaRPr lang="ru-RU" sz="700" dirty="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1621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AEF86-0B1E-43AA-B5D5-F2823D8170F5}" type="datetimeFigureOut">
              <a:rPr lang="ru-RU" smtClean="0"/>
              <a:pPr/>
              <a:t>10.03.2021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1365-0B6E-4B2D-866E-8A7F1FF0C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lang="ru-RU" sz="6000" spc="-11" dirty="0" smtClean="0"/>
              <a:t> </a:t>
            </a:r>
            <a:r>
              <a:rPr sz="6000" spc="-11" dirty="0" err="1" smtClean="0"/>
              <a:t>Информатика</a:t>
            </a:r>
            <a:r>
              <a:rPr sz="6000" spc="-11" dirty="0" smtClean="0"/>
              <a:t>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 dirty="0"/>
          </a:p>
        </p:txBody>
      </p:sp>
      <p:sp>
        <p:nvSpPr>
          <p:cNvPr id="4" name="object 4"/>
          <p:cNvSpPr txBox="1"/>
          <p:nvPr/>
        </p:nvSpPr>
        <p:spPr>
          <a:xfrm>
            <a:off x="1941483" y="3796508"/>
            <a:ext cx="5072098" cy="831527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800" b="1" dirty="0" smtClean="0">
                <a:solidFill>
                  <a:srgbClr val="2365C7"/>
                </a:solidFill>
                <a:latin typeface="Arial"/>
                <a:cs typeface="Arial"/>
              </a:rPr>
              <a:t>ПОВТОРЕНИЕ</a:t>
            </a:r>
          </a:p>
        </p:txBody>
      </p:sp>
      <p:sp>
        <p:nvSpPr>
          <p:cNvPr id="5" name="object 5"/>
          <p:cNvSpPr/>
          <p:nvPr/>
        </p:nvSpPr>
        <p:spPr>
          <a:xfrm>
            <a:off x="653901" y="3236910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1285" y="1439054"/>
            <a:ext cx="111443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en-US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 Для выражений левого столбца найдите соответствующие выражения в правом столбце.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20000" contrast="30000"/>
          </a:blip>
          <a:srcRect/>
          <a:stretch>
            <a:fillRect/>
          </a:stretch>
        </p:blipFill>
        <p:spPr bwMode="auto">
          <a:xfrm>
            <a:off x="727037" y="2653500"/>
            <a:ext cx="10757605" cy="420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Прямая со стрелкой 7"/>
          <p:cNvCxnSpPr/>
          <p:nvPr/>
        </p:nvCxnSpPr>
        <p:spPr>
          <a:xfrm>
            <a:off x="5870573" y="3367880"/>
            <a:ext cx="928694" cy="785818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299069" y="5153830"/>
            <a:ext cx="1785950" cy="714380"/>
          </a:xfrm>
          <a:prstGeom prst="straightConnector1">
            <a:avLst/>
          </a:prstGeom>
          <a:ln w="50800">
            <a:solidFill>
              <a:srgbClr val="D023DD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513383" y="3367880"/>
            <a:ext cx="1714512" cy="642942"/>
          </a:xfrm>
          <a:prstGeom prst="straightConnector1">
            <a:avLst/>
          </a:prstGeom>
          <a:ln w="50800">
            <a:solidFill>
              <a:srgbClr val="10B014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299069" y="5225268"/>
            <a:ext cx="1643074" cy="642942"/>
          </a:xfrm>
          <a:prstGeom prst="straightConnector1">
            <a:avLst/>
          </a:prstGeom>
          <a:ln w="50800">
            <a:solidFill>
              <a:srgbClr val="0070C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235820" y="1367616"/>
            <a:ext cx="4119597" cy="2494524"/>
            <a:chOff x="-49932" y="1296178"/>
            <a:chExt cx="4119597" cy="2494524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103429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1110111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17425" name="Text Box 17"/>
              <p:cNvSpPr txBox="1">
                <a:spLocks noChangeArrowheads="1"/>
              </p:cNvSpPr>
              <p:nvPr/>
            </p:nvSpPr>
            <p:spPr bwMode="auto">
              <a:xfrm>
                <a:off x="102392" y="2439186"/>
                <a:ext cx="241059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11010100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-49932" y="1439054"/>
                <a:ext cx="562655" cy="9288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9227" name="Line 8"/>
            <p:cNvSpPr>
              <a:spLocks noChangeShapeType="1"/>
            </p:cNvSpPr>
            <p:nvPr/>
          </p:nvSpPr>
          <p:spPr bwMode="auto">
            <a:xfrm>
              <a:off x="369847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027932" y="5799557"/>
            <a:ext cx="272632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7128633" y="5879407"/>
            <a:ext cx="272632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СЛОЖЕНИЕ  В ПОЗИЦИОННЫХ С.С.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12723" y="4088066"/>
            <a:ext cx="3985570" cy="2494524"/>
            <a:chOff x="-214314" y="1296178"/>
            <a:chExt cx="3985570" cy="2494524"/>
          </a:xfrm>
        </p:grpSpPr>
        <p:grpSp>
          <p:nvGrpSpPr>
            <p:cNvPr id="32" name="Группа 28"/>
            <p:cNvGrpSpPr/>
            <p:nvPr/>
          </p:nvGrpSpPr>
          <p:grpSpPr>
            <a:xfrm>
              <a:off x="-214314" y="1296178"/>
              <a:ext cx="3985570" cy="2494524"/>
              <a:chOff x="-214314" y="1296178"/>
              <a:chExt cx="3985570" cy="2494524"/>
            </a:xfrm>
          </p:grpSpPr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0" y="1296178"/>
                <a:ext cx="3771256" cy="249452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 smtClean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101011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35" name="Text Box 17"/>
              <p:cNvSpPr txBox="1">
                <a:spLocks noChangeArrowheads="1"/>
              </p:cNvSpPr>
              <p:nvPr/>
            </p:nvSpPr>
            <p:spPr bwMode="auto">
              <a:xfrm>
                <a:off x="-214314" y="2510624"/>
                <a:ext cx="244483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10001000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-214314" y="1510492"/>
                <a:ext cx="562655" cy="9288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71438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3894116" y="1439054"/>
            <a:ext cx="4119597" cy="2494524"/>
            <a:chOff x="-49932" y="1081864"/>
            <a:chExt cx="4119597" cy="2494524"/>
          </a:xfrm>
        </p:grpSpPr>
        <p:grpSp>
          <p:nvGrpSpPr>
            <p:cNvPr id="62" name="Группа 28"/>
            <p:cNvGrpSpPr/>
            <p:nvPr/>
          </p:nvGrpSpPr>
          <p:grpSpPr>
            <a:xfrm>
              <a:off x="-49932" y="1081864"/>
              <a:ext cx="4119597" cy="2494524"/>
              <a:chOff x="-49932" y="1081864"/>
              <a:chExt cx="4119597" cy="2494524"/>
            </a:xfrm>
          </p:grpSpPr>
          <p:sp>
            <p:nvSpPr>
              <p:cNvPr id="64" name="Rectangle 5"/>
              <p:cNvSpPr>
                <a:spLocks noChangeArrowheads="1"/>
              </p:cNvSpPr>
              <p:nvPr/>
            </p:nvSpPr>
            <p:spPr bwMode="auto">
              <a:xfrm>
                <a:off x="298409" y="1081864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  111101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  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65" name="Text Box 17"/>
              <p:cNvSpPr txBox="1">
                <a:spLocks noChangeArrowheads="1"/>
              </p:cNvSpPr>
              <p:nvPr/>
            </p:nvSpPr>
            <p:spPr bwMode="auto">
              <a:xfrm>
                <a:off x="354889" y="2367748"/>
                <a:ext cx="218835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1001010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-49932" y="1439054"/>
                <a:ext cx="562655" cy="9288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63" name="Line 8"/>
            <p:cNvSpPr>
              <a:spLocks noChangeShapeType="1"/>
            </p:cNvSpPr>
            <p:nvPr/>
          </p:nvSpPr>
          <p:spPr bwMode="auto">
            <a:xfrm>
              <a:off x="369847" y="2296310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4036992" y="4088066"/>
            <a:ext cx="4119597" cy="2494524"/>
            <a:chOff x="-49932" y="1296178"/>
            <a:chExt cx="4119597" cy="2494524"/>
          </a:xfrm>
        </p:grpSpPr>
        <p:grpSp>
          <p:nvGrpSpPr>
            <p:cNvPr id="68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1111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71" name="Text Box 17"/>
              <p:cNvSpPr txBox="1">
                <a:spLocks noChangeArrowheads="1"/>
              </p:cNvSpPr>
              <p:nvPr/>
            </p:nvSpPr>
            <p:spPr bwMode="auto">
              <a:xfrm>
                <a:off x="441170" y="2439186"/>
                <a:ext cx="1794914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111110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-49932" y="1439054"/>
                <a:ext cx="562655" cy="9288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369847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7966082" y="1439054"/>
            <a:ext cx="4119597" cy="2494524"/>
            <a:chOff x="-49932" y="1296178"/>
            <a:chExt cx="4119597" cy="2494524"/>
          </a:xfrm>
        </p:grpSpPr>
        <p:grpSp>
          <p:nvGrpSpPr>
            <p:cNvPr id="74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76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     </a:t>
                </a:r>
                <a:r>
                  <a:rPr lang="ru-RU" sz="3600" dirty="0" smtClean="0">
                    <a:latin typeface="Arial" charset="0"/>
                  </a:rPr>
                  <a:t> 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77" name="Text Box 17"/>
              <p:cNvSpPr txBox="1">
                <a:spLocks noChangeArrowheads="1"/>
              </p:cNvSpPr>
              <p:nvPr/>
            </p:nvSpPr>
            <p:spPr bwMode="auto">
              <a:xfrm>
                <a:off x="373186" y="2439186"/>
                <a:ext cx="241059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11000100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-49932" y="1439054"/>
                <a:ext cx="562655" cy="9288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75" name="Line 8"/>
            <p:cNvSpPr>
              <a:spLocks noChangeShapeType="1"/>
            </p:cNvSpPr>
            <p:nvPr/>
          </p:nvSpPr>
          <p:spPr bwMode="auto">
            <a:xfrm>
              <a:off x="712079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8180396" y="4082260"/>
            <a:ext cx="4119597" cy="2494524"/>
            <a:chOff x="-49932" y="1296178"/>
            <a:chExt cx="4119597" cy="2494524"/>
          </a:xfrm>
        </p:grpSpPr>
        <p:grpSp>
          <p:nvGrpSpPr>
            <p:cNvPr id="80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82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1111001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   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83" name="Text Box 17"/>
              <p:cNvSpPr txBox="1">
                <a:spLocks noChangeArrowheads="1"/>
              </p:cNvSpPr>
              <p:nvPr/>
            </p:nvSpPr>
            <p:spPr bwMode="auto">
              <a:xfrm>
                <a:off x="409437" y="2439186"/>
                <a:ext cx="2017154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1111110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-49932" y="1439054"/>
                <a:ext cx="562655" cy="928848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dirty="0" smtClean="0">
                    <a:solidFill>
                      <a:prstClr val="black"/>
                    </a:solidFill>
                    <a:latin typeface="Arial" charset="0"/>
                  </a:rPr>
                  <a:t>+</a:t>
                </a:r>
                <a:endParaRPr lang="ru-RU" dirty="0"/>
              </a:p>
            </p:txBody>
          </p:sp>
        </p:grpSp>
        <p:sp>
          <p:nvSpPr>
            <p:cNvPr id="81" name="Line 8"/>
            <p:cNvSpPr>
              <a:spLocks noChangeShapeType="1"/>
            </p:cNvSpPr>
            <p:nvPr/>
          </p:nvSpPr>
          <p:spPr bwMode="auto">
            <a:xfrm>
              <a:off x="369847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/>
          <p:nvPr/>
        </p:nvGrpSpPr>
        <p:grpSpPr>
          <a:xfrm>
            <a:off x="235820" y="1367616"/>
            <a:ext cx="4119597" cy="2494524"/>
            <a:chOff x="-49932" y="1296178"/>
            <a:chExt cx="4119597" cy="2494524"/>
          </a:xfrm>
        </p:grpSpPr>
        <p:grpSp>
          <p:nvGrpSpPr>
            <p:cNvPr id="3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103429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1110111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1011101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17425" name="Text Box 17"/>
              <p:cNvSpPr txBox="1">
                <a:spLocks noChangeArrowheads="1"/>
              </p:cNvSpPr>
              <p:nvPr/>
            </p:nvSpPr>
            <p:spPr bwMode="auto">
              <a:xfrm>
                <a:off x="800395" y="2439186"/>
                <a:ext cx="1641154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11010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-49932" y="1439054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9227" name="Line 8"/>
            <p:cNvSpPr>
              <a:spLocks noChangeShapeType="1"/>
            </p:cNvSpPr>
            <p:nvPr/>
          </p:nvSpPr>
          <p:spPr bwMode="auto">
            <a:xfrm>
              <a:off x="369847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027932" y="5799557"/>
            <a:ext cx="272632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7128633" y="5879407"/>
            <a:ext cx="2726328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109664" tIns="54832" rIns="109664" bIns="54832"/>
          <a:lstStyle/>
          <a:p>
            <a:endParaRPr lang="ru-RU"/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ВЫЧИТАНИЕ </a:t>
            </a: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В ПОЗИЦИОННЫХ С.С.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grpSp>
        <p:nvGrpSpPr>
          <p:cNvPr id="4" name="Группа 30"/>
          <p:cNvGrpSpPr/>
          <p:nvPr/>
        </p:nvGrpSpPr>
        <p:grpSpPr>
          <a:xfrm>
            <a:off x="512723" y="4088066"/>
            <a:ext cx="3985570" cy="2494524"/>
            <a:chOff x="-214314" y="1296178"/>
            <a:chExt cx="3985570" cy="2494524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-214314" y="1296178"/>
              <a:ext cx="3985570" cy="2494524"/>
              <a:chOff x="-214314" y="1296178"/>
              <a:chExt cx="3985570" cy="2494524"/>
            </a:xfrm>
          </p:grpSpPr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0" y="1296178"/>
                <a:ext cx="3771256" cy="249452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 smtClean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35" name="Text Box 17"/>
              <p:cNvSpPr txBox="1">
                <a:spLocks noChangeArrowheads="1"/>
              </p:cNvSpPr>
              <p:nvPr/>
            </p:nvSpPr>
            <p:spPr bwMode="auto">
              <a:xfrm>
                <a:off x="102630" y="2510624"/>
                <a:ext cx="1897634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110000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36" name="Прямоугольник 35"/>
              <p:cNvSpPr/>
              <p:nvPr/>
            </p:nvSpPr>
            <p:spPr>
              <a:xfrm>
                <a:off x="-214314" y="1510492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71438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6" name="Группа 60"/>
          <p:cNvGrpSpPr/>
          <p:nvPr/>
        </p:nvGrpSpPr>
        <p:grpSpPr>
          <a:xfrm>
            <a:off x="3870309" y="1439054"/>
            <a:ext cx="4119597" cy="2494524"/>
            <a:chOff x="-49932" y="1081864"/>
            <a:chExt cx="4119597" cy="2494524"/>
          </a:xfrm>
        </p:grpSpPr>
        <p:grpSp>
          <p:nvGrpSpPr>
            <p:cNvPr id="7" name="Группа 28"/>
            <p:cNvGrpSpPr/>
            <p:nvPr/>
          </p:nvGrpSpPr>
          <p:grpSpPr>
            <a:xfrm>
              <a:off x="-49932" y="1081864"/>
              <a:ext cx="4119597" cy="2494524"/>
              <a:chOff x="-49932" y="1081864"/>
              <a:chExt cx="4119597" cy="2494524"/>
            </a:xfrm>
          </p:grpSpPr>
          <p:sp>
            <p:nvSpPr>
              <p:cNvPr id="64" name="Rectangle 5"/>
              <p:cNvSpPr>
                <a:spLocks noChangeArrowheads="1"/>
              </p:cNvSpPr>
              <p:nvPr/>
            </p:nvSpPr>
            <p:spPr bwMode="auto">
              <a:xfrm>
                <a:off x="298409" y="1081864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  101101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  1010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65" name="Text Box 17"/>
              <p:cNvSpPr txBox="1">
                <a:spLocks noChangeArrowheads="1"/>
              </p:cNvSpPr>
              <p:nvPr/>
            </p:nvSpPr>
            <p:spPr bwMode="auto">
              <a:xfrm>
                <a:off x="671833" y="2367748"/>
                <a:ext cx="1897634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100011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-49932" y="1439054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63" name="Line 8"/>
            <p:cNvSpPr>
              <a:spLocks noChangeShapeType="1"/>
            </p:cNvSpPr>
            <p:nvPr/>
          </p:nvSpPr>
          <p:spPr bwMode="auto">
            <a:xfrm>
              <a:off x="369847" y="2296310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8" name="Группа 66"/>
          <p:cNvGrpSpPr/>
          <p:nvPr/>
        </p:nvGrpSpPr>
        <p:grpSpPr>
          <a:xfrm>
            <a:off x="4036992" y="4088066"/>
            <a:ext cx="4119597" cy="2494524"/>
            <a:chOff x="-49932" y="1296178"/>
            <a:chExt cx="4119597" cy="2494524"/>
          </a:xfrm>
        </p:grpSpPr>
        <p:grpSp>
          <p:nvGrpSpPr>
            <p:cNvPr id="9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70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1111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71" name="Text Box 17"/>
              <p:cNvSpPr txBox="1">
                <a:spLocks noChangeArrowheads="1"/>
              </p:cNvSpPr>
              <p:nvPr/>
            </p:nvSpPr>
            <p:spPr bwMode="auto">
              <a:xfrm>
                <a:off x="351840" y="2439186"/>
                <a:ext cx="193187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100000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-49932" y="1439054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69" name="Line 8"/>
            <p:cNvSpPr>
              <a:spLocks noChangeShapeType="1"/>
            </p:cNvSpPr>
            <p:nvPr/>
          </p:nvSpPr>
          <p:spPr bwMode="auto">
            <a:xfrm>
              <a:off x="369847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10" name="Группа 72"/>
          <p:cNvGrpSpPr/>
          <p:nvPr/>
        </p:nvGrpSpPr>
        <p:grpSpPr>
          <a:xfrm>
            <a:off x="7966082" y="1439054"/>
            <a:ext cx="4119597" cy="2494524"/>
            <a:chOff x="-49932" y="1296178"/>
            <a:chExt cx="4119597" cy="2494524"/>
          </a:xfrm>
        </p:grpSpPr>
        <p:grpSp>
          <p:nvGrpSpPr>
            <p:cNvPr id="11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76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1011101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101011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77" name="Text Box 17"/>
              <p:cNvSpPr txBox="1">
                <a:spLocks noChangeArrowheads="1"/>
              </p:cNvSpPr>
              <p:nvPr/>
            </p:nvSpPr>
            <p:spPr bwMode="auto">
              <a:xfrm>
                <a:off x="671833" y="2439186"/>
                <a:ext cx="1897634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110010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78" name="Прямоугольник 77"/>
              <p:cNvSpPr/>
              <p:nvPr/>
            </p:nvSpPr>
            <p:spPr>
              <a:xfrm>
                <a:off x="-49932" y="1439054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75" name="Line 8"/>
            <p:cNvSpPr>
              <a:spLocks noChangeShapeType="1"/>
            </p:cNvSpPr>
            <p:nvPr/>
          </p:nvSpPr>
          <p:spPr bwMode="auto">
            <a:xfrm>
              <a:off x="712079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12" name="Группа 78"/>
          <p:cNvGrpSpPr/>
          <p:nvPr/>
        </p:nvGrpSpPr>
        <p:grpSpPr>
          <a:xfrm>
            <a:off x="8156589" y="4088066"/>
            <a:ext cx="4119597" cy="2494524"/>
            <a:chOff x="-49932" y="1296178"/>
            <a:chExt cx="4119597" cy="2494524"/>
          </a:xfrm>
        </p:grpSpPr>
        <p:grpSp>
          <p:nvGrpSpPr>
            <p:cNvPr id="13" name="Группа 28"/>
            <p:cNvGrpSpPr/>
            <p:nvPr/>
          </p:nvGrpSpPr>
          <p:grpSpPr>
            <a:xfrm>
              <a:off x="-49932" y="1296178"/>
              <a:ext cx="4119597" cy="2494524"/>
              <a:chOff x="-49932" y="1296178"/>
              <a:chExt cx="4119597" cy="2494524"/>
            </a:xfrm>
          </p:grpSpPr>
          <p:sp>
            <p:nvSpPr>
              <p:cNvPr id="82" name="Rectangle 5"/>
              <p:cNvSpPr>
                <a:spLocks noChangeArrowheads="1"/>
              </p:cNvSpPr>
              <p:nvPr/>
            </p:nvSpPr>
            <p:spPr bwMode="auto">
              <a:xfrm>
                <a:off x="298409" y="1296178"/>
                <a:ext cx="3771256" cy="2494524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/>
              <a:lstStyle/>
              <a:p>
                <a:pPr>
                  <a:defRPr/>
                </a:pPr>
                <a:r>
                  <a:rPr lang="en-US" sz="3600" dirty="0" smtClean="0">
                    <a:latin typeface="Arial" charset="0"/>
                  </a:rPr>
                  <a:t> </a:t>
                </a:r>
                <a:r>
                  <a:rPr lang="ru-RU" sz="3600" dirty="0" smtClean="0">
                    <a:latin typeface="Arial" charset="0"/>
                  </a:rPr>
                  <a:t>101111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en-US" sz="3600" baseline="-25000" dirty="0">
                  <a:latin typeface="Arial" charset="0"/>
                </a:endParaRPr>
              </a:p>
              <a:p>
                <a:pPr>
                  <a:defRPr/>
                </a:pPr>
                <a:r>
                  <a:rPr lang="ru-RU" sz="3600" dirty="0" smtClean="0">
                    <a:latin typeface="Arial" charset="0"/>
                  </a:rPr>
                  <a:t>     1011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r>
                  <a:rPr lang="en-US" sz="3600" baseline="-25000" dirty="0" smtClean="0">
                    <a:latin typeface="Arial" charset="0"/>
                  </a:rPr>
                  <a:t> </a:t>
                </a:r>
                <a:endParaRPr lang="ru-RU" sz="3600" dirty="0">
                  <a:latin typeface="Arial" charset="0"/>
                </a:endParaRPr>
              </a:p>
            </p:txBody>
          </p:sp>
          <p:sp>
            <p:nvSpPr>
              <p:cNvPr id="83" name="Text Box 17"/>
              <p:cNvSpPr txBox="1">
                <a:spLocks noChangeArrowheads="1"/>
              </p:cNvSpPr>
              <p:nvPr/>
            </p:nvSpPr>
            <p:spPr bwMode="auto">
              <a:xfrm>
                <a:off x="409437" y="2439186"/>
                <a:ext cx="1931875" cy="6647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09664" tIns="54832" rIns="109664" bIns="54832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ru-RU" sz="3600" dirty="0" smtClean="0"/>
                  <a:t>100100</a:t>
                </a:r>
                <a:r>
                  <a:rPr lang="ru-RU" sz="3600" baseline="-25000" dirty="0" smtClean="0">
                    <a:latin typeface="Arial" charset="0"/>
                  </a:rPr>
                  <a:t>2</a:t>
                </a:r>
                <a:endParaRPr lang="ru-RU" sz="3600" dirty="0"/>
              </a:p>
            </p:txBody>
          </p:sp>
          <p:sp>
            <p:nvSpPr>
              <p:cNvPr id="84" name="Прямоугольник 83"/>
              <p:cNvSpPr/>
              <p:nvPr/>
            </p:nvSpPr>
            <p:spPr>
              <a:xfrm>
                <a:off x="-49932" y="1439054"/>
                <a:ext cx="389850" cy="830997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ru-RU" sz="4800" dirty="0" smtClean="0">
                    <a:solidFill>
                      <a:prstClr val="black"/>
                    </a:solidFill>
                    <a:latin typeface="Arial" charset="0"/>
                  </a:rPr>
                  <a:t>-</a:t>
                </a:r>
                <a:endParaRPr lang="ru-RU" dirty="0"/>
              </a:p>
            </p:txBody>
          </p:sp>
        </p:grpSp>
        <p:sp>
          <p:nvSpPr>
            <p:cNvPr id="81" name="Line 8"/>
            <p:cNvSpPr>
              <a:spLocks noChangeShapeType="1"/>
            </p:cNvSpPr>
            <p:nvPr/>
          </p:nvSpPr>
          <p:spPr bwMode="auto">
            <a:xfrm>
              <a:off x="369847" y="2510624"/>
              <a:ext cx="1857388" cy="0"/>
            </a:xfrm>
            <a:prstGeom prst="line">
              <a:avLst/>
            </a:prstGeom>
            <a:ln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31"/>
          <p:cNvGrpSpPr>
            <a:grpSpLocks/>
          </p:cNvGrpSpPr>
          <p:nvPr/>
        </p:nvGrpSpPr>
        <p:grpSpPr bwMode="auto">
          <a:xfrm>
            <a:off x="1417778" y="1439054"/>
            <a:ext cx="4555214" cy="1415772"/>
            <a:chOff x="751442" y="1714488"/>
            <a:chExt cx="3422650" cy="1382812"/>
          </a:xfrm>
        </p:grpSpPr>
        <p:sp>
          <p:nvSpPr>
            <p:cNvPr id="14354" name="Rectangle 36"/>
            <p:cNvSpPr>
              <a:spLocks noChangeArrowheads="1"/>
            </p:cNvSpPr>
            <p:nvPr/>
          </p:nvSpPr>
          <p:spPr bwMode="auto">
            <a:xfrm>
              <a:off x="1214414" y="1714488"/>
              <a:ext cx="2252559" cy="138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300" b="1" dirty="0">
                  <a:latin typeface="Arial" pitchFamily="34" charset="0"/>
                  <a:cs typeface="Arial" pitchFamily="34" charset="0"/>
                </a:rPr>
                <a:t>   1 </a:t>
              </a:r>
              <a:r>
                <a:rPr lang="ru-RU" sz="4300" b="1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1 0 1</a:t>
              </a:r>
              <a:r>
                <a:rPr lang="ru-RU" sz="4300" b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  <a:p>
              <a:r>
                <a:rPr lang="ru-RU" sz="4300" b="1" dirty="0">
                  <a:latin typeface="Arial" pitchFamily="34" charset="0"/>
                  <a:cs typeface="Arial" pitchFamily="34" charset="0"/>
                  <a:sym typeface="Symbol" pitchFamily="18" charset="2"/>
                </a:rPr>
                <a:t>    1 1 0 1</a:t>
              </a:r>
              <a:r>
                <a:rPr lang="ru-RU" sz="4300" b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sp>
          <p:nvSpPr>
            <p:cNvPr id="14355" name="Line 38"/>
            <p:cNvSpPr>
              <a:spLocks noChangeShapeType="1"/>
            </p:cNvSpPr>
            <p:nvPr/>
          </p:nvSpPr>
          <p:spPr bwMode="auto">
            <a:xfrm>
              <a:off x="751442" y="3025318"/>
              <a:ext cx="34226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Группа 30"/>
          <p:cNvGrpSpPr>
            <a:grpSpLocks/>
          </p:cNvGrpSpPr>
          <p:nvPr/>
        </p:nvGrpSpPr>
        <p:grpSpPr bwMode="auto">
          <a:xfrm>
            <a:off x="655599" y="4145257"/>
            <a:ext cx="4784195" cy="762491"/>
            <a:chOff x="107325" y="4214818"/>
            <a:chExt cx="3594699" cy="744735"/>
          </a:xfrm>
        </p:grpSpPr>
        <p:sp>
          <p:nvSpPr>
            <p:cNvPr id="41017" name="Rectangle 57"/>
            <p:cNvSpPr>
              <a:spLocks noChangeArrowheads="1"/>
            </p:cNvSpPr>
            <p:nvPr/>
          </p:nvSpPr>
          <p:spPr bwMode="auto">
            <a:xfrm>
              <a:off x="714348" y="4214818"/>
              <a:ext cx="2987676" cy="682625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3" name="Rectangle 40"/>
            <p:cNvSpPr>
              <a:spLocks noChangeArrowheads="1"/>
            </p:cNvSpPr>
            <p:nvPr/>
          </p:nvSpPr>
          <p:spPr bwMode="auto">
            <a:xfrm>
              <a:off x="107325" y="4223060"/>
              <a:ext cx="3289588" cy="736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300" b="1" dirty="0" smtClean="0">
                  <a:latin typeface="Arial" pitchFamily="34" charset="0"/>
                  <a:cs typeface="Arial" pitchFamily="34" charset="0"/>
                </a:rPr>
                <a:t>   1 0 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0 </a:t>
              </a:r>
              <a:r>
                <a:rPr lang="ru-RU" sz="4300" b="1" dirty="0" smtClean="0">
                  <a:latin typeface="Arial" pitchFamily="34" charset="0"/>
                  <a:cs typeface="Arial" pitchFamily="34" charset="0"/>
                </a:rPr>
                <a:t>1 0 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0 0 1</a:t>
              </a:r>
              <a:r>
                <a:rPr lang="ru-RU" sz="4300" b="1" baseline="-25000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5" name="Группа 32"/>
          <p:cNvGrpSpPr>
            <a:grpSpLocks/>
          </p:cNvGrpSpPr>
          <p:nvPr/>
        </p:nvGrpSpPr>
        <p:grpSpPr bwMode="auto">
          <a:xfrm>
            <a:off x="1083181" y="2828728"/>
            <a:ext cx="4556259" cy="1415772"/>
            <a:chOff x="428596" y="3000373"/>
            <a:chExt cx="3423436" cy="1382812"/>
          </a:xfrm>
        </p:grpSpPr>
        <p:sp>
          <p:nvSpPr>
            <p:cNvPr id="14350" name="Rectangle 37"/>
            <p:cNvSpPr>
              <a:spLocks noChangeArrowheads="1"/>
            </p:cNvSpPr>
            <p:nvPr/>
          </p:nvSpPr>
          <p:spPr bwMode="auto">
            <a:xfrm>
              <a:off x="428596" y="3000373"/>
              <a:ext cx="2792152" cy="1382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4300" b="1" dirty="0">
                  <a:solidFill>
                    <a:srgbClr val="6600CC"/>
                  </a:solidFill>
                  <a:latin typeface="Arial" pitchFamily="34" charset="0"/>
                  <a:cs typeface="Arial" pitchFamily="34" charset="0"/>
                </a:rPr>
                <a:t>         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300" b="1" dirty="0" smtClean="0">
                  <a:latin typeface="Arial" pitchFamily="34" charset="0"/>
                  <a:cs typeface="Arial" pitchFamily="34" charset="0"/>
                </a:rPr>
                <a:t>1 1 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0 1</a:t>
              </a:r>
              <a:endParaRPr lang="ru-RU" sz="4300" b="1" baseline="-25000" dirty="0">
                <a:latin typeface="Arial" pitchFamily="34" charset="0"/>
                <a:cs typeface="Arial" pitchFamily="34" charset="0"/>
              </a:endParaRPr>
            </a:p>
            <a:p>
              <a:r>
                <a:rPr lang="ru-RU" sz="4300" dirty="0">
                  <a:latin typeface="Arial" pitchFamily="34" charset="0"/>
                  <a:cs typeface="Arial" pitchFamily="34" charset="0"/>
                  <a:sym typeface="Symbol" pitchFamily="18" charset="2"/>
                </a:rPr>
                <a:t>+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 1 </a:t>
              </a:r>
              <a:r>
                <a:rPr lang="ru-RU" sz="4300" b="1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1 0 1</a:t>
              </a:r>
              <a:endParaRPr lang="ru-RU" sz="4300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1" name="Line 41"/>
            <p:cNvSpPr>
              <a:spLocks noChangeShapeType="1"/>
            </p:cNvSpPr>
            <p:nvPr/>
          </p:nvSpPr>
          <p:spPr bwMode="auto">
            <a:xfrm>
              <a:off x="429382" y="4224722"/>
              <a:ext cx="34226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Группа 38"/>
          <p:cNvGrpSpPr>
            <a:grpSpLocks/>
          </p:cNvGrpSpPr>
          <p:nvPr/>
        </p:nvGrpSpPr>
        <p:grpSpPr bwMode="auto">
          <a:xfrm>
            <a:off x="512723" y="4803527"/>
            <a:ext cx="5039047" cy="754053"/>
            <a:chOff x="0" y="5214950"/>
            <a:chExt cx="3786182" cy="736500"/>
          </a:xfrm>
        </p:grpSpPr>
        <p:sp>
          <p:nvSpPr>
            <p:cNvPr id="14348" name="TextBox 33"/>
            <p:cNvSpPr txBox="1">
              <a:spLocks noChangeArrowheads="1"/>
            </p:cNvSpPr>
            <p:nvPr/>
          </p:nvSpPr>
          <p:spPr bwMode="auto">
            <a:xfrm>
              <a:off x="0" y="5214950"/>
              <a:ext cx="3571900" cy="736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4300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300" dirty="0">
                  <a:latin typeface="Arial" pitchFamily="34" charset="0"/>
                  <a:cs typeface="Arial" pitchFamily="34" charset="0"/>
                </a:rPr>
                <a:t>+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 1 </a:t>
              </a:r>
              <a:r>
                <a:rPr lang="ru-RU" sz="4300" b="1" dirty="0" smtClean="0"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4300" b="1" dirty="0">
                  <a:latin typeface="Arial" pitchFamily="34" charset="0"/>
                  <a:cs typeface="Arial" pitchFamily="34" charset="0"/>
                </a:rPr>
                <a:t>1 0 1</a:t>
              </a: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14312" y="5929331"/>
              <a:ext cx="3571870" cy="158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512723" y="5608077"/>
            <a:ext cx="5134124" cy="772455"/>
          </a:xfrm>
          <a:prstGeom prst="rect">
            <a:avLst/>
          </a:prstGeom>
          <a:solidFill>
            <a:srgbClr val="00B0F0">
              <a:alpha val="50000"/>
            </a:srgbClr>
          </a:solidFill>
        </p:spPr>
        <p:txBody>
          <a:bodyPr lIns="109664" tIns="54832" rIns="109664" bIns="54832">
            <a:spAutoFit/>
          </a:bodyPr>
          <a:lstStyle/>
          <a:p>
            <a:pPr>
              <a:defRPr/>
            </a:pPr>
            <a:r>
              <a:rPr lang="ru-RU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1 0 0 1 </a:t>
            </a:r>
            <a:r>
              <a:rPr lang="ru-RU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ru-RU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ru-RU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0 0 1</a:t>
            </a:r>
            <a:r>
              <a:rPr lang="ru-RU" sz="43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27763" y="1796244"/>
            <a:ext cx="5572164" cy="726288"/>
          </a:xfrm>
          <a:prstGeom prst="rect">
            <a:avLst/>
          </a:prstGeom>
          <a:noFill/>
        </p:spPr>
        <p:txBody>
          <a:bodyPr wrap="square" lIns="109664" tIns="54832" rIns="109664" bIns="54832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1 0011 1001</a:t>
            </a:r>
            <a:r>
              <a:rPr lang="ru-RU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=139</a:t>
            </a:r>
            <a:r>
              <a:rPr lang="en-US" sz="4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=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325" y="2724938"/>
            <a:ext cx="5572164" cy="664733"/>
          </a:xfrm>
          <a:prstGeom prst="rect">
            <a:avLst/>
          </a:prstGeom>
          <a:noFill/>
        </p:spPr>
        <p:txBody>
          <a:bodyPr wrap="square" lIns="109664" tIns="54832" rIns="109664" bIns="54832">
            <a:spAutoFit/>
          </a:bodyPr>
          <a:lstStyle/>
          <a:p>
            <a:pPr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1∙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256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∙1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6 +9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313</a:t>
            </a:r>
            <a:r>
              <a:rPr lang="en-US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>
          <a:xfrm>
            <a:off x="798475" y="296046"/>
            <a:ext cx="10344309" cy="7386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УМНОЖЕНИЕ В ДВОИЧНОЙ С.С.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7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Line 6"/>
          <p:cNvSpPr>
            <a:spLocks noChangeShapeType="1"/>
          </p:cNvSpPr>
          <p:nvPr/>
        </p:nvSpPr>
        <p:spPr bwMode="auto">
          <a:xfrm>
            <a:off x="6895933" y="3777236"/>
            <a:ext cx="3874890" cy="1625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655995" y="1653368"/>
            <a:ext cx="357190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101</a:t>
            </a:r>
            <a:r>
              <a:rPr lang="en-US" sz="4000" dirty="0" smtClean="0"/>
              <a:t> 010 </a:t>
            </a:r>
            <a:r>
              <a:rPr lang="ru-RU" sz="4000" dirty="0" smtClean="0"/>
              <a:t>101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12299" name="Line 6"/>
          <p:cNvSpPr>
            <a:spLocks noChangeShapeType="1"/>
          </p:cNvSpPr>
          <p:nvPr/>
        </p:nvSpPr>
        <p:spPr bwMode="auto">
          <a:xfrm>
            <a:off x="1395207" y="3134294"/>
            <a:ext cx="3874890" cy="1625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441689" y="5940268"/>
            <a:ext cx="3112167" cy="0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ПЕРЕВОД ИЗ С.С.</a:t>
            </a:r>
            <a:r>
              <a:rPr kumimoji="0" lang="ru-RU" sz="43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В ДРУГУЮ С.С.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227103" y="1653368"/>
            <a:ext cx="2714644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101</a:t>
            </a:r>
            <a:r>
              <a:rPr lang="en-US" sz="4000" dirty="0" smtClean="0"/>
              <a:t>010</a:t>
            </a:r>
            <a:r>
              <a:rPr lang="ru-RU" sz="4000" dirty="0" smtClean="0"/>
              <a:t>101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9847" y="3262276"/>
            <a:ext cx="59182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8370903" y="3225004"/>
            <a:ext cx="142876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412</a:t>
            </a:r>
            <a:r>
              <a:rPr lang="en-US" sz="4000" baseline="-25000" dirty="0" smtClean="0"/>
              <a:t>8</a:t>
            </a:r>
            <a:r>
              <a:rPr lang="en-US" sz="4000" dirty="0" smtClean="0"/>
              <a:t>=</a:t>
            </a:r>
            <a:r>
              <a:rPr lang="ru-RU" sz="4000" dirty="0" smtClean="0"/>
              <a:t> 266</a:t>
            </a:r>
            <a:r>
              <a:rPr lang="en-US" sz="4000" baseline="-25000" dirty="0" smtClean="0"/>
              <a:t>10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1227103" y="3225004"/>
            <a:ext cx="2714644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100</a:t>
            </a:r>
            <a:r>
              <a:rPr lang="en-US" sz="4000" dirty="0" smtClean="0"/>
              <a:t>00</a:t>
            </a:r>
            <a:r>
              <a:rPr lang="ru-RU" sz="4000" dirty="0" smtClean="0"/>
              <a:t>1010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3732" y="1690640"/>
            <a:ext cx="5661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ru-RU" dirty="0"/>
          </a:p>
        </p:txBody>
      </p:sp>
      <p:sp>
        <p:nvSpPr>
          <p:cNvPr id="37" name="Rectangle 5"/>
          <p:cNvSpPr>
            <a:spLocks noChangeArrowheads="1"/>
          </p:cNvSpPr>
          <p:nvPr/>
        </p:nvSpPr>
        <p:spPr bwMode="auto">
          <a:xfrm>
            <a:off x="4298937" y="3225004"/>
            <a:ext cx="2714644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100 </a:t>
            </a:r>
            <a:r>
              <a:rPr lang="en-US" sz="4000" dirty="0" smtClean="0"/>
              <a:t>00</a:t>
            </a:r>
            <a:r>
              <a:rPr lang="ru-RU" sz="4000" dirty="0" smtClean="0"/>
              <a:t>1 010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8370903" y="1653368"/>
            <a:ext cx="142876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525</a:t>
            </a:r>
            <a:r>
              <a:rPr lang="en-US" sz="4000" baseline="-25000" dirty="0" smtClean="0"/>
              <a:t>8</a:t>
            </a:r>
            <a:r>
              <a:rPr lang="en-US" sz="4000" dirty="0" smtClean="0"/>
              <a:t>=</a:t>
            </a:r>
            <a:r>
              <a:rPr lang="ru-RU" sz="4000" dirty="0" smtClean="0"/>
              <a:t> </a:t>
            </a:r>
            <a:r>
              <a:rPr lang="en-US" sz="4000" dirty="0" smtClean="0"/>
              <a:t>341</a:t>
            </a:r>
            <a:r>
              <a:rPr lang="en-US" sz="4000" baseline="-25000" dirty="0" smtClean="0"/>
              <a:t>10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8409" y="5010954"/>
            <a:ext cx="5661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798871" y="5010954"/>
            <a:ext cx="3643338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1 111 110 010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155665" y="5010954"/>
            <a:ext cx="2714644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111111010</a:t>
            </a:r>
            <a:r>
              <a:rPr lang="ru-RU" sz="4000" baseline="-25000" dirty="0" smtClean="0"/>
              <a:t>2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8870969" y="5010954"/>
            <a:ext cx="142876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ru-RU" sz="4000" dirty="0" smtClean="0"/>
              <a:t>1762</a:t>
            </a:r>
            <a:r>
              <a:rPr lang="en-US" sz="4000" baseline="-25000" dirty="0" smtClean="0"/>
              <a:t>8</a:t>
            </a:r>
            <a:r>
              <a:rPr lang="en-US" sz="4000" dirty="0" smtClean="0"/>
              <a:t>=</a:t>
            </a:r>
            <a:r>
              <a:rPr lang="ru-RU" sz="4000" dirty="0" smtClean="0"/>
              <a:t>1010</a:t>
            </a:r>
            <a:r>
              <a:rPr lang="en-US" sz="4000" baseline="-25000" dirty="0" smtClean="0"/>
              <a:t>10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nimBg="1"/>
      <p:bldP spid="32" grpId="0" animBg="1"/>
      <p:bldP spid="33" grpId="0"/>
      <p:bldP spid="34" grpId="0" animBg="1"/>
      <p:bldP spid="35" grpId="0" animBg="1"/>
      <p:bldP spid="37" grpId="0" animBg="1"/>
      <p:bldP spid="38" grpId="0" animBg="1"/>
      <p:bldP spid="39" grpId="0"/>
      <p:bldP spid="41" grpId="0" animBg="1"/>
      <p:bldP spid="42" grpId="0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7" name="Line 6"/>
          <p:cNvSpPr>
            <a:spLocks noChangeShapeType="1"/>
          </p:cNvSpPr>
          <p:nvPr/>
        </p:nvSpPr>
        <p:spPr bwMode="auto">
          <a:xfrm>
            <a:off x="6895933" y="3777236"/>
            <a:ext cx="3874890" cy="1625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3441681" y="1653368"/>
            <a:ext cx="1928826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775</a:t>
            </a:r>
            <a:r>
              <a:rPr lang="en-US" sz="4000" baseline="-25000" dirty="0" smtClean="0"/>
              <a:t>16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12299" name="Line 6"/>
          <p:cNvSpPr>
            <a:spLocks noChangeShapeType="1"/>
          </p:cNvSpPr>
          <p:nvPr/>
        </p:nvSpPr>
        <p:spPr bwMode="auto">
          <a:xfrm>
            <a:off x="1395207" y="3134294"/>
            <a:ext cx="3874890" cy="1625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1441689" y="5940268"/>
            <a:ext cx="3112167" cy="0"/>
          </a:xfrm>
          <a:prstGeom prst="line">
            <a:avLst/>
          </a:prstGeom>
          <a:ln>
            <a:solidFill>
              <a:schemeClr val="bg1"/>
            </a:solidFill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ru-RU" sz="4000"/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ПЕРЕВОД ИЗ С.С.</a:t>
            </a:r>
            <a:r>
              <a:rPr kumimoji="0" lang="ru-RU" sz="43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В ДРУГУЮ С.С.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1227103" y="1653368"/>
            <a:ext cx="2714644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1909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9847" y="3262276"/>
            <a:ext cx="591829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227103" y="1653368"/>
            <a:ext cx="5661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a)</a:t>
            </a:r>
            <a:endParaRPr lang="ru-RU" dirty="0"/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5441945" y="1653368"/>
            <a:ext cx="321471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111 0111 0101</a:t>
            </a:r>
            <a:r>
              <a:rPr lang="en-US" sz="4000" baseline="-25000" dirty="0" smtClean="0"/>
              <a:t>2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8409" y="5010954"/>
            <a:ext cx="56618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941351" y="3296442"/>
            <a:ext cx="2071702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9901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870177" y="3296442"/>
            <a:ext cx="1928826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26AD</a:t>
            </a:r>
            <a:r>
              <a:rPr lang="en-US" sz="4000" baseline="-25000" dirty="0" smtClean="0"/>
              <a:t>16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799135" y="3296442"/>
            <a:ext cx="321471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10 0110 1010 1101</a:t>
            </a:r>
            <a:r>
              <a:rPr lang="en-US" sz="4000" baseline="-25000" dirty="0" smtClean="0"/>
              <a:t>2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1227103" y="4939516"/>
            <a:ext cx="2071702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800000</a:t>
            </a:r>
            <a:r>
              <a:rPr lang="en-US" sz="4000" baseline="-25000" dirty="0" smtClean="0"/>
              <a:t>10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3370243" y="4939516"/>
            <a:ext cx="1928826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C3500</a:t>
            </a:r>
            <a:r>
              <a:rPr lang="en-US" sz="4000" baseline="-25000" dirty="0" smtClean="0"/>
              <a:t>16</a:t>
            </a:r>
            <a:r>
              <a:rPr lang="en-US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7870837" y="4939516"/>
            <a:ext cx="321471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1100 0011 0101 0000 0000</a:t>
            </a:r>
            <a:r>
              <a:rPr lang="en-US" sz="4000" baseline="-25000" dirty="0" smtClean="0"/>
              <a:t>2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7" grpId="0" animBg="1"/>
      <p:bldP spid="32" grpId="0" animBg="1"/>
      <p:bldP spid="33" grpId="0"/>
      <p:bldP spid="38" grpId="0" animBg="1"/>
      <p:bldP spid="39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 txBox="1">
            <a:spLocks noChangeArrowheads="1"/>
          </p:cNvSpPr>
          <p:nvPr/>
        </p:nvSpPr>
        <p:spPr>
          <a:xfrm>
            <a:off x="226971" y="296046"/>
            <a:ext cx="11715832" cy="661720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ДЕЛЕНИЕ В РАЗНЫХ </a:t>
            </a:r>
            <a:r>
              <a:rPr kumimoji="0" lang="ru-RU" sz="43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С.С.</a:t>
            </a:r>
            <a:endParaRPr kumimoji="0" lang="ru-RU" sz="43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369979" y="2510624"/>
            <a:ext cx="321471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11</a:t>
            </a:r>
            <a:r>
              <a:rPr lang="ru-RU" sz="4000" dirty="0" smtClean="0"/>
              <a:t>0</a:t>
            </a:r>
            <a:r>
              <a:rPr lang="en-US" sz="4000" dirty="0" smtClean="0"/>
              <a:t>01</a:t>
            </a:r>
            <a:r>
              <a:rPr lang="ru-RU" sz="4000" dirty="0" smtClean="0"/>
              <a:t>1</a:t>
            </a:r>
            <a:r>
              <a:rPr lang="en-US" sz="4000" dirty="0" smtClean="0"/>
              <a:t>0</a:t>
            </a:r>
            <a:r>
              <a:rPr lang="en-US" sz="4000" baseline="-25000" dirty="0" smtClean="0"/>
              <a:t>2</a:t>
            </a:r>
            <a:r>
              <a:rPr lang="ru-RU" sz="4000" baseline="-25000" dirty="0" smtClean="0"/>
              <a:t> </a:t>
            </a:r>
            <a:r>
              <a:rPr lang="ru-RU" sz="4000" dirty="0" smtClean="0"/>
              <a:t>: 2</a:t>
            </a:r>
            <a:r>
              <a:rPr lang="ru-RU" sz="4000" baseline="-25000" dirty="0" smtClean="0"/>
              <a:t>10</a:t>
            </a:r>
            <a:r>
              <a:rPr lang="ru-RU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4441813" y="2510624"/>
            <a:ext cx="3214710" cy="785818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11</a:t>
            </a:r>
            <a:r>
              <a:rPr lang="ru-RU" sz="4000" dirty="0" smtClean="0"/>
              <a:t>0</a:t>
            </a:r>
            <a:r>
              <a:rPr lang="en-US" sz="4000" dirty="0" smtClean="0"/>
              <a:t>01</a:t>
            </a:r>
            <a:r>
              <a:rPr lang="ru-RU" sz="4000" dirty="0" smtClean="0"/>
              <a:t>1</a:t>
            </a:r>
            <a:r>
              <a:rPr lang="en-US" sz="4000" dirty="0" smtClean="0"/>
              <a:t>0</a:t>
            </a:r>
            <a:r>
              <a:rPr lang="en-US" sz="4000" baseline="-25000" dirty="0" smtClean="0"/>
              <a:t>2</a:t>
            </a:r>
            <a:r>
              <a:rPr lang="ru-RU" sz="4000" dirty="0" smtClean="0"/>
              <a:t>:10</a:t>
            </a:r>
            <a:r>
              <a:rPr lang="ru-RU" sz="4000" baseline="-25000" dirty="0" smtClean="0"/>
              <a:t>2</a:t>
            </a:r>
            <a:r>
              <a:rPr lang="ru-RU" sz="4000" dirty="0" smtClean="0"/>
              <a:t>=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7227895" y="2510624"/>
            <a:ext cx="2214578" cy="785818"/>
          </a:xfrm>
          <a:prstGeom prst="rect">
            <a:avLst/>
          </a:prstGeom>
          <a:noFill/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Ins="306000"/>
          <a:lstStyle/>
          <a:p>
            <a:pPr algn="r">
              <a:defRPr/>
            </a:pPr>
            <a:r>
              <a:rPr lang="en-US" sz="4000" dirty="0" smtClean="0"/>
              <a:t>11</a:t>
            </a:r>
            <a:r>
              <a:rPr lang="ru-RU" sz="4000" dirty="0" smtClean="0"/>
              <a:t>0</a:t>
            </a:r>
            <a:r>
              <a:rPr lang="en-US" sz="4000" dirty="0" smtClean="0"/>
              <a:t>01</a:t>
            </a:r>
            <a:r>
              <a:rPr lang="ru-RU" sz="4000" dirty="0" smtClean="0"/>
              <a:t>1</a:t>
            </a:r>
            <a:r>
              <a:rPr lang="en-US" sz="4000" baseline="-25000" dirty="0" smtClean="0"/>
              <a:t>2</a:t>
            </a:r>
            <a:endParaRPr lang="en-US" sz="4000" baseline="-25000" dirty="0"/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1285" y="1916812"/>
            <a:ext cx="11144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Решить примеры на странице 79 учебника:</a:t>
            </a:r>
          </a:p>
          <a:p>
            <a:pPr indent="811213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№1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№2 (ж), №3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№5 (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), № 6(е)</a:t>
            </a:r>
          </a:p>
          <a:p>
            <a:pPr indent="811213" algn="just">
              <a:buAutoNum type="arabicPeriod"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811213" algn="just">
              <a:buAutoNum type="arabicPeriod"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7f6b454e85cb0305d2a2c85863aef99767bdfa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12166</TotalTime>
  <Words>340</Words>
  <Application>Microsoft Office PowerPoint</Application>
  <PresentationFormat>Произвольный</PresentationFormat>
  <Paragraphs>111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 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1131</cp:revision>
  <dcterms:created xsi:type="dcterms:W3CDTF">2020-04-13T08:05:16Z</dcterms:created>
  <dcterms:modified xsi:type="dcterms:W3CDTF">2021-03-10T09:45:59Z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