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624" r:id="rId3"/>
    <p:sldId id="805" r:id="rId4"/>
    <p:sldId id="789" r:id="rId5"/>
    <p:sldId id="807" r:id="rId6"/>
    <p:sldId id="808" r:id="rId7"/>
    <p:sldId id="810" r:id="rId8"/>
    <p:sldId id="809" r:id="rId9"/>
    <p:sldId id="818" r:id="rId10"/>
    <p:sldId id="811" r:id="rId11"/>
    <p:sldId id="812" r:id="rId12"/>
    <p:sldId id="817" r:id="rId13"/>
    <p:sldId id="813" r:id="rId14"/>
    <p:sldId id="816" r:id="rId15"/>
    <p:sldId id="785" r:id="rId16"/>
    <p:sldId id="814" r:id="rId17"/>
    <p:sldId id="815" r:id="rId18"/>
    <p:sldId id="806" r:id="rId19"/>
  </p:sldIdLst>
  <p:sldSz cx="12169775" cy="7021513"/>
  <p:notesSz cx="5765800" cy="3244850"/>
  <p:custDataLst>
    <p:tags r:id="rId2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10B014"/>
    <a:srgbClr val="ECCBCA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68" autoAdjust="0"/>
    <p:restoredTop sz="94803" autoAdjust="0"/>
  </p:normalViewPr>
  <p:slideViewPr>
    <p:cSldViewPr>
      <p:cViewPr varScale="1">
        <p:scale>
          <a:sx n="36" d="100"/>
          <a:sy n="36" d="100"/>
        </p:scale>
        <p:origin x="-1476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F86-0B1E-43AA-B5D5-F2823D8170F5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1365-0B6E-4B2D-866E-8A7F1FF0C3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lang="ru-RU" sz="6000" spc="-11" dirty="0" smtClean="0"/>
              <a:t> </a:t>
            </a:r>
            <a:r>
              <a:rPr sz="6000" spc="-11" dirty="0" err="1" smtClean="0"/>
              <a:t>Информатика</a:t>
            </a:r>
            <a:r>
              <a:rPr sz="6000" spc="-11" dirty="0" smtClean="0"/>
              <a:t>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 dirty="0"/>
          </a:p>
        </p:txBody>
      </p:sp>
      <p:sp>
        <p:nvSpPr>
          <p:cNvPr id="4" name="object 4"/>
          <p:cNvSpPr txBox="1"/>
          <p:nvPr/>
        </p:nvSpPr>
        <p:spPr>
          <a:xfrm>
            <a:off x="1655731" y="3225004"/>
            <a:ext cx="6286544" cy="2308854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dirty="0" smtClean="0">
                <a:solidFill>
                  <a:srgbClr val="2365C7"/>
                </a:solidFill>
                <a:latin typeface="Arial"/>
                <a:cs typeface="Arial"/>
              </a:rPr>
              <a:t>ОБ АНТИВИРУСАХ И ЗАЩИТЕ ИНФОРМАЦИИ</a:t>
            </a:r>
          </a:p>
        </p:txBody>
      </p:sp>
      <p:sp>
        <p:nvSpPr>
          <p:cNvPr id="5" name="object 5"/>
          <p:cNvSpPr/>
          <p:nvPr/>
        </p:nvSpPr>
        <p:spPr>
          <a:xfrm>
            <a:off x="653901" y="3236910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Рисунок 13" descr="tittle-18.jpg"/>
          <p:cNvPicPr>
            <a:picLocks noChangeAspect="1"/>
          </p:cNvPicPr>
          <p:nvPr/>
        </p:nvPicPr>
        <p:blipFill>
          <a:blip r:embed="rId3">
            <a:lum contrast="40000"/>
          </a:blip>
          <a:stretch>
            <a:fillRect/>
          </a:stretch>
        </p:blipFill>
        <p:spPr>
          <a:xfrm>
            <a:off x="7585085" y="3225004"/>
            <a:ext cx="4362821" cy="271464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4161" y="1296178"/>
            <a:ext cx="10980616" cy="4542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Есть несколько способов защиты от вирусных атак. Соблюдение мер предосторожности может и не полностью предотвратить опасность, но и заметно уменьшить ее. </a:t>
            </a:r>
          </a:p>
          <a:p>
            <a:pPr marL="84138" indent="633413"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• Пользоваться техническими и программными средствами, которые ограничивают и контролируют вход извне через Интернет на персональные компьютеры и компьютеры в локальной сети.</a:t>
            </a:r>
          </a:p>
          <a:p>
            <a:pPr marL="84138" indent="633413"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• Информацию через Интернет получать только из достоверных источников и проверять их соответствие с оригиналом.</a:t>
            </a:r>
          </a:p>
          <a:p>
            <a:pPr marL="84138" indent="633413"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• При приёме и передаче информации пользоваться методами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криптографии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(кодирование информации).</a:t>
            </a:r>
          </a:p>
          <a:p>
            <a:pPr marL="84138" indent="633413"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• Использовать против компьютерных вирусов контролирующие и лечащие программы.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ЗАЩИТА ОТ ВИРУСОВ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4161" y="1296178"/>
            <a:ext cx="10980616" cy="3065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Информация на вашем персональном компьютере может и не так ценна, чтобы ее украсть. Но эта информация очень важна для вас. А компьютерные вирусы могут ее удалить или сделать непригодной для пользования. История компьютерных вирусов связана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именем известного специалиста в области компьютерной безопасности, научного сотрудника университета города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Цинциннати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(штат Огайо) Фреда Коэна. Коэн, работая над проблемой защиты программных средств от незаконного копирования, создал новую программу.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ЗАЩИТА ОТ ВИРУСОВ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499" y="4368012"/>
            <a:ext cx="2630517" cy="2253144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4161" y="1296178"/>
            <a:ext cx="10980616" cy="3126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Эта программа отличалась свойством быстро восстанавливаться и развиваться, удалять важную информацию из памяти компьютера, портить системные файлы и запускалась во время несанкционированного копирования. Предназначенная для защиты информации от воров, эта программа послужила толчком для создания компьютерных вирусов.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ЗАЩИТА ОТ ВИРУСОВ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EWrVzTyXYAAutj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623" y="4510888"/>
            <a:ext cx="3265871" cy="2177248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antivirusprograms-630x4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4821" y="3082128"/>
            <a:ext cx="5857888" cy="3737890"/>
          </a:xfrm>
          <a:prstGeom prst="rect">
            <a:avLst/>
          </a:prstGeom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69847" y="1296178"/>
            <a:ext cx="11194930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Чтобы защитить компьютеры от вирусов, ряд фирм США, Канады, России занимаются разработкой антивирусных программ. На сегодняшний день самые известные антивирусные программы: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Антивирусные программы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9847" y="2666204"/>
            <a:ext cx="11799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AVG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AntiVirus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Free.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Популярный бесплатный 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антивирус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 с простым интерфейсом. ...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Avira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Free Security Suite. ...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Bitdefender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Antivirus Free Edition. ...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Comodo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Internet Security. ...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Avast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Free Antivirus. ...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Kaspersky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Free. ...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Panda Free Antivirus. ...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360 Total Security.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Qwer\Desktop\i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71035" y="3439318"/>
            <a:ext cx="2286016" cy="22860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69847" y="1439054"/>
            <a:ext cx="9634405" cy="4542717"/>
          </a:xfrm>
          <a:prstGeom prst="rect">
            <a:avLst/>
          </a:prstGeom>
        </p:spPr>
        <p:txBody>
          <a:bodyPr lIns="109664" tIns="54832" rIns="109664" bIns="54832"/>
          <a:lstStyle/>
          <a:p>
            <a:pPr indent="900113"/>
            <a:r>
              <a:rPr lang="ru-RU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Специализированная программа для обнаружения компьютерных вирусов, а также нежелательных (считающихся вредоносными) программ вообще и восстановления заражённых (модифицированных) такими программами файлов, а также для профилактики — предотвращения заражения (модификации) файлов или операционной системы вредоносным кодом.</a:t>
            </a:r>
            <a:endParaRPr lang="ru-RU" sz="3200" i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Антивирусные программы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12723" y="1510492"/>
            <a:ext cx="1114432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>
              <a:spcBef>
                <a:spcPts val="1200"/>
              </a:spcBef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чего нужно защищать информацию?</a:t>
            </a:r>
          </a:p>
          <a:p>
            <a:pPr indent="811213" algn="just">
              <a:spcBef>
                <a:spcPts val="1200"/>
              </a:spcBef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Какой вред можно нанести компьютеру и его информационным ресурсам через Интернет?</a:t>
            </a:r>
          </a:p>
          <a:p>
            <a:pPr indent="811213" algn="just">
              <a:spcBef>
                <a:spcPts val="1200"/>
              </a:spcBef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Какие группы вирусов вы знаете? </a:t>
            </a:r>
          </a:p>
          <a:p>
            <a:pPr indent="811213" algn="just">
              <a:spcBef>
                <a:spcPts val="1200"/>
              </a:spcBef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 размножается файловый вирус?</a:t>
            </a:r>
          </a:p>
          <a:p>
            <a:pPr indent="811213" algn="just">
              <a:spcBef>
                <a:spcPts val="1200"/>
              </a:spcBef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Расскажите о безопасности и защите от «электронных преступлений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»?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з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ПОВТОРЕНИЕ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12723" y="1296178"/>
            <a:ext cx="111443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6.    Что такое криптография?</a:t>
            </a:r>
          </a:p>
          <a:p>
            <a:pPr indent="266700" algn="just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7.    Как возникли компьютерные вирусы?</a:t>
            </a:r>
          </a:p>
          <a:p>
            <a:pPr indent="266700" algn="just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8.    Какие есть способы защиты от вирусов?</a:t>
            </a:r>
          </a:p>
          <a:p>
            <a:pPr indent="266700" algn="just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9.    Расскажите о Boot-вирусах.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ПОВТОРЕНИЕ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41813" y="4725202"/>
            <a:ext cx="2408715" cy="20607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12723" y="1510492"/>
            <a:ext cx="11144328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7550" algn="just">
              <a:spcBef>
                <a:spcPts val="6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Из приведенных ниже высказываний найдите верное:</a:t>
            </a:r>
          </a:p>
          <a:p>
            <a:pPr indent="717550" algn="just">
              <a:spcBef>
                <a:spcPts val="6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а) Чтобы пользоваться компьютерными вирусами пришлось разработать специальные программы антивирусы.</a:t>
            </a:r>
          </a:p>
          <a:p>
            <a:pPr indent="717550" algn="just">
              <a:spcBef>
                <a:spcPts val="6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б)  На определённой стадии компьютеризации общества вирусы привлекли внимание организованных преступных групп.</a:t>
            </a:r>
          </a:p>
          <a:p>
            <a:pPr indent="717550" algn="just">
              <a:spcBef>
                <a:spcPts val="6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в)  Интернет «информационных воров» поднял на новый уровень.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ПОВТОРЕНИЕ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41285" y="1439054"/>
            <a:ext cx="111443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Прочитать 76-77 страницы учебника.</a:t>
            </a:r>
          </a:p>
          <a:p>
            <a:pPr indent="811213" algn="just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Вставьте нужные слова вместо многоточий и запишите в тетрадь: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ЗАДАНИЕ ДЛЯ САМОСТОЯТЕЛЬНОЙ РАБОТЫ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1369979" y="3153566"/>
            <a:ext cx="980564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4161" y="1796244"/>
            <a:ext cx="1111621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lnSpc>
                <a:spcPct val="150000"/>
              </a:lnSpc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Классификация вирусов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Защита от вирусов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Антивирусные программы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 УРОКА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41285" y="1439054"/>
            <a:ext cx="111443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2. Для выражений левого столбца найдите соответствующие выражения в правом столбце.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655599" y="2510624"/>
            <a:ext cx="10967132" cy="4286280"/>
          </a:xfrm>
          <a:prstGeom prst="rect">
            <a:avLst/>
          </a:prstGeom>
          <a:noFill/>
          <a:ln w="50800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</p:spPr>
      </p:pic>
      <p:cxnSp>
        <p:nvCxnSpPr>
          <p:cNvPr id="8" name="Прямая со стрелкой 7"/>
          <p:cNvCxnSpPr/>
          <p:nvPr/>
        </p:nvCxnSpPr>
        <p:spPr>
          <a:xfrm rot="10800000" flipV="1">
            <a:off x="5584821" y="3296442"/>
            <a:ext cx="1143008" cy="642942"/>
          </a:xfrm>
          <a:prstGeom prst="straightConnector1">
            <a:avLst/>
          </a:prstGeom>
          <a:ln w="508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>
            <a:off x="5656259" y="3367880"/>
            <a:ext cx="1214446" cy="714380"/>
          </a:xfrm>
          <a:prstGeom prst="straightConnector1">
            <a:avLst/>
          </a:prstGeom>
          <a:ln w="50800">
            <a:solidFill>
              <a:srgbClr val="004A82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>
            <a:off x="5584821" y="4725202"/>
            <a:ext cx="1071570" cy="857256"/>
          </a:xfrm>
          <a:prstGeom prst="straightConnector1">
            <a:avLst/>
          </a:prstGeom>
          <a:ln w="50800">
            <a:solidFill>
              <a:srgbClr val="10B014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5727697" y="5153830"/>
            <a:ext cx="1143008" cy="642942"/>
          </a:xfrm>
          <a:prstGeom prst="straightConnector1">
            <a:avLst/>
          </a:prstGeom>
          <a:ln w="50800">
            <a:solidFill>
              <a:srgbClr val="D023DD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4161" y="1296178"/>
            <a:ext cx="10980616" cy="5035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Условно вирусы можно разделить на следующие группы:</a:t>
            </a:r>
          </a:p>
          <a:p>
            <a:pPr marL="84138" indent="633413" algn="just">
              <a:buFontTx/>
              <a:buChar char="-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файловые вирусы (портит COM, EXE и DLL файлы);</a:t>
            </a:r>
          </a:p>
          <a:p>
            <a:pPr marL="84138" indent="633413" algn="just">
              <a:buFontTx/>
              <a:buChar char="-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boot-вирусы (портит загрузочные сектора дисков);</a:t>
            </a:r>
          </a:p>
          <a:p>
            <a:pPr marL="84138" indent="633413" algn="just">
              <a:buFontTx/>
              <a:buChar char="-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макровирусы;</a:t>
            </a:r>
          </a:p>
          <a:p>
            <a:pPr marL="84138" indent="633413" algn="just">
              <a:buFontTx/>
              <a:buChar char="-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сетевые вирусы.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ВИРУСОВ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4161" y="1296178"/>
            <a:ext cx="10980616" cy="355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Файловые вирусы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наиболее распространенный тип вирусов. Они составляют примерно 80 % всех вирусов. Этот тип компьютерных вирусов очень стойкий, и, если вовремя не принять меры, может начаться настоящая эпидемия. </a:t>
            </a:r>
          </a:p>
          <a:p>
            <a:pPr marL="84138" indent="63341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Например, RCE-1813 или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Ierusalem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(Иерусалим),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Black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Friday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(Чёрная пятница).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ВИРУСОВ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загрузка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6127" y="4725202"/>
            <a:ext cx="1857388" cy="1857388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4161" y="1296178"/>
            <a:ext cx="10980616" cy="355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Boot-вирусы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(Загрузочные) записывают себя в нулевую дорожку диска, с которого загружается операционная система. Эти вирусы активируются и распространяются вместе с загрузкой операционной системы, когда пользователь ещё не запустил антивирусную программу. Boot-вирусы отличаются от файловых вирусов, их гораздо меньше и распространяются они медленнее. Естественно, есть вирусы, которые поражают как файловую систему, так и загрузочные сектора.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ВИРУСОВ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OwD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0375" y="4865975"/>
            <a:ext cx="1693702" cy="1930930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4161" y="1296178"/>
            <a:ext cx="10980616" cy="4542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Макро-вирусы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при заражении используют возможности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макро-языка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прикладных программ (текстовые процессоры, электронные таблицы). Они особенно распространены 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Microsoft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Excel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Такие вирусы активируются при загрузке зараженных файлов и заражают другие файлы такого типа при их загрузке. Они заражают не только отдельные компьютеры, но и другие компьютеры в сети, где установлены такие программы (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Word,Excel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ВИРУСОВ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4161" y="1153302"/>
            <a:ext cx="10980616" cy="355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Вирусы, поражающие сеть, называются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репликаторами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Они заражают всех или некоторых абонентов сети. Сетевые вирусы используют для своего распространения протоколы или команды компьютерных сетей и электронной почты. Наиболее распространенные на сегодняшний день вирусы такого типа это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трояны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почтовые вирусы (черви).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ВИРУСОВ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Xqy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169" y="4939515"/>
            <a:ext cx="1928826" cy="1598171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221535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6640" fontAlgn="base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12723" y="1510492"/>
            <a:ext cx="10980616" cy="2080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marL="84138" indent="63341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Такие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вирусы дают большую возможность при хищении информации. Самый знаменитый среди них –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Morrisэ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Этот вирус в 1988 году из 30000 компьютеров в сети интернет заразил6000 компьютеров.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41351" y="224608"/>
            <a:ext cx="10648585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8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ВИРУСОВ</a:t>
            </a:r>
            <a:endParaRPr lang="ru-RU" sz="4800" b="1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Xqy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498" y="3796507"/>
            <a:ext cx="2758985" cy="2286017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bf619e5d8cfe699525e9ad63623b185b5a42ae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12033</TotalTime>
  <Words>719</Words>
  <Application>Microsoft Office PowerPoint</Application>
  <PresentationFormat>Произвольный</PresentationFormat>
  <Paragraphs>68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 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1129</cp:revision>
  <dcterms:created xsi:type="dcterms:W3CDTF">2020-04-13T08:05:16Z</dcterms:created>
  <dcterms:modified xsi:type="dcterms:W3CDTF">2021-03-04T17:49:59Z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