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256" r:id="rId2"/>
    <p:sldId id="624" r:id="rId3"/>
    <p:sldId id="805" r:id="rId4"/>
    <p:sldId id="789" r:id="rId5"/>
    <p:sldId id="807" r:id="rId6"/>
    <p:sldId id="808" r:id="rId7"/>
    <p:sldId id="810" r:id="rId8"/>
    <p:sldId id="809" r:id="rId9"/>
    <p:sldId id="818" r:id="rId10"/>
    <p:sldId id="811" r:id="rId11"/>
    <p:sldId id="812" r:id="rId12"/>
    <p:sldId id="817" r:id="rId13"/>
    <p:sldId id="813" r:id="rId14"/>
    <p:sldId id="816" r:id="rId15"/>
    <p:sldId id="785" r:id="rId16"/>
    <p:sldId id="814" r:id="rId17"/>
    <p:sldId id="815" r:id="rId18"/>
    <p:sldId id="806" r:id="rId19"/>
  </p:sldIdLst>
  <p:sldSz cx="12169775" cy="7021513"/>
  <p:notesSz cx="5765800" cy="3244850"/>
  <p:custDataLst>
    <p:tags r:id="rId21"/>
  </p:custDataLst>
  <p:defaultTextStyle>
    <a:defPPr>
      <a:defRPr lang="ru-RU"/>
    </a:defPPr>
    <a:lvl1pPr marL="0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1pPr>
    <a:lvl2pPr marL="973745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2pPr>
    <a:lvl3pPr marL="1947489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3pPr>
    <a:lvl4pPr marL="2921234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4pPr>
    <a:lvl5pPr marL="3894978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5pPr>
    <a:lvl6pPr marL="4868723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6pPr>
    <a:lvl7pPr marL="5842467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7pPr>
    <a:lvl8pPr marL="6816212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8pPr>
    <a:lvl9pPr marL="7789956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6232">
          <p15:clr>
            <a:srgbClr val="A4A3A4"/>
          </p15:clr>
        </p15:guide>
        <p15:guide id="2" pos="45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D023DD"/>
    <a:srgbClr val="004A82"/>
    <a:srgbClr val="10B014"/>
    <a:srgbClr val="ECCBCA"/>
    <a:srgbClr val="007A3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368" autoAdjust="0"/>
    <p:restoredTop sz="94803" autoAdjust="0"/>
  </p:normalViewPr>
  <p:slideViewPr>
    <p:cSldViewPr>
      <p:cViewPr varScale="1">
        <p:scale>
          <a:sx n="36" d="100"/>
          <a:sy n="36" d="100"/>
        </p:scale>
        <p:origin x="-1476" y="-96"/>
      </p:cViewPr>
      <p:guideLst>
        <p:guide orient="horz" pos="6232"/>
        <p:guide pos="45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C86543-421F-46F0-8DB9-08A2BA71687B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27213" y="242888"/>
            <a:ext cx="21113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30EF6-6AD4-422F-AB26-32C1229698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60067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2733" y="2176668"/>
            <a:ext cx="10344309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5466" y="3932047"/>
            <a:ext cx="8518843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81" y="2125031"/>
            <a:ext cx="10328814" cy="461665"/>
          </a:xfrm>
        </p:spPr>
        <p:txBody>
          <a:bodyPr lIns="0" tIns="0" rIns="0" bIns="0"/>
          <a:lstStyle>
            <a:lvl1pPr>
              <a:defRPr sz="30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8490" y="1614948"/>
            <a:ext cx="52938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67435" y="1614948"/>
            <a:ext cx="52938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3/4/2021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3/4/2021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3/4/2021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AEF86-0B1E-43AA-B5D5-F2823D8170F5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1365-0B6E-4B2D-866E-8A7F1FF0C3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79" y="1160211"/>
            <a:ext cx="11927184" cy="5732633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81" y="2125031"/>
            <a:ext cx="10328814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37724" y="6530006"/>
            <a:ext cx="389432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8489" y="6530006"/>
            <a:ext cx="279904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62238" y="6530006"/>
            <a:ext cx="279904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73745">
        <a:defRPr>
          <a:latin typeface="+mn-lt"/>
          <a:ea typeface="+mn-ea"/>
          <a:cs typeface="+mn-cs"/>
        </a:defRPr>
      </a:lvl2pPr>
      <a:lvl3pPr marL="1947489">
        <a:defRPr>
          <a:latin typeface="+mn-lt"/>
          <a:ea typeface="+mn-ea"/>
          <a:cs typeface="+mn-cs"/>
        </a:defRPr>
      </a:lvl3pPr>
      <a:lvl4pPr marL="2921234">
        <a:defRPr>
          <a:latin typeface="+mn-lt"/>
          <a:ea typeface="+mn-ea"/>
          <a:cs typeface="+mn-cs"/>
        </a:defRPr>
      </a:lvl4pPr>
      <a:lvl5pPr marL="3894978">
        <a:defRPr>
          <a:latin typeface="+mn-lt"/>
          <a:ea typeface="+mn-ea"/>
          <a:cs typeface="+mn-cs"/>
        </a:defRPr>
      </a:lvl5pPr>
      <a:lvl6pPr marL="4868723">
        <a:defRPr>
          <a:latin typeface="+mn-lt"/>
          <a:ea typeface="+mn-ea"/>
          <a:cs typeface="+mn-cs"/>
        </a:defRPr>
      </a:lvl6pPr>
      <a:lvl7pPr marL="5842467">
        <a:defRPr>
          <a:latin typeface="+mn-lt"/>
          <a:ea typeface="+mn-ea"/>
          <a:cs typeface="+mn-cs"/>
        </a:defRPr>
      </a:lvl7pPr>
      <a:lvl8pPr marL="6816212">
        <a:defRPr>
          <a:latin typeface="+mn-lt"/>
          <a:ea typeface="+mn-ea"/>
          <a:cs typeface="+mn-cs"/>
        </a:defRPr>
      </a:lvl8pPr>
      <a:lvl9pPr marL="778995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73745">
        <a:defRPr>
          <a:latin typeface="+mn-lt"/>
          <a:ea typeface="+mn-ea"/>
          <a:cs typeface="+mn-cs"/>
        </a:defRPr>
      </a:lvl2pPr>
      <a:lvl3pPr marL="1947489">
        <a:defRPr>
          <a:latin typeface="+mn-lt"/>
          <a:ea typeface="+mn-ea"/>
          <a:cs typeface="+mn-cs"/>
        </a:defRPr>
      </a:lvl3pPr>
      <a:lvl4pPr marL="2921234">
        <a:defRPr>
          <a:latin typeface="+mn-lt"/>
          <a:ea typeface="+mn-ea"/>
          <a:cs typeface="+mn-cs"/>
        </a:defRPr>
      </a:lvl4pPr>
      <a:lvl5pPr marL="3894978">
        <a:defRPr>
          <a:latin typeface="+mn-lt"/>
          <a:ea typeface="+mn-ea"/>
          <a:cs typeface="+mn-cs"/>
        </a:defRPr>
      </a:lvl5pPr>
      <a:lvl6pPr marL="4868723">
        <a:defRPr>
          <a:latin typeface="+mn-lt"/>
          <a:ea typeface="+mn-ea"/>
          <a:cs typeface="+mn-cs"/>
        </a:defRPr>
      </a:lvl6pPr>
      <a:lvl7pPr marL="5842467">
        <a:defRPr>
          <a:latin typeface="+mn-lt"/>
          <a:ea typeface="+mn-ea"/>
          <a:cs typeface="+mn-cs"/>
        </a:defRPr>
      </a:lvl7pPr>
      <a:lvl8pPr marL="6816212">
        <a:defRPr>
          <a:latin typeface="+mn-lt"/>
          <a:ea typeface="+mn-ea"/>
          <a:cs typeface="+mn-cs"/>
        </a:defRPr>
      </a:lvl8pPr>
      <a:lvl9pPr marL="778995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63" y="0"/>
            <a:ext cx="12157712" cy="220950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27169" y="510360"/>
            <a:ext cx="8072493" cy="954737"/>
          </a:xfrm>
          <a:prstGeom prst="rect">
            <a:avLst/>
          </a:prstGeom>
        </p:spPr>
        <p:txBody>
          <a:bodyPr vert="horz" wrap="square" lIns="0" tIns="31104" rIns="0" bIns="0" rtlCol="0">
            <a:spAutoFit/>
          </a:bodyPr>
          <a:lstStyle/>
          <a:p>
            <a:pPr marL="27048">
              <a:spcBef>
                <a:spcPts val="243"/>
              </a:spcBef>
            </a:pPr>
            <a:r>
              <a:rPr lang="ru-RU" sz="6000" spc="-11" dirty="0" smtClean="0"/>
              <a:t> </a:t>
            </a:r>
            <a:r>
              <a:rPr sz="6000" spc="-11" dirty="0" err="1" smtClean="0"/>
              <a:t>Информатика</a:t>
            </a:r>
            <a:r>
              <a:rPr sz="6000" spc="-11" dirty="0" smtClean="0"/>
              <a:t> </a:t>
            </a:r>
            <a:r>
              <a:rPr sz="6000" spc="21" dirty="0"/>
              <a:t>и</a:t>
            </a:r>
            <a:r>
              <a:rPr sz="6000" spc="-85" dirty="0"/>
              <a:t> </a:t>
            </a:r>
            <a:r>
              <a:rPr sz="6000" spc="21" dirty="0"/>
              <a:t>ИТ</a:t>
            </a:r>
            <a:endParaRPr sz="6000" dirty="0"/>
          </a:p>
        </p:txBody>
      </p:sp>
      <p:sp>
        <p:nvSpPr>
          <p:cNvPr id="4" name="object 4"/>
          <p:cNvSpPr txBox="1"/>
          <p:nvPr/>
        </p:nvSpPr>
        <p:spPr>
          <a:xfrm>
            <a:off x="1655731" y="3225004"/>
            <a:ext cx="6286544" cy="2308854"/>
          </a:xfrm>
          <a:prstGeom prst="rect">
            <a:avLst/>
          </a:prstGeom>
        </p:spPr>
        <p:txBody>
          <a:bodyPr vert="horz" wrap="square" lIns="0" tIns="91965" rIns="0" bIns="0" rtlCol="0">
            <a:spAutoFit/>
          </a:bodyPr>
          <a:lstStyle/>
          <a:p>
            <a:pPr marL="27048" marR="10819"/>
            <a:r>
              <a:rPr lang="ru-RU" sz="4800" b="1" dirty="0" smtClean="0">
                <a:solidFill>
                  <a:srgbClr val="2365C7"/>
                </a:solidFill>
                <a:latin typeface="Arial"/>
                <a:cs typeface="Arial"/>
              </a:rPr>
              <a:t>ОБ АНТИВИРУСАХ И ЗАЩИТЕ ИНФОРМАЦИИ</a:t>
            </a:r>
          </a:p>
        </p:txBody>
      </p:sp>
      <p:sp>
        <p:nvSpPr>
          <p:cNvPr id="5" name="object 5"/>
          <p:cNvSpPr/>
          <p:nvPr/>
        </p:nvSpPr>
        <p:spPr>
          <a:xfrm>
            <a:off x="653901" y="3236910"/>
            <a:ext cx="726434" cy="2357454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9892263" y="460623"/>
            <a:ext cx="1338943" cy="1372699"/>
            <a:chOff x="4686759" y="212867"/>
            <a:chExt cx="634365" cy="634365"/>
          </a:xfrm>
        </p:grpSpPr>
        <p:sp>
          <p:nvSpPr>
            <p:cNvPr id="9" name="object 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0427408" y="542760"/>
            <a:ext cx="365897" cy="772805"/>
          </a:xfrm>
          <a:prstGeom prst="rect">
            <a:avLst/>
          </a:prstGeom>
        </p:spPr>
        <p:txBody>
          <a:bodyPr vert="horz" wrap="square" lIns="0" tIns="33811" rIns="0" bIns="0" rtlCol="0">
            <a:spAutoFit/>
          </a:bodyPr>
          <a:lstStyle/>
          <a:p>
            <a:pPr>
              <a:spcBef>
                <a:spcPts val="266"/>
              </a:spcBef>
            </a:pPr>
            <a:r>
              <a:rPr lang="ru-RU" sz="4800" b="1" dirty="0" smtClean="0">
                <a:solidFill>
                  <a:schemeClr val="bg1"/>
                </a:solidFill>
                <a:latin typeface="Arial"/>
                <a:cs typeface="Arial"/>
              </a:rPr>
              <a:t>7</a:t>
            </a:r>
            <a:endParaRPr sz="4800" b="1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013977" y="1296177"/>
            <a:ext cx="1143008" cy="456834"/>
          </a:xfrm>
          <a:prstGeom prst="rect">
            <a:avLst/>
          </a:prstGeom>
        </p:spPr>
        <p:txBody>
          <a:bodyPr vert="horz" wrap="square" lIns="0" tIns="25696" rIns="0" bIns="0" rtlCol="0">
            <a:spAutoFit/>
          </a:bodyPr>
          <a:lstStyle/>
          <a:p>
            <a:pPr algn="ctr">
              <a:spcBef>
                <a:spcPts val="202"/>
              </a:spcBef>
            </a:pPr>
            <a:r>
              <a:rPr sz="2800" b="1" spc="11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2800" b="1" spc="-11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2800" b="1">
              <a:latin typeface="Arial"/>
              <a:cs typeface="Arial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9847" y="581798"/>
            <a:ext cx="1294543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Рисунок 13" descr="tittle-18.jpg"/>
          <p:cNvPicPr>
            <a:picLocks noChangeAspect="1"/>
          </p:cNvPicPr>
          <p:nvPr/>
        </p:nvPicPr>
        <p:blipFill>
          <a:blip r:embed="rId3">
            <a:lum contrast="40000"/>
          </a:blip>
          <a:stretch>
            <a:fillRect/>
          </a:stretch>
        </p:blipFill>
        <p:spPr>
          <a:xfrm>
            <a:off x="7585085" y="3225004"/>
            <a:ext cx="4362821" cy="2714644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221535" cy="449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09664" tIns="54832" rIns="109664" bIns="54832" numCol="1" anchor="ctr" anchorCtr="0" compatLnSpc="1">
            <a:prstTxWarp prst="textNoShape">
              <a:avLst/>
            </a:prstTxWarp>
            <a:spAutoFit/>
          </a:bodyPr>
          <a:lstStyle/>
          <a:p>
            <a:pPr algn="just" defTabSz="1096640" fontAlgn="base">
              <a:spcBef>
                <a:spcPct val="0"/>
              </a:spcBef>
              <a:spcAft>
                <a:spcPct val="0"/>
              </a:spcAft>
            </a:pPr>
            <a:endParaRPr lang="ru-RU" sz="2200" dirty="0" smtClean="0">
              <a:latin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584161" y="1296178"/>
            <a:ext cx="10980616" cy="4542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9664" tIns="54832" rIns="109664" bIns="54832" numCol="1" anchor="ctr" anchorCtr="0" compatLnSpc="1">
            <a:prstTxWarp prst="textNoShape">
              <a:avLst/>
            </a:prstTxWarp>
            <a:spAutoFit/>
          </a:bodyPr>
          <a:lstStyle/>
          <a:p>
            <a:pPr marL="84138" indent="633413"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Есть несколько способов защиты от вирусных атак. Соблюдение мер предосторожности может и не полностью предотвратить опасность, но и заметно уменьшить ее. </a:t>
            </a:r>
          </a:p>
          <a:p>
            <a:pPr marL="84138" indent="633413"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• Пользоваться техническими и программными средствами, которые ограничивают и контролируют вход извне через Интернет на персональные компьютеры и компьютеры в локальной сети.</a:t>
            </a:r>
          </a:p>
          <a:p>
            <a:pPr marL="84138" indent="633413"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• Информацию через Интернет получать только из достоверных источников и проверять их соответствие с оригиналом.</a:t>
            </a:r>
          </a:p>
          <a:p>
            <a:pPr marL="84138" indent="633413"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• При приёме и передаче информации пользоваться методами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криптографии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(кодирование информации).</a:t>
            </a:r>
          </a:p>
          <a:p>
            <a:pPr marL="84138" indent="633413"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• Использовать против компьютерных вирусов контролирующие и лечащие программы.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941351" y="224608"/>
            <a:ext cx="10648585" cy="84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9664" tIns="54832" rIns="109664" bIns="54832">
            <a:spAutoFit/>
          </a:bodyPr>
          <a:lstStyle/>
          <a:p>
            <a:pPr algn="ctr"/>
            <a:r>
              <a:rPr lang="ru-RU" sz="4800" b="1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ЗАЩИТА ОТ ВИРУСОВ</a:t>
            </a:r>
            <a:endParaRPr lang="ru-RU" sz="4800" b="1" cap="all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221535" cy="449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09664" tIns="54832" rIns="109664" bIns="54832" numCol="1" anchor="ctr" anchorCtr="0" compatLnSpc="1">
            <a:prstTxWarp prst="textNoShape">
              <a:avLst/>
            </a:prstTxWarp>
            <a:spAutoFit/>
          </a:bodyPr>
          <a:lstStyle/>
          <a:p>
            <a:pPr algn="just" defTabSz="1096640" fontAlgn="base">
              <a:spcBef>
                <a:spcPct val="0"/>
              </a:spcBef>
              <a:spcAft>
                <a:spcPct val="0"/>
              </a:spcAft>
            </a:pPr>
            <a:endParaRPr lang="ru-RU" sz="2200" dirty="0" smtClean="0">
              <a:latin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584161" y="1296178"/>
            <a:ext cx="10980616" cy="3065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9664" tIns="54832" rIns="109664" bIns="54832" numCol="1" anchor="ctr" anchorCtr="0" compatLnSpc="1">
            <a:prstTxWarp prst="textNoShape">
              <a:avLst/>
            </a:prstTxWarp>
            <a:spAutoFit/>
          </a:bodyPr>
          <a:lstStyle/>
          <a:p>
            <a:pPr marL="84138" indent="633413"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Информация на вашем персональном компьютере может и не так ценна, чтобы ее украсть. Но эта информация очень важна для вас. А компьютерные вирусы могут ее удалить или сделать непригодной для пользования. История компьютерных вирусов связана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c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именем известного специалиста в области компьютерной безопасности, научного сотрудника университета города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Цинциннати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(штат Огайо) Фреда Коэна. Коэн, работая над проблемой защиты программных средств от незаконного копирования, создал новую программу. 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941351" y="224608"/>
            <a:ext cx="10648585" cy="84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9664" tIns="54832" rIns="109664" bIns="54832">
            <a:spAutoFit/>
          </a:bodyPr>
          <a:lstStyle/>
          <a:p>
            <a:pPr algn="ctr"/>
            <a:r>
              <a:rPr lang="ru-RU" sz="4800" b="1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ЗАЩИТА ОТ ВИРУСОВ</a:t>
            </a:r>
            <a:endParaRPr lang="ru-RU" sz="4800" b="1" cap="all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Содержимое 4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7499" y="4368012"/>
            <a:ext cx="2630517" cy="2253144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221535" cy="449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09664" tIns="54832" rIns="109664" bIns="54832" numCol="1" anchor="ctr" anchorCtr="0" compatLnSpc="1">
            <a:prstTxWarp prst="textNoShape">
              <a:avLst/>
            </a:prstTxWarp>
            <a:spAutoFit/>
          </a:bodyPr>
          <a:lstStyle/>
          <a:p>
            <a:pPr algn="just" defTabSz="1096640" fontAlgn="base">
              <a:spcBef>
                <a:spcPct val="0"/>
              </a:spcBef>
              <a:spcAft>
                <a:spcPct val="0"/>
              </a:spcAft>
            </a:pPr>
            <a:endParaRPr lang="ru-RU" sz="2200" dirty="0" smtClean="0">
              <a:latin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584161" y="1296178"/>
            <a:ext cx="10980616" cy="3126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9664" tIns="54832" rIns="109664" bIns="54832" numCol="1" anchor="ctr" anchorCtr="0" compatLnSpc="1">
            <a:prstTxWarp prst="textNoShape">
              <a:avLst/>
            </a:prstTxWarp>
            <a:spAutoFit/>
          </a:bodyPr>
          <a:lstStyle/>
          <a:p>
            <a:pPr marL="84138" indent="633413" algn="just"/>
            <a:r>
              <a:rPr lang="ru-RU" sz="2800" dirty="0" smtClean="0">
                <a:latin typeface="Arial" pitchFamily="34" charset="0"/>
                <a:cs typeface="Arial" pitchFamily="34" charset="0"/>
              </a:rPr>
              <a:t>Эта программа отличалась свойством быстро восстанавливаться и развиваться, удалять важную информацию из памяти компьютера, портить системные файлы и запускалась во время несанкционированного копирования. Предназначенная для защиты информации от воров, эта программа послужила толчком для создания компьютерных вирусов.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941351" y="224608"/>
            <a:ext cx="10648585" cy="84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9664" tIns="54832" rIns="109664" bIns="54832">
            <a:spAutoFit/>
          </a:bodyPr>
          <a:lstStyle/>
          <a:p>
            <a:pPr algn="ctr"/>
            <a:r>
              <a:rPr lang="ru-RU" sz="4800" b="1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ЗАЩИТА ОТ ВИРУСОВ</a:t>
            </a:r>
            <a:endParaRPr lang="ru-RU" sz="4800" b="1" cap="all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EWrVzTyXYAAutj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4623" y="4510888"/>
            <a:ext cx="3265871" cy="2177248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antivirusprograms-630x4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4821" y="3082128"/>
            <a:ext cx="5857888" cy="3737890"/>
          </a:xfrm>
          <a:prstGeom prst="rect">
            <a:avLst/>
          </a:prstGeom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221535" cy="449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09664" tIns="54832" rIns="109664" bIns="54832" numCol="1" anchor="ctr" anchorCtr="0" compatLnSpc="1">
            <a:prstTxWarp prst="textNoShape">
              <a:avLst/>
            </a:prstTxWarp>
            <a:spAutoFit/>
          </a:bodyPr>
          <a:lstStyle/>
          <a:p>
            <a:pPr algn="just" defTabSz="1096640" fontAlgn="base">
              <a:spcBef>
                <a:spcPct val="0"/>
              </a:spcBef>
              <a:spcAft>
                <a:spcPct val="0"/>
              </a:spcAft>
            </a:pPr>
            <a:endParaRPr lang="ru-RU" sz="2200" dirty="0" smtClean="0">
              <a:latin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69847" y="1296178"/>
            <a:ext cx="11194930" cy="1218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9664" tIns="54832" rIns="109664" bIns="54832" numCol="1" anchor="ctr" anchorCtr="0" compatLnSpc="1">
            <a:prstTxWarp prst="textNoShape">
              <a:avLst/>
            </a:prstTxWarp>
            <a:spAutoFit/>
          </a:bodyPr>
          <a:lstStyle/>
          <a:p>
            <a:pPr marL="84138" indent="633413"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Чтобы защитить компьютеры от вирусов, ряд фирм США, Канады, России занимаются разработкой антивирусных программ. На сегодняшний день самые известные антивирусные программы: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941351" y="224608"/>
            <a:ext cx="10648585" cy="84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9664" tIns="54832" rIns="109664" bIns="54832">
            <a:spAutoFit/>
          </a:bodyPr>
          <a:lstStyle/>
          <a:p>
            <a:pPr algn="ctr"/>
            <a:r>
              <a:rPr lang="ru-RU" sz="4800" b="1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Антивирусные программы</a:t>
            </a:r>
            <a:endParaRPr lang="ru-RU" sz="4800" b="1" cap="all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69847" y="2666204"/>
            <a:ext cx="117999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AVG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AntiVirus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Free.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Популярный бесплатный 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антивирус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 с простым интерфейсом. ...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Avira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Free Security Suite. ...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Bitdefender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Antivirus Free Edition. ...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Comodo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Internet Security. ...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Avast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Free Antivirus. ...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Kaspersky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Free. ...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Panda Free Antivirus. ...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360 Total Security.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Qwer\Desktop\i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371035" y="3439318"/>
            <a:ext cx="2286016" cy="228601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69847" y="1439054"/>
            <a:ext cx="9634405" cy="4542717"/>
          </a:xfrm>
          <a:prstGeom prst="rect">
            <a:avLst/>
          </a:prstGeom>
        </p:spPr>
        <p:txBody>
          <a:bodyPr lIns="109664" tIns="54832" rIns="109664" bIns="54832"/>
          <a:lstStyle/>
          <a:p>
            <a:pPr indent="900113"/>
            <a:r>
              <a:rPr lang="ru-RU" sz="32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Специализированная программа для обнаружения компьютерных вирусов, а также нежелательных (считающихся вредоносными) программ вообще и восстановления заражённых (модифицированных) такими программами файлов, а также для профилактики — предотвращения заражения (модификации) файлов или операционной системы вредоносным кодом.</a:t>
            </a:r>
            <a:endParaRPr lang="ru-RU" sz="3200" i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941351" y="224608"/>
            <a:ext cx="10648585" cy="84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9664" tIns="54832" rIns="109664" bIns="54832">
            <a:spAutoFit/>
          </a:bodyPr>
          <a:lstStyle/>
          <a:p>
            <a:pPr algn="ctr"/>
            <a:r>
              <a:rPr lang="ru-RU" sz="4800" b="1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Антивирусные программы</a:t>
            </a:r>
            <a:endParaRPr lang="ru-RU" sz="4800" b="1" cap="all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12723" y="1510492"/>
            <a:ext cx="11144328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11213" algn="just">
              <a:spcBef>
                <a:spcPts val="1200"/>
              </a:spcBef>
              <a:buAutoNum type="arabicPeriod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Для чего нужно защищать информацию?</a:t>
            </a:r>
          </a:p>
          <a:p>
            <a:pPr indent="811213" algn="just">
              <a:spcBef>
                <a:spcPts val="1200"/>
              </a:spcBef>
              <a:buAutoNum type="arabicPeriod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Какой вред можно нанести компьютеру и его информационным ресурсам через Интернет?</a:t>
            </a:r>
          </a:p>
          <a:p>
            <a:pPr indent="811213" algn="just">
              <a:spcBef>
                <a:spcPts val="1200"/>
              </a:spcBef>
              <a:buAutoNum type="arabicPeriod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Какие группы вирусов вы знаете? </a:t>
            </a:r>
          </a:p>
          <a:p>
            <a:pPr indent="811213" algn="just">
              <a:spcBef>
                <a:spcPts val="1200"/>
              </a:spcBef>
              <a:buAutoNum type="arabicPeriod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Как размножается файловый вирус?</a:t>
            </a:r>
          </a:p>
          <a:p>
            <a:pPr indent="811213" algn="just">
              <a:spcBef>
                <a:spcPts val="1200"/>
              </a:spcBef>
              <a:buAutoNum type="arabicPeriod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Расскажите о безопасности и защите от «электронных преступлений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»?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з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26971" y="367484"/>
            <a:ext cx="11942804" cy="50006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ПОВТОРЕНИЕ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12723" y="1296178"/>
            <a:ext cx="111443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 algn="just">
              <a:lnSpc>
                <a:spcPct val="150000"/>
              </a:lnSpc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6.    Что такое криптография?</a:t>
            </a:r>
          </a:p>
          <a:p>
            <a:pPr indent="266700" algn="just">
              <a:lnSpc>
                <a:spcPct val="150000"/>
              </a:lnSpc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7.    Как возникли компьютерные вирусы?</a:t>
            </a:r>
          </a:p>
          <a:p>
            <a:pPr indent="266700" algn="just">
              <a:lnSpc>
                <a:spcPct val="150000"/>
              </a:lnSpc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8.    Какие есть способы защиты от вирусов?</a:t>
            </a:r>
          </a:p>
          <a:p>
            <a:pPr indent="266700" algn="just">
              <a:lnSpc>
                <a:spcPct val="150000"/>
              </a:lnSpc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9.    Расскажите о Boot-вирусах.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26971" y="367484"/>
            <a:ext cx="11942804" cy="50006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ПОВТОРЕНИЕ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41813" y="4725202"/>
            <a:ext cx="2408715" cy="20607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12723" y="1510492"/>
            <a:ext cx="11144328" cy="475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17550" algn="just">
              <a:spcBef>
                <a:spcPts val="600"/>
              </a:spcBef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Из приведенных ниже высказываний найдите верное:</a:t>
            </a:r>
          </a:p>
          <a:p>
            <a:pPr indent="717550" algn="just">
              <a:spcBef>
                <a:spcPts val="600"/>
              </a:spcBef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а) Чтобы пользоваться компьютерными вирусами пришлось разработать специальные программы антивирусы.</a:t>
            </a:r>
          </a:p>
          <a:p>
            <a:pPr indent="717550" algn="just">
              <a:spcBef>
                <a:spcPts val="600"/>
              </a:spcBef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б)  На определённой стадии компьютеризации общества вирусы привлекли внимание организованных преступных групп.</a:t>
            </a:r>
          </a:p>
          <a:p>
            <a:pPr indent="717550" algn="just">
              <a:spcBef>
                <a:spcPts val="600"/>
              </a:spcBef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в)  Интернет «информационных воров» поднял на новый уровень.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26971" y="367484"/>
            <a:ext cx="11942804" cy="50006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ПОВТОРЕНИЕ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41285" y="1439054"/>
            <a:ext cx="111443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11213" algn="just">
              <a:buAutoNum type="arabicPeriod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Прочитать 76-77 страницы учебника.</a:t>
            </a:r>
          </a:p>
          <a:p>
            <a:pPr indent="811213" algn="just">
              <a:buAutoNum type="arabicPeriod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Вставьте нужные слова вместо многоточий и запишите в тетрадь: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26971" y="367484"/>
            <a:ext cx="11942804" cy="50006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ЗАДАНИЕ ДЛЯ САМОСТОЯТЕЛЬНОЙ РАБОТЫ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lum bright="-20000" contrast="30000"/>
          </a:blip>
          <a:srcRect/>
          <a:stretch>
            <a:fillRect/>
          </a:stretch>
        </p:blipFill>
        <p:spPr bwMode="auto">
          <a:xfrm>
            <a:off x="1369979" y="3153566"/>
            <a:ext cx="9805642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84161" y="1796244"/>
            <a:ext cx="1111621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13" indent="720725" algn="just">
              <a:lnSpc>
                <a:spcPct val="150000"/>
              </a:lnSpc>
              <a:spcAft>
                <a:spcPts val="600"/>
              </a:spcAft>
              <a:buBlip>
                <a:blip r:embed="rId2"/>
              </a:buBlip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Классификация вирусов</a:t>
            </a:r>
          </a:p>
          <a:p>
            <a:pPr marL="87313" indent="720725" algn="just">
              <a:lnSpc>
                <a:spcPct val="150000"/>
              </a:lnSpc>
              <a:spcAft>
                <a:spcPts val="600"/>
              </a:spcAft>
              <a:buBlip>
                <a:blip r:embed="rId2"/>
              </a:buBlip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Защита от вирусов</a:t>
            </a:r>
          </a:p>
          <a:p>
            <a:pPr marL="87313" indent="720725" algn="just">
              <a:lnSpc>
                <a:spcPct val="150000"/>
              </a:lnSpc>
              <a:spcAft>
                <a:spcPts val="600"/>
              </a:spcAft>
              <a:buBlip>
                <a:blip r:embed="rId2"/>
              </a:buBlip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Антивирусные программы</a:t>
            </a:r>
          </a:p>
        </p:txBody>
      </p:sp>
      <p:sp>
        <p:nvSpPr>
          <p:cNvPr id="6" name="object 2"/>
          <p:cNvSpPr txBox="1">
            <a:spLocks/>
          </p:cNvSpPr>
          <p:nvPr/>
        </p:nvSpPr>
        <p:spPr>
          <a:xfrm>
            <a:off x="0" y="224608"/>
            <a:ext cx="11715832" cy="1266613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898525"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ПЛАН УРОКА</a:t>
            </a:r>
          </a:p>
          <a:p>
            <a:pPr marL="92075" indent="898525" algn="ctr"/>
            <a:endParaRPr lang="ru-RU" sz="3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41285" y="1439054"/>
            <a:ext cx="111443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11213" algn="just"/>
            <a:r>
              <a:rPr lang="ru-RU" sz="3600" dirty="0" smtClean="0">
                <a:latin typeface="Arial" pitchFamily="34" charset="0"/>
                <a:cs typeface="Arial" pitchFamily="34" charset="0"/>
              </a:rPr>
              <a:t>2. Для выражений левого столбца найдите соответствующие выражения в правом столбце.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26971" y="367484"/>
            <a:ext cx="11942804" cy="50006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ПРОВЕРКА САМОСТОЯТЕЛЬНОЙ РАБОТЫ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lum bright="-20000" contrast="30000"/>
          </a:blip>
          <a:srcRect/>
          <a:stretch>
            <a:fillRect/>
          </a:stretch>
        </p:blipFill>
        <p:spPr bwMode="auto">
          <a:xfrm>
            <a:off x="655599" y="2510624"/>
            <a:ext cx="10967132" cy="4286280"/>
          </a:xfrm>
          <a:prstGeom prst="rect">
            <a:avLst/>
          </a:prstGeom>
          <a:noFill/>
          <a:ln w="50800">
            <a:solidFill>
              <a:schemeClr val="tx2">
                <a:lumMod val="75000"/>
              </a:schemeClr>
            </a:solidFill>
            <a:miter lim="800000"/>
            <a:headEnd/>
            <a:tailEnd/>
          </a:ln>
          <a:effectLst/>
        </p:spPr>
      </p:pic>
      <p:cxnSp>
        <p:nvCxnSpPr>
          <p:cNvPr id="8" name="Прямая со стрелкой 7"/>
          <p:cNvCxnSpPr/>
          <p:nvPr/>
        </p:nvCxnSpPr>
        <p:spPr>
          <a:xfrm rot="10800000" flipV="1">
            <a:off x="5584821" y="3296442"/>
            <a:ext cx="1143008" cy="642942"/>
          </a:xfrm>
          <a:prstGeom prst="straightConnector1">
            <a:avLst/>
          </a:prstGeom>
          <a:ln w="5080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0800000">
            <a:off x="5656259" y="3367880"/>
            <a:ext cx="1214446" cy="714380"/>
          </a:xfrm>
          <a:prstGeom prst="straightConnector1">
            <a:avLst/>
          </a:prstGeom>
          <a:ln w="50800">
            <a:solidFill>
              <a:srgbClr val="004A82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0800000">
            <a:off x="5584821" y="4725202"/>
            <a:ext cx="1071570" cy="857256"/>
          </a:xfrm>
          <a:prstGeom prst="straightConnector1">
            <a:avLst/>
          </a:prstGeom>
          <a:ln w="50800">
            <a:solidFill>
              <a:srgbClr val="10B014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0800000" flipV="1">
            <a:off x="5727697" y="5153830"/>
            <a:ext cx="1143008" cy="642942"/>
          </a:xfrm>
          <a:prstGeom prst="straightConnector1">
            <a:avLst/>
          </a:prstGeom>
          <a:ln w="50800">
            <a:solidFill>
              <a:srgbClr val="D023DD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221535" cy="449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09664" tIns="54832" rIns="109664" bIns="54832" numCol="1" anchor="ctr" anchorCtr="0" compatLnSpc="1">
            <a:prstTxWarp prst="textNoShape">
              <a:avLst/>
            </a:prstTxWarp>
            <a:spAutoFit/>
          </a:bodyPr>
          <a:lstStyle/>
          <a:p>
            <a:pPr algn="just" defTabSz="1096640" fontAlgn="base">
              <a:spcBef>
                <a:spcPct val="0"/>
              </a:spcBef>
              <a:spcAft>
                <a:spcPct val="0"/>
              </a:spcAft>
            </a:pPr>
            <a:endParaRPr lang="ru-RU" sz="2200" dirty="0" smtClean="0">
              <a:latin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584161" y="1296178"/>
            <a:ext cx="10980616" cy="5035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9664" tIns="54832" rIns="109664" bIns="54832" numCol="1" anchor="ctr" anchorCtr="0" compatLnSpc="1">
            <a:prstTxWarp prst="textNoShape">
              <a:avLst/>
            </a:prstTxWarp>
            <a:spAutoFit/>
          </a:bodyPr>
          <a:lstStyle/>
          <a:p>
            <a:pPr marL="84138" indent="633413" algn="just"/>
            <a:r>
              <a:rPr lang="ru-RU" sz="4000" dirty="0" smtClean="0">
                <a:latin typeface="Arial" pitchFamily="34" charset="0"/>
                <a:cs typeface="Arial" pitchFamily="34" charset="0"/>
              </a:rPr>
              <a:t>Условно вирусы можно разделить на следующие группы:</a:t>
            </a:r>
          </a:p>
          <a:p>
            <a:pPr marL="84138" indent="633413" algn="just">
              <a:buFontTx/>
              <a:buChar char="-"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файловые вирусы (портит COM, EXE и DLL файлы);</a:t>
            </a:r>
          </a:p>
          <a:p>
            <a:pPr marL="84138" indent="633413" algn="just">
              <a:buFontTx/>
              <a:buChar char="-"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boot-вирусы (портит загрузочные сектора дисков);</a:t>
            </a:r>
          </a:p>
          <a:p>
            <a:pPr marL="84138" indent="633413" algn="just">
              <a:buFontTx/>
              <a:buChar char="-"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макровирусы;</a:t>
            </a:r>
          </a:p>
          <a:p>
            <a:pPr marL="84138" indent="633413" algn="just">
              <a:buFontTx/>
              <a:buChar char="-"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сетевые вирусы.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941351" y="224608"/>
            <a:ext cx="10648585" cy="84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9664" tIns="54832" rIns="109664" bIns="54832">
            <a:spAutoFit/>
          </a:bodyPr>
          <a:lstStyle/>
          <a:p>
            <a:pPr algn="ctr"/>
            <a:r>
              <a:rPr lang="ru-RU" sz="4800" b="1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КЛАССИФИКАЦИЯ ВИРУСОВ</a:t>
            </a:r>
            <a:endParaRPr lang="ru-RU" sz="4800" b="1" cap="all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221535" cy="449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09664" tIns="54832" rIns="109664" bIns="54832" numCol="1" anchor="ctr" anchorCtr="0" compatLnSpc="1">
            <a:prstTxWarp prst="textNoShape">
              <a:avLst/>
            </a:prstTxWarp>
            <a:spAutoFit/>
          </a:bodyPr>
          <a:lstStyle/>
          <a:p>
            <a:pPr algn="just" defTabSz="1096640" fontAlgn="base">
              <a:spcBef>
                <a:spcPct val="0"/>
              </a:spcBef>
              <a:spcAft>
                <a:spcPct val="0"/>
              </a:spcAft>
            </a:pPr>
            <a:endParaRPr lang="ru-RU" sz="2200" dirty="0" smtClean="0">
              <a:latin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584161" y="1296178"/>
            <a:ext cx="10980616" cy="3557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9664" tIns="54832" rIns="109664" bIns="54832" numCol="1" anchor="ctr" anchorCtr="0" compatLnSpc="1">
            <a:prstTxWarp prst="textNoShape">
              <a:avLst/>
            </a:prstTxWarp>
            <a:spAutoFit/>
          </a:bodyPr>
          <a:lstStyle/>
          <a:p>
            <a:pPr marL="84138" indent="633413" algn="just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Файловые вирусы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наиболее распространенный тип вирусов. Они составляют примерно 80 % всех вирусов. Этот тип компьютерных вирусов очень стойкий, и, если вовремя не принять меры, может начаться настоящая эпидемия. </a:t>
            </a:r>
          </a:p>
          <a:p>
            <a:pPr marL="84138" indent="633413" algn="just"/>
            <a:r>
              <a:rPr lang="ru-RU" sz="3200" dirty="0" smtClean="0">
                <a:latin typeface="Arial" pitchFamily="34" charset="0"/>
                <a:cs typeface="Arial" pitchFamily="34" charset="0"/>
              </a:rPr>
              <a:t>Например, RCE-1813 или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Ierusalem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(Иерусалим),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Black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Friday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(Чёрная пятница).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941351" y="224608"/>
            <a:ext cx="10648585" cy="84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9664" tIns="54832" rIns="109664" bIns="54832">
            <a:spAutoFit/>
          </a:bodyPr>
          <a:lstStyle/>
          <a:p>
            <a:pPr algn="ctr"/>
            <a:r>
              <a:rPr lang="ru-RU" sz="4800" b="1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КЛАССИФИКАЦИЯ ВИРУСОВ</a:t>
            </a:r>
            <a:endParaRPr lang="ru-RU" sz="4800" b="1" cap="all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загрузка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6127" y="4725202"/>
            <a:ext cx="1857388" cy="1857388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221535" cy="449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09664" tIns="54832" rIns="109664" bIns="54832" numCol="1" anchor="ctr" anchorCtr="0" compatLnSpc="1">
            <a:prstTxWarp prst="textNoShape">
              <a:avLst/>
            </a:prstTxWarp>
            <a:spAutoFit/>
          </a:bodyPr>
          <a:lstStyle/>
          <a:p>
            <a:pPr algn="just" defTabSz="1096640" fontAlgn="base">
              <a:spcBef>
                <a:spcPct val="0"/>
              </a:spcBef>
              <a:spcAft>
                <a:spcPct val="0"/>
              </a:spcAft>
            </a:pPr>
            <a:endParaRPr lang="ru-RU" sz="2200" dirty="0" smtClean="0">
              <a:latin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584161" y="1296178"/>
            <a:ext cx="10980616" cy="3557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9664" tIns="54832" rIns="109664" bIns="54832" numCol="1" anchor="ctr" anchorCtr="0" compatLnSpc="1">
            <a:prstTxWarp prst="textNoShape">
              <a:avLst/>
            </a:prstTxWarp>
            <a:spAutoFit/>
          </a:bodyPr>
          <a:lstStyle/>
          <a:p>
            <a:pPr marL="84138" indent="633413" algn="just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Boot-вирусы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(Загрузочные) записывают себя в нулевую дорожку диска, с которого загружается операционная система. Эти вирусы активируются и распространяются вместе с загрузкой операционной системы, когда пользователь ещё не запустил антивирусную программу. Boot-вирусы отличаются от файловых вирусов, их гораздо меньше и распространяются они медленнее. Естественно, есть вирусы, которые поражают как файловую систему, так и загрузочные сектора.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941351" y="224608"/>
            <a:ext cx="10648585" cy="84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9664" tIns="54832" rIns="109664" bIns="54832">
            <a:spAutoFit/>
          </a:bodyPr>
          <a:lstStyle/>
          <a:p>
            <a:pPr algn="ctr"/>
            <a:r>
              <a:rPr lang="ru-RU" sz="4800" b="1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КЛАССИФИКАЦИЯ ВИРУСОВ</a:t>
            </a:r>
            <a:endParaRPr lang="ru-RU" sz="4800" b="1" cap="all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OwDG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0375" y="4865975"/>
            <a:ext cx="1693702" cy="1930930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221535" cy="449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09664" tIns="54832" rIns="109664" bIns="54832" numCol="1" anchor="ctr" anchorCtr="0" compatLnSpc="1">
            <a:prstTxWarp prst="textNoShape">
              <a:avLst/>
            </a:prstTxWarp>
            <a:spAutoFit/>
          </a:bodyPr>
          <a:lstStyle/>
          <a:p>
            <a:pPr algn="just" defTabSz="1096640" fontAlgn="base">
              <a:spcBef>
                <a:spcPct val="0"/>
              </a:spcBef>
              <a:spcAft>
                <a:spcPct val="0"/>
              </a:spcAft>
            </a:pPr>
            <a:endParaRPr lang="ru-RU" sz="2200" dirty="0" smtClean="0">
              <a:latin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584161" y="1296178"/>
            <a:ext cx="10980616" cy="4542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9664" tIns="54832" rIns="109664" bIns="54832" numCol="1" anchor="ctr" anchorCtr="0" compatLnSpc="1">
            <a:prstTxWarp prst="textNoShape">
              <a:avLst/>
            </a:prstTxWarp>
            <a:spAutoFit/>
          </a:bodyPr>
          <a:lstStyle/>
          <a:p>
            <a:pPr marL="84138" indent="633413" algn="just"/>
            <a:r>
              <a:rPr lang="ru-RU" sz="3200" b="1" dirty="0" err="1" smtClean="0">
                <a:latin typeface="Arial" pitchFamily="34" charset="0"/>
                <a:cs typeface="Arial" pitchFamily="34" charset="0"/>
              </a:rPr>
              <a:t>Макро-вирусы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при заражении используют возможности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макро-языка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прикладных программ (текстовые процессоры, электронные таблицы). Они особенно распространены в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Microsoft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Word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Excel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 Такие вирусы активируются при загрузке зараженных файлов и заражают другие файлы такого типа при их загрузке. Они заражают не только отдельные компьютеры, но и другие компьютеры в сети, где установлены такие программы (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Word,Excel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).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941351" y="224608"/>
            <a:ext cx="10648585" cy="84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9664" tIns="54832" rIns="109664" bIns="54832">
            <a:spAutoFit/>
          </a:bodyPr>
          <a:lstStyle/>
          <a:p>
            <a:pPr algn="ctr"/>
            <a:r>
              <a:rPr lang="ru-RU" sz="4800" b="1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КЛАССИФИКАЦИЯ ВИРУСОВ</a:t>
            </a:r>
            <a:endParaRPr lang="ru-RU" sz="4800" b="1" cap="all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221535" cy="449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09664" tIns="54832" rIns="109664" bIns="54832" numCol="1" anchor="ctr" anchorCtr="0" compatLnSpc="1">
            <a:prstTxWarp prst="textNoShape">
              <a:avLst/>
            </a:prstTxWarp>
            <a:spAutoFit/>
          </a:bodyPr>
          <a:lstStyle/>
          <a:p>
            <a:pPr algn="just" defTabSz="1096640" fontAlgn="base">
              <a:spcBef>
                <a:spcPct val="0"/>
              </a:spcBef>
              <a:spcAft>
                <a:spcPct val="0"/>
              </a:spcAft>
            </a:pPr>
            <a:endParaRPr lang="ru-RU" sz="2200" dirty="0" smtClean="0">
              <a:latin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584161" y="1153302"/>
            <a:ext cx="10980616" cy="3557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9664" tIns="54832" rIns="109664" bIns="54832" numCol="1" anchor="ctr" anchorCtr="0" compatLnSpc="1">
            <a:prstTxWarp prst="textNoShape">
              <a:avLst/>
            </a:prstTxWarp>
            <a:spAutoFit/>
          </a:bodyPr>
          <a:lstStyle/>
          <a:p>
            <a:pPr marL="84138" indent="633413" algn="just"/>
            <a:r>
              <a:rPr lang="ru-RU" sz="3200" dirty="0" smtClean="0">
                <a:latin typeface="Arial" pitchFamily="34" charset="0"/>
                <a:cs typeface="Arial" pitchFamily="34" charset="0"/>
              </a:rPr>
              <a:t>Вирусы, поражающие сеть, называются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репликаторами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 Они заражают всех или некоторых абонентов сети. Сетевые вирусы используют для своего распространения протоколы или команды компьютерных сетей и электронной почты. Наиболее распространенные на сегодняшний день вирусы такого типа это </a:t>
            </a:r>
            <a:r>
              <a:rPr lang="ru-RU" sz="3200" b="1" dirty="0" err="1" smtClean="0">
                <a:latin typeface="Arial" pitchFamily="34" charset="0"/>
                <a:cs typeface="Arial" pitchFamily="34" charset="0"/>
              </a:rPr>
              <a:t>трояны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и почтовые вирусы (черви). 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941351" y="224608"/>
            <a:ext cx="10648585" cy="84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9664" tIns="54832" rIns="109664" bIns="54832">
            <a:spAutoFit/>
          </a:bodyPr>
          <a:lstStyle/>
          <a:p>
            <a:pPr algn="ctr"/>
            <a:r>
              <a:rPr lang="ru-RU" sz="4800" b="1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КЛАССИФИКАЦИЯ ВИРУСОВ</a:t>
            </a:r>
            <a:endParaRPr lang="ru-RU" sz="4800" b="1" cap="all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Xqy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7169" y="4939515"/>
            <a:ext cx="1928826" cy="1598171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221535" cy="449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09664" tIns="54832" rIns="109664" bIns="54832" numCol="1" anchor="ctr" anchorCtr="0" compatLnSpc="1">
            <a:prstTxWarp prst="textNoShape">
              <a:avLst/>
            </a:prstTxWarp>
            <a:spAutoFit/>
          </a:bodyPr>
          <a:lstStyle/>
          <a:p>
            <a:pPr algn="just" defTabSz="1096640" fontAlgn="base">
              <a:spcBef>
                <a:spcPct val="0"/>
              </a:spcBef>
              <a:spcAft>
                <a:spcPct val="0"/>
              </a:spcAft>
            </a:pPr>
            <a:endParaRPr lang="ru-RU" sz="2200" dirty="0" smtClean="0">
              <a:latin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512723" y="1510492"/>
            <a:ext cx="10980616" cy="208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9664" tIns="54832" rIns="109664" bIns="54832" numCol="1" anchor="ctr" anchorCtr="0" compatLnSpc="1">
            <a:prstTxWarp prst="textNoShape">
              <a:avLst/>
            </a:prstTxWarp>
            <a:spAutoFit/>
          </a:bodyPr>
          <a:lstStyle/>
          <a:p>
            <a:pPr marL="84138" indent="633413" algn="just"/>
            <a:r>
              <a:rPr lang="ru-RU" sz="3200" dirty="0" smtClean="0">
                <a:latin typeface="Arial" pitchFamily="34" charset="0"/>
                <a:cs typeface="Arial" pitchFamily="34" charset="0"/>
              </a:rPr>
              <a:t>Такие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вирусы дают большую возможность при хищении информации. Самый знаменитый среди них –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Morrisэ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 Этот вирус в 1988 году из 30000 компьютеров в сети интернет заразил6000 компьютеров.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941351" y="224608"/>
            <a:ext cx="10648585" cy="84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9664" tIns="54832" rIns="109664" bIns="54832">
            <a:spAutoFit/>
          </a:bodyPr>
          <a:lstStyle/>
          <a:p>
            <a:pPr algn="ctr"/>
            <a:r>
              <a:rPr lang="ru-RU" sz="4800" b="1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КЛАССИФИКАЦИЯ ВИРУСОВ</a:t>
            </a:r>
            <a:endParaRPr lang="ru-RU" sz="4800" b="1" cap="all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Xqy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7498" y="3796507"/>
            <a:ext cx="2758985" cy="2286017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bf619e5d8cfe699525e9ad63623b185b5a42aef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12033</TotalTime>
  <Words>719</Words>
  <Application>Microsoft Office PowerPoint</Application>
  <PresentationFormat>Произвольный</PresentationFormat>
  <Paragraphs>68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Office Theme</vt:lpstr>
      <vt:lpstr> Информатика и ИТ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ИТ</dc:title>
  <dc:creator>Lenovo</dc:creator>
  <cp:lastModifiedBy>Пользователь Windows</cp:lastModifiedBy>
  <cp:revision>1129</cp:revision>
  <dcterms:created xsi:type="dcterms:W3CDTF">2020-04-13T08:05:16Z</dcterms:created>
  <dcterms:modified xsi:type="dcterms:W3CDTF">2021-03-04T17:49:59Z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