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624" r:id="rId3"/>
    <p:sldId id="790" r:id="rId4"/>
    <p:sldId id="789" r:id="rId5"/>
    <p:sldId id="791" r:id="rId6"/>
    <p:sldId id="792" r:id="rId7"/>
    <p:sldId id="793" r:id="rId8"/>
    <p:sldId id="794" r:id="rId9"/>
    <p:sldId id="796" r:id="rId10"/>
    <p:sldId id="795" r:id="rId11"/>
    <p:sldId id="797" r:id="rId12"/>
    <p:sldId id="798" r:id="rId13"/>
    <p:sldId id="799" r:id="rId14"/>
    <p:sldId id="800" r:id="rId15"/>
    <p:sldId id="801" r:id="rId16"/>
    <p:sldId id="802" r:id="rId17"/>
    <p:sldId id="803" r:id="rId18"/>
    <p:sldId id="804" r:id="rId19"/>
    <p:sldId id="785" r:id="rId20"/>
    <p:sldId id="805" r:id="rId21"/>
  </p:sldIdLst>
  <p:sldSz cx="12169775" cy="7021513"/>
  <p:notesSz cx="5765800" cy="3244850"/>
  <p:custDataLst>
    <p:tags r:id="rId23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10B014"/>
    <a:srgbClr val="ECCBCA"/>
    <a:srgbClr val="D023DD"/>
    <a:srgbClr val="004A82"/>
    <a:srgbClr val="007A3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1316" autoAdjust="0"/>
    <p:restoredTop sz="94803" autoAdjust="0"/>
  </p:normalViewPr>
  <p:slideViewPr>
    <p:cSldViewPr>
      <p:cViewPr varScale="1">
        <p:scale>
          <a:sx n="68" d="100"/>
          <a:sy n="68" d="100"/>
        </p:scale>
        <p:origin x="-894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AEF86-0B1E-43AA-B5D5-F2823D8170F5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51365-0B6E-4B2D-866E-8A7F1FF0C3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63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27169" y="510360"/>
            <a:ext cx="8072493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lang="ru-RU" sz="6000" spc="-11" dirty="0" smtClean="0"/>
              <a:t> </a:t>
            </a:r>
            <a:r>
              <a:rPr sz="6000" spc="-11" dirty="0" err="1" smtClean="0"/>
              <a:t>Информатика</a:t>
            </a:r>
            <a:r>
              <a:rPr sz="6000" spc="-11" dirty="0" smtClean="0"/>
              <a:t>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 dirty="0"/>
          </a:p>
        </p:txBody>
      </p:sp>
      <p:sp>
        <p:nvSpPr>
          <p:cNvPr id="4" name="object 4"/>
          <p:cNvSpPr txBox="1"/>
          <p:nvPr/>
        </p:nvSpPr>
        <p:spPr>
          <a:xfrm>
            <a:off x="1655731" y="3225004"/>
            <a:ext cx="6286544" cy="2308854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800" b="1" dirty="0" smtClean="0">
                <a:solidFill>
                  <a:srgbClr val="2365C7"/>
                </a:solidFill>
                <a:latin typeface="Arial"/>
                <a:cs typeface="Arial"/>
              </a:rPr>
              <a:t>ОБ АНТИВИРУСАХ И ЗАЩИТЕ ИНФОРМАЦИИ</a:t>
            </a:r>
          </a:p>
        </p:txBody>
      </p:sp>
      <p:sp>
        <p:nvSpPr>
          <p:cNvPr id="5" name="object 5"/>
          <p:cNvSpPr/>
          <p:nvPr/>
        </p:nvSpPr>
        <p:spPr>
          <a:xfrm>
            <a:off x="653901" y="3236910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96177"/>
            <a:ext cx="1143008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Рисунок 13" descr="tittle-18.jpg"/>
          <p:cNvPicPr>
            <a:picLocks noChangeAspect="1"/>
          </p:cNvPicPr>
          <p:nvPr/>
        </p:nvPicPr>
        <p:blipFill>
          <a:blip r:embed="rId3">
            <a:lum contrast="40000"/>
          </a:blip>
          <a:stretch>
            <a:fillRect/>
          </a:stretch>
        </p:blipFill>
        <p:spPr>
          <a:xfrm>
            <a:off x="7585085" y="3225004"/>
            <a:ext cx="4362821" cy="2714644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221535" cy="44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096640" fontAlgn="base">
              <a:spcBef>
                <a:spcPct val="0"/>
              </a:spcBef>
              <a:spcAft>
                <a:spcPct val="0"/>
              </a:spcAft>
            </a:pPr>
            <a:endParaRPr lang="ru-RU" sz="2200" dirty="0" smtClean="0"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69847" y="1367616"/>
            <a:ext cx="11409244" cy="2572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marL="84138" indent="633413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Это было первое официально зарегистрированное «электронное преступление». В настоящее время и компьютеры, и системы связи усовершенствованы. Это в свою очередь открыло новые возможности для «электронных преступников».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941351" y="224608"/>
            <a:ext cx="10648585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8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Информация и преступление </a:t>
            </a:r>
            <a:endParaRPr lang="ru-RU" sz="48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scale_1200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70111" y="4082260"/>
            <a:ext cx="3657600" cy="2185416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221535" cy="44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096640" fontAlgn="base">
              <a:spcBef>
                <a:spcPct val="0"/>
              </a:spcBef>
              <a:spcAft>
                <a:spcPct val="0"/>
              </a:spcAft>
            </a:pPr>
            <a:endParaRPr lang="ru-RU" sz="2200" dirty="0" smtClean="0"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69847" y="1367616"/>
            <a:ext cx="11409244" cy="5281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marL="84138" indent="633413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На латинском языке слово "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media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" (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medium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на русском языке означает средство, посредник, среда, но в настоящее время значение этого слова в переводе с английского соответствует словам радио, телевидение, мобильный телефон и входящие в понятие Интернет - средств«средства массовой информации». Известно, что через эти средства проходит очень большой объём информации. Отделить, какая информация полезная, а какая враждебная, нелегко. Особенно много в системе Интернет информации, отрицательно воздействующей на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мировозрение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идейное воспитание молодых, приводящей к нарушению нравственности и правовых норм. К такому виду  информация относятся следующие: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941351" y="81732"/>
            <a:ext cx="10648585" cy="1095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32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Нравственные и правовые нормы работы </a:t>
            </a:r>
          </a:p>
          <a:p>
            <a:pPr algn="ctr"/>
            <a:r>
              <a:rPr lang="ru-RU" sz="32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 информацией</a:t>
            </a:r>
            <a:endParaRPr lang="ru-RU" sz="32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221535" cy="44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096640" fontAlgn="base">
              <a:spcBef>
                <a:spcPct val="0"/>
              </a:spcBef>
              <a:spcAft>
                <a:spcPct val="0"/>
              </a:spcAft>
            </a:pPr>
            <a:endParaRPr lang="ru-RU" sz="2200" dirty="0" smtClean="0"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69847" y="1367616"/>
            <a:ext cx="11409244" cy="3557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marL="84138" indent="633413" algn="just">
              <a:buFont typeface="Wingdings" pitchFamily="2" charset="2"/>
              <a:buChar char="§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чуждые, подстрекательные идеи (религиозный экстремизм, национализм, расизм, садизм);</a:t>
            </a:r>
          </a:p>
          <a:p>
            <a:pPr marL="84138" indent="633413" algn="just">
              <a:buFont typeface="Wingdings" pitchFamily="2" charset="2"/>
              <a:buChar char="§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идеи и взгляды, противоречащие национальным идеям и культуре, и соответствующие заграничному образу жизни (одежда, курение,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пирсинг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татуировки и др.); </a:t>
            </a:r>
          </a:p>
          <a:p>
            <a:pPr marL="84138" indent="633413" algn="just">
              <a:buFont typeface="Wingdings" pitchFamily="2" charset="2"/>
              <a:buChar char="§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непроверенные или фальшивые данные;</a:t>
            </a:r>
          </a:p>
          <a:p>
            <a:pPr marL="84138" indent="633413" algn="just">
              <a:buFont typeface="Wingdings" pitchFamily="2" charset="2"/>
              <a:buChar char="§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информация, отображающая безнравственные события (рисунок, видео, рассказы).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941351" y="81732"/>
            <a:ext cx="10648585" cy="1095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32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Нравственные и правовые нормы работы </a:t>
            </a:r>
          </a:p>
          <a:p>
            <a:pPr algn="ctr"/>
            <a:r>
              <a:rPr lang="ru-RU" sz="32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 информацией</a:t>
            </a:r>
            <a:endParaRPr lang="ru-RU" sz="32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ey5sirz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9069" y="4510888"/>
            <a:ext cx="3315973" cy="2296311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221535" cy="44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096640" fontAlgn="base">
              <a:spcBef>
                <a:spcPct val="0"/>
              </a:spcBef>
              <a:spcAft>
                <a:spcPct val="0"/>
              </a:spcAft>
            </a:pPr>
            <a:endParaRPr lang="ru-RU" sz="2200" dirty="0" smtClean="0"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441285" y="1367616"/>
            <a:ext cx="11430080" cy="4542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marL="84138" indent="633413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Поэтому очень важно при работе в Интернете соблюдать нравственные и правовые нормы при отправке информации, быть грамотным в определении получаемой информации на соответствие нашим национальным идеям, культуре, ценностям, священным обычаям, не противоречащим нашим законам. Такая грамотность называется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медиа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- грамотностью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941351" y="81732"/>
            <a:ext cx="10648585" cy="1095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32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Нравственные и правовые нормы работы </a:t>
            </a:r>
          </a:p>
          <a:p>
            <a:pPr algn="ctr"/>
            <a:r>
              <a:rPr lang="ru-RU" sz="32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 информацией</a:t>
            </a:r>
            <a:endParaRPr lang="ru-RU" sz="32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221535" cy="44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096640" fontAlgn="base">
              <a:spcBef>
                <a:spcPct val="0"/>
              </a:spcBef>
              <a:spcAft>
                <a:spcPct val="0"/>
              </a:spcAft>
            </a:pPr>
            <a:endParaRPr lang="ru-RU" sz="2200" dirty="0" smtClean="0"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69847" y="1367616"/>
            <a:ext cx="11409244" cy="4419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marL="84138" indent="633413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В целях предостережения от вышеуказанных опасностей Первый Президент Республики Узбекистан Ислам Каримов сказал так « … Если кто-то поставит целью преградить нам путь независимого развития, достижения наших мечтаний и целей, наш путь построения нового общества, то тот, в первую очередь, используя еще несформировавшееся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мировозрение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молодых, их душу и сознание, разрушая их нравственность, запутывая нашу исконную натуру абсолютно противоречащими нашим священным обычаям и идеями, будет пытаться осуществлять свои враждебные и мерзкие намерения».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941351" y="81732"/>
            <a:ext cx="10648585" cy="1095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32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Нравственные и правовые нормы работы </a:t>
            </a:r>
          </a:p>
          <a:p>
            <a:pPr algn="ctr"/>
            <a:r>
              <a:rPr lang="ru-RU" sz="32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 информацией</a:t>
            </a:r>
            <a:endParaRPr lang="ru-RU" sz="32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221535" cy="44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096640" fontAlgn="base">
              <a:spcBef>
                <a:spcPct val="0"/>
              </a:spcBef>
              <a:spcAft>
                <a:spcPct val="0"/>
              </a:spcAft>
            </a:pPr>
            <a:endParaRPr lang="ru-RU" sz="2200" dirty="0" smtClean="0"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69847" y="1367616"/>
            <a:ext cx="11409244" cy="2265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marL="84138" indent="633413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В настоящее время компьютерным системам больше вреда приносят «юные программисты», которые забавы ради или же ради проверки своей квалификации занимаются вредительством. Некоторые из них даже не подозревают, что кому-то приносят вред.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941351" y="161027"/>
            <a:ext cx="10648585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8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Действие вирусов</a:t>
            </a:r>
            <a:endParaRPr lang="ru-RU" sz="48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81O8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863" y="3582194"/>
            <a:ext cx="2686056" cy="2686056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221535" cy="44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096640" fontAlgn="base">
              <a:spcBef>
                <a:spcPct val="0"/>
              </a:spcBef>
              <a:spcAft>
                <a:spcPct val="0"/>
              </a:spcAft>
            </a:pPr>
            <a:endParaRPr lang="ru-RU" sz="2200" dirty="0" smtClean="0"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69847" y="1367616"/>
            <a:ext cx="11409244" cy="3557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marL="84138" indent="633413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Через Интернет в основном можно вредить следующим образом:</a:t>
            </a:r>
          </a:p>
          <a:p>
            <a:pPr marL="84138" indent="633413" algn="just">
              <a:buFont typeface="Arial" pitchFamily="34" charset="0"/>
              <a:buChar char="•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во время подключения в Интернет тайком войти в систему вашего компьютера и вам во вред управлять им дистанционно;</a:t>
            </a:r>
          </a:p>
          <a:p>
            <a:pPr marL="84138" indent="633413" algn="just">
              <a:buFont typeface="Arial" pitchFamily="34" charset="0"/>
              <a:buChar char="•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захватить информацию, передаваемую по Интернету, скопировать или изменить ее;</a:t>
            </a:r>
          </a:p>
          <a:p>
            <a:pPr marL="84138" indent="633413" algn="just">
              <a:buFont typeface="Arial" pitchFamily="34" charset="0"/>
              <a:buChar char="•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распространять через Интернет информацию, которая противоречит идеологии и моральным принципам общества.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941351" y="161027"/>
            <a:ext cx="10648585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8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Действие вирусов</a:t>
            </a:r>
            <a:endParaRPr lang="ru-RU" sz="48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7zon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7433" y="4868078"/>
            <a:ext cx="2357438" cy="1768079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221535" cy="44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096640" fontAlgn="base">
              <a:spcBef>
                <a:spcPct val="0"/>
              </a:spcBef>
              <a:spcAft>
                <a:spcPct val="0"/>
              </a:spcAft>
            </a:pPr>
            <a:endParaRPr lang="ru-RU" sz="2200" dirty="0" smtClean="0"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69847" y="1367616"/>
            <a:ext cx="11409244" cy="3557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marL="84138" indent="633413" algn="just">
              <a:buFont typeface="Arial" pitchFamily="34" charset="0"/>
              <a:buChar char="•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внедрение в Web-страницы различных вирусных программ (вирус- специальная программа, способная самостоятельно внедряться в другие программы, «заражать», удалять или изменять информацию в памяти компьютера);</a:t>
            </a:r>
          </a:p>
          <a:p>
            <a:pPr marL="84138" indent="633413" algn="just">
              <a:buFont typeface="Arial" pitchFamily="34" charset="0"/>
              <a:buChar char="•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похищать секретную информацию, принадлежащую различным государственным учреждениям и частным предприятиям, продавать их конкурирующим организациям или требовать выкуп;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941351" y="161027"/>
            <a:ext cx="10648585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8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Действие вирусов</a:t>
            </a:r>
            <a:endParaRPr lang="ru-RU" sz="48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4557" y="4653764"/>
            <a:ext cx="3571900" cy="2000264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221535" cy="44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096640" fontAlgn="base">
              <a:spcBef>
                <a:spcPct val="0"/>
              </a:spcBef>
              <a:spcAft>
                <a:spcPct val="0"/>
              </a:spcAft>
            </a:pPr>
            <a:endParaRPr lang="ru-RU" sz="2200" dirty="0" smtClean="0"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69847" y="1367616"/>
            <a:ext cx="11409244" cy="4419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marL="84138" indent="633413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Названия многих вирусов соответствуют их деятельности. Например, </a:t>
            </a:r>
          </a:p>
          <a:p>
            <a:pPr marL="84138" indent="633413" algn="just"/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Black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Hole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(Чёрная дыра). В левом углу экрана появляется чёрная дыра). </a:t>
            </a:r>
          </a:p>
          <a:p>
            <a:pPr marL="84138" indent="633413" algn="just"/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Black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Friday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(Чёрная пятница) активируется только в пятницу и удаляет все открытые файлы). </a:t>
            </a:r>
          </a:p>
          <a:p>
            <a:pPr marL="84138" indent="633413" algn="just"/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Friday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13(Пятница 13) активируется только в пятницу 13 числа и удаляет все открытые файлы. </a:t>
            </a:r>
          </a:p>
          <a:p>
            <a:pPr marL="84138" indent="633413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«Замедляющий вирус» искусственно замедляет работу компьютера в сотни раз и т.д.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941351" y="161027"/>
            <a:ext cx="10648585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8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Действие вирусов</a:t>
            </a:r>
            <a:endParaRPr lang="ru-RU" sz="48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12723" y="1510492"/>
            <a:ext cx="11144328" cy="3313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1213" algn="just">
              <a:lnSpc>
                <a:spcPct val="150000"/>
              </a:lnSpc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Для чего нужно защищать информацию?</a:t>
            </a:r>
          </a:p>
          <a:p>
            <a:pPr indent="811213" algn="just">
              <a:lnSpc>
                <a:spcPct val="150000"/>
              </a:lnSpc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Какой вред можно нанести компьютеру и его информационным ресурсам через Интернет?</a:t>
            </a:r>
          </a:p>
          <a:p>
            <a:pPr indent="811213" algn="just">
              <a:lnSpc>
                <a:spcPct val="150000"/>
              </a:lnSpc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Какие группы вирусов вы знаете?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ПОВТОРЕНИЕ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2279" y="1296178"/>
            <a:ext cx="1111621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lnSpc>
                <a:spcPct val="15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Необходимость защиты информации</a:t>
            </a:r>
          </a:p>
          <a:p>
            <a:pPr marL="87313" indent="720725" algn="just">
              <a:lnSpc>
                <a:spcPct val="15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Информация и преступление</a:t>
            </a:r>
          </a:p>
          <a:p>
            <a:pPr marL="87313" indent="720725" algn="just">
              <a:lnSpc>
                <a:spcPct val="15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Нравственные и правовые нормы работы </a:t>
            </a:r>
          </a:p>
          <a:p>
            <a:pPr marL="87313" indent="720725" algn="just">
              <a:lnSpc>
                <a:spcPct val="150000"/>
              </a:lnSpc>
              <a:spcAft>
                <a:spcPts val="600"/>
              </a:spcAft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с информацией</a:t>
            </a:r>
          </a:p>
          <a:p>
            <a:pPr marL="87313" indent="720725" algn="just">
              <a:lnSpc>
                <a:spcPct val="15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Действие вирусов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224608"/>
            <a:ext cx="11715832" cy="126661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УРОКА</a:t>
            </a: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41285" y="1439054"/>
            <a:ext cx="111443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1213" algn="just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Прочитать 73-76 страницы учебника.</a:t>
            </a:r>
          </a:p>
          <a:p>
            <a:pPr indent="811213" algn="just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Для выражений левого столбца найдите соответствующие выражения в правом столбце.</a:t>
            </a:r>
          </a:p>
          <a:p>
            <a:pPr indent="811213" algn="just">
              <a:buAutoNum type="arabicPeriod"/>
            </a:pP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ЗАДАНИЕ ДЛЯ САМОСТОЯТЕЛЬНОЙ РАБОТЫ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/>
          <a:stretch>
            <a:fillRect/>
          </a:stretch>
        </p:blipFill>
        <p:spPr bwMode="auto">
          <a:xfrm>
            <a:off x="1584293" y="3225004"/>
            <a:ext cx="8929750" cy="3490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367484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НЕОБХОДИМОСТЬ ЗАЩИТЫ ИНФОРМАЦИИ</a:t>
            </a:r>
            <a:endParaRPr kumimoji="0" lang="ru-RU" sz="4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724806"/>
            <a:ext cx="8572560" cy="4247317"/>
          </a:xfrm>
          <a:prstGeom prst="rect">
            <a:avLst/>
          </a:prstGeom>
          <a:solidFill>
            <a:srgbClr val="ECCBCA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 Как любой материальный предмет информация имеет собственную ценность. Так, возникают ситуации, когда из-за корысти крадут, портят информацию, отправляют ненужную вам информацию, нарушают устройства хранения информации. Таким образом, глобальной задачей встает необходимость защиты информации от вредных вмешательств.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-10000" contrast="20000"/>
          </a:blip>
          <a:srcRect/>
          <a:stretch>
            <a:fillRect/>
          </a:stretch>
        </p:blipFill>
        <p:spPr bwMode="auto">
          <a:xfrm>
            <a:off x="9013845" y="2367748"/>
            <a:ext cx="2786082" cy="1868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221535" cy="44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096640" fontAlgn="base">
              <a:spcBef>
                <a:spcPct val="0"/>
              </a:spcBef>
              <a:spcAft>
                <a:spcPct val="0"/>
              </a:spcAft>
            </a:pPr>
            <a:endParaRPr lang="ru-RU" sz="2200" dirty="0" smtClean="0"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584161" y="1296178"/>
            <a:ext cx="10980616" cy="2572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marL="84138" indent="633413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Последнее время проблема защиты информации привлекает внимание не только специалистов, но и всех пользователей компьютерной техникой. Это связано с тем, что компьютерные технологии стремительно входят в жизнедеятельность людей.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941351" y="224608"/>
            <a:ext cx="10648585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8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Информация и преступление </a:t>
            </a:r>
            <a:endParaRPr lang="ru-RU" sz="48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imag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8871" y="4010822"/>
            <a:ext cx="3242696" cy="2428892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221535" cy="44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096640" fontAlgn="base">
              <a:spcBef>
                <a:spcPct val="0"/>
              </a:spcBef>
              <a:spcAft>
                <a:spcPct val="0"/>
              </a:spcAft>
            </a:pPr>
            <a:endParaRPr lang="ru-RU" sz="2200" dirty="0" smtClean="0"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69847" y="1296178"/>
            <a:ext cx="11409244" cy="3557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marL="84138" indent="633413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Коренным образом меняется подход к понятию «информация».Этот термин стал больше означать своеобразный продукт, который можно купить, продать или обменять на что-нибудь. Надо сказать, что этот продукт порой оценивается в десятки, даже в сотни раз дороже, чем сам компьютер, в котором хранится эта информация. Интернет поднял «воров» информации (похитители информации существовали и до появления компьютеров) на новый уровень.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941351" y="224608"/>
            <a:ext cx="10648585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8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Информация и преступление </a:t>
            </a:r>
            <a:endParaRPr lang="ru-RU" sz="48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1747" y="4868078"/>
            <a:ext cx="3444332" cy="1928826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221535" cy="44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096640" fontAlgn="base">
              <a:spcBef>
                <a:spcPct val="0"/>
              </a:spcBef>
              <a:spcAft>
                <a:spcPct val="0"/>
              </a:spcAft>
            </a:pPr>
            <a:endParaRPr lang="ru-RU" sz="2200" dirty="0" smtClean="0"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69847" y="1367616"/>
            <a:ext cx="11409244" cy="398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marL="84138" indent="633413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Теперь любой высококвалифицированный программист, имеющий персональный компьютер, модем и достаточное программное обеспечение, может не выходя из своей комнаты присвоить (украсть) любую информацию, находящуюся на подключённом в Интернет компьютере обычного пользователя, различных государственных учреждений, частных предприятий, расположенных в любом уголке мира, и использовать ее в корыстных целях, изменить или причинить вред. Исходя из этого само собой появляется потребность в защите информации.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941351" y="224608"/>
            <a:ext cx="10648585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8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Информация и преступление </a:t>
            </a:r>
            <a:endParaRPr lang="ru-RU" sz="48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366ae7030c478f99f9e54bce2be5e8f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41879" y="5368144"/>
            <a:ext cx="1959710" cy="1306473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221535" cy="44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096640" fontAlgn="base">
              <a:spcBef>
                <a:spcPct val="0"/>
              </a:spcBef>
              <a:spcAft>
                <a:spcPct val="0"/>
              </a:spcAft>
            </a:pPr>
            <a:endParaRPr lang="ru-RU" sz="2200" dirty="0" smtClean="0"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69847" y="1367616"/>
            <a:ext cx="11409244" cy="312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marL="84138" indent="633413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Компьютеры созданы для облегчения трудовой деятельности человека. Их число растёт с каждым днём. Но при этом растёт и зависимость общества от компьютерных технологий. В настоящее время в таких основных отраслях, как медицина, налоговая и банковская системы, транспорт, диагностика и другие, основные функции возложены на компьютеры. Компьютерные системы занимают особое место и в военной отрасли.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941351" y="224608"/>
            <a:ext cx="10648585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8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Информация и преступление </a:t>
            </a:r>
            <a:endParaRPr lang="ru-RU" sz="48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0177" y="4510888"/>
            <a:ext cx="3714744" cy="2066326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221535" cy="44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096640" fontAlgn="base">
              <a:spcBef>
                <a:spcPct val="0"/>
              </a:spcBef>
              <a:spcAft>
                <a:spcPct val="0"/>
              </a:spcAft>
            </a:pPr>
            <a:endParaRPr lang="ru-RU" sz="2200" dirty="0" smtClean="0"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69847" y="1367616"/>
            <a:ext cx="11409244" cy="3557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marL="84138" indent="633413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На определённой стадии компьютеризации общества компьютеры привлекли внимание как отдельных, так и организованных преступных группировок. Имея достаточное техническое и программное обеспечение, они с легкостью могут похитить любую секретную информацию, заниматься диверсией, мошенничеством и другой преступной деятельностью. Специалисты юстиции, криминалистики, национальной безопасности столкнулись с новой, неожиданной проблемой.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941351" y="224608"/>
            <a:ext cx="10648585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8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Информация и преступление </a:t>
            </a:r>
            <a:endParaRPr lang="ru-RU" sz="48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7N17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739" y="4939516"/>
            <a:ext cx="2238374" cy="1678781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221535" cy="44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096640" fontAlgn="base">
              <a:spcBef>
                <a:spcPct val="0"/>
              </a:spcBef>
              <a:spcAft>
                <a:spcPct val="0"/>
              </a:spcAft>
            </a:pPr>
            <a:endParaRPr lang="ru-RU" sz="2200" dirty="0" smtClean="0"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69847" y="1367616"/>
            <a:ext cx="11409244" cy="269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marL="84138" indent="633413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В 1971 году железнодорожная компания США "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New-York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Penn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Сentral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Railroad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" заметила пропажу 200 вагонов с ценным грузом. В ходе расследования обнаружилось, что у других фирм тоже пропали вагоны. В результате тщательной проверки удалось выяснить причину пропажи. Оказалось, что в компьютер умышленно были введены другие адреса назначения.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941351" y="224608"/>
            <a:ext cx="10648585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8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Информация и преступление </a:t>
            </a:r>
            <a:endParaRPr lang="ru-RU" sz="48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7sYf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84623" y="4225136"/>
            <a:ext cx="2285996" cy="2285996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2ae5449cf553f483f51a24b515326a78f17f29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11831</TotalTime>
  <Words>1059</Words>
  <Application>Microsoft Office PowerPoint</Application>
  <PresentationFormat>Произвольный</PresentationFormat>
  <Paragraphs>64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 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1108</cp:revision>
  <dcterms:created xsi:type="dcterms:W3CDTF">2020-04-13T08:05:16Z</dcterms:created>
  <dcterms:modified xsi:type="dcterms:W3CDTF">2021-03-04T17:52:19Z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