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624" r:id="rId3"/>
    <p:sldId id="773" r:id="rId4"/>
    <p:sldId id="793" r:id="rId5"/>
    <p:sldId id="798" r:id="rId6"/>
    <p:sldId id="799" r:id="rId7"/>
    <p:sldId id="800" r:id="rId8"/>
    <p:sldId id="801" r:id="rId9"/>
    <p:sldId id="803" r:id="rId10"/>
    <p:sldId id="802" r:id="rId11"/>
    <p:sldId id="804" r:id="rId12"/>
    <p:sldId id="805" r:id="rId13"/>
    <p:sldId id="806" r:id="rId14"/>
    <p:sldId id="794" r:id="rId15"/>
    <p:sldId id="796" r:id="rId16"/>
    <p:sldId id="797" r:id="rId17"/>
    <p:sldId id="791" r:id="rId18"/>
    <p:sldId id="792" r:id="rId19"/>
    <p:sldId id="790" r:id="rId20"/>
    <p:sldId id="786" r:id="rId21"/>
    <p:sldId id="787" r:id="rId22"/>
    <p:sldId id="788" r:id="rId23"/>
    <p:sldId id="789" r:id="rId24"/>
    <p:sldId id="785" r:id="rId25"/>
  </p:sldIdLst>
  <p:sldSz cx="12169775" cy="7021513"/>
  <p:notesSz cx="5765800" cy="3244850"/>
  <p:custDataLst>
    <p:tags r:id="rId27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32">
          <p15:clr>
            <a:srgbClr val="A4A3A4"/>
          </p15:clr>
        </p15:guide>
        <p15:guide id="2" pos="45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B014"/>
    <a:srgbClr val="ECCBCA"/>
    <a:srgbClr val="D023DD"/>
    <a:srgbClr val="004A82"/>
    <a:srgbClr val="007A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316" autoAdjust="0"/>
    <p:restoredTop sz="94803" autoAdjust="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209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209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209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080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156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95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20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20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209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209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20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20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20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20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8489" y="1638354"/>
            <a:ext cx="10952798" cy="21544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8489" y="6394128"/>
            <a:ext cx="2839614" cy="5847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58007" y="6394128"/>
            <a:ext cx="3853762" cy="5847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21672" y="6394128"/>
            <a:ext cx="2839614" cy="584775"/>
          </a:xfrm>
        </p:spPr>
        <p:txBody>
          <a:bodyPr/>
          <a:lstStyle>
            <a:lvl1pPr>
              <a:defRPr/>
            </a:lvl1pPr>
          </a:lstStyle>
          <a:p>
            <a:fld id="{C13AA2E6-577B-4863-AB87-4F7AEC928F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69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760255"/>
            <a:ext cx="5374984" cy="235449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760255"/>
            <a:ext cx="5374984" cy="235449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C9B43-FD07-4CD0-8140-B9E821EA49B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Sv-Ks@gmail.uz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3" y="0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7169" y="510360"/>
            <a:ext cx="8072493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lang="ru-RU" sz="6000" spc="-11" dirty="0" smtClean="0"/>
              <a:t> </a:t>
            </a:r>
            <a:r>
              <a:rPr sz="6000" spc="-11" dirty="0" err="1" smtClean="0"/>
              <a:t>Информатика</a:t>
            </a:r>
            <a:r>
              <a:rPr sz="6000" spc="-11" dirty="0" smtClean="0"/>
              <a:t>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 dirty="0"/>
          </a:p>
        </p:txBody>
      </p:sp>
      <p:sp>
        <p:nvSpPr>
          <p:cNvPr id="4" name="object 4"/>
          <p:cNvSpPr txBox="1"/>
          <p:nvPr/>
        </p:nvSpPr>
        <p:spPr>
          <a:xfrm>
            <a:off x="1727169" y="2939252"/>
            <a:ext cx="6286544" cy="3047518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800" b="1" dirty="0" smtClean="0">
                <a:solidFill>
                  <a:srgbClr val="2365C7"/>
                </a:solidFill>
                <a:latin typeface="Arial"/>
                <a:cs typeface="Arial"/>
              </a:rPr>
              <a:t>ЭЛЕКТРОННАЯ ПОЧТА</a:t>
            </a:r>
          </a:p>
          <a:p>
            <a:pPr marL="27048" marR="10819"/>
            <a:r>
              <a:rPr lang="ru-RU" sz="4800" b="1" dirty="0" smtClean="0">
                <a:solidFill>
                  <a:srgbClr val="2365C7"/>
                </a:solidFill>
                <a:latin typeface="Arial"/>
                <a:cs typeface="Arial"/>
              </a:rPr>
              <a:t>(ПРАКТИЧЕСКАЯ РАБОТА)</a:t>
            </a:r>
          </a:p>
        </p:txBody>
      </p:sp>
      <p:sp>
        <p:nvSpPr>
          <p:cNvPr id="5" name="object 5"/>
          <p:cNvSpPr/>
          <p:nvPr/>
        </p:nvSpPr>
        <p:spPr>
          <a:xfrm>
            <a:off x="653901" y="3236910"/>
            <a:ext cx="726434" cy="235745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96177"/>
            <a:ext cx="1143008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>
              <a:latin typeface="Arial"/>
              <a:cs typeface="Arial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581798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thumb900xr_710da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442209" y="2939252"/>
            <a:ext cx="4429156" cy="295277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409" y="1296178"/>
            <a:ext cx="11501518" cy="1588062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indent="633413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9. Для того чтобы вспомнить либо заменить пароль пользователь должен ответить на «Секретный вопрос: *» и «Ответ на секретный вопрос: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345693"/>
            <a:ext cx="11644394" cy="726288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ЭТАПЫ РЕГИСТРАЦИИ НА САЙТЕ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INBOX.UZ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lum bright="-20000" contrast="20000"/>
          </a:blip>
          <a:srcRect/>
          <a:stretch>
            <a:fillRect/>
          </a:stretch>
        </p:blipFill>
        <p:spPr bwMode="auto">
          <a:xfrm>
            <a:off x="1369979" y="3367880"/>
            <a:ext cx="94298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2463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409" y="1296178"/>
            <a:ext cx="11501518" cy="1588062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indent="633413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10. Последнее заполняемое поле - это поле ввода символов, показанных на рисунке, для ограничения автоматической регистрации: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345693"/>
            <a:ext cx="11644394" cy="726288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ЭТАПЫ РЕГИСТРАЦИИ НА САЙТЕ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INBOX.UZ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lum bright="-20000" contrast="20000"/>
          </a:blip>
          <a:srcRect/>
          <a:stretch>
            <a:fillRect/>
          </a:stretch>
        </p:blipFill>
        <p:spPr bwMode="auto">
          <a:xfrm>
            <a:off x="941351" y="3153566"/>
            <a:ext cx="104288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2463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409" y="1296178"/>
            <a:ext cx="11501518" cy="1095620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indent="633413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11. Наконец, для регистрации электронного почтового ящика выбирается следующая кнопка: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345693"/>
            <a:ext cx="11644394" cy="726288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ЭТАПЫ РЕГИСТРАЦИИ НА САЙТЕ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INBOX.UZ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lum bright="-20000" contrast="20000"/>
          </a:blip>
          <a:srcRect/>
          <a:stretch>
            <a:fillRect/>
          </a:stretch>
        </p:blipFill>
        <p:spPr bwMode="auto">
          <a:xfrm>
            <a:off x="2012921" y="2439186"/>
            <a:ext cx="771711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41285" y="3939384"/>
            <a:ext cx="112872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12. Если не была совершена ошибка на каком-либо шаге или имя электронного почтового ящика не было занято, то в окне Web-браузера отразится информация об открытии электронного почтового ящика: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/>
          <a:stretch>
            <a:fillRect/>
          </a:stretch>
        </p:blipFill>
        <p:spPr bwMode="auto">
          <a:xfrm>
            <a:off x="298409" y="2367748"/>
            <a:ext cx="1152759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2463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409" y="1296178"/>
            <a:ext cx="11501518" cy="1095620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indent="633413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13. После нажатия на кнопку «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Ok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», открывается новый электронный почтовый ящик: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345693"/>
            <a:ext cx="11644394" cy="726288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ЭТАПЫ РЕГИСТРАЦИИ НА САЙТЕ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INBOX.UZ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lum bright="-20000" contrast="20000"/>
          </a:blip>
          <a:srcRect/>
          <a:stretch>
            <a:fillRect/>
          </a:stretch>
        </p:blipFill>
        <p:spPr bwMode="auto">
          <a:xfrm>
            <a:off x="869913" y="2439186"/>
            <a:ext cx="107131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2463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8" y="354213"/>
            <a:ext cx="11514175" cy="584775"/>
          </a:xfrm>
        </p:spPr>
        <p:txBody>
          <a:bodyPr/>
          <a:lstStyle/>
          <a:p>
            <a:pPr eaLnBrk="1" hangingPunct="1"/>
            <a:r>
              <a:rPr lang="ru-RU" altLang="ru-RU" sz="3800" dirty="0" smtClean="0"/>
              <a:t>ФУНКЦИОНИРОВАНИЕ ЭЛЕКТРОННОЙ ПОЧТЫ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2720"/>
          <a:stretch>
            <a:fillRect/>
          </a:stretch>
        </p:blipFill>
        <p:spPr bwMode="auto">
          <a:xfrm>
            <a:off x="1798606" y="1224740"/>
            <a:ext cx="958328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84161" y="296046"/>
            <a:ext cx="11430080" cy="1384995"/>
          </a:xfrm>
        </p:spPr>
        <p:txBody>
          <a:bodyPr/>
          <a:lstStyle/>
          <a:p>
            <a:pPr algn="ctr" eaLnBrk="1" hangingPunct="1"/>
            <a:r>
              <a:rPr lang="ru-RU" altLang="ru-RU" sz="4800" dirty="0" smtClean="0"/>
              <a:t>ЭЛЕКТРОННАЯ ПОЧТА (</a:t>
            </a:r>
            <a:r>
              <a:rPr lang="en-US" altLang="ru-RU" sz="4800" dirty="0" smtClean="0"/>
              <a:t>E-MAIL</a:t>
            </a:r>
            <a:r>
              <a:rPr lang="ru-RU" altLang="ru-RU" sz="4800" dirty="0" smtClean="0"/>
              <a:t>)</a:t>
            </a:r>
            <a:r>
              <a:rPr lang="ru-RU" altLang="ru-RU" sz="4200" b="0" dirty="0" smtClean="0">
                <a:solidFill>
                  <a:schemeClr val="tx1"/>
                </a:solidFill>
              </a:rPr>
              <a:t/>
            </a:r>
            <a:br>
              <a:rPr lang="ru-RU" altLang="ru-RU" sz="4200" b="0" dirty="0" smtClean="0">
                <a:solidFill>
                  <a:schemeClr val="tx1"/>
                </a:solidFill>
              </a:rPr>
            </a:br>
            <a:endParaRPr lang="ru-RU" altLang="ru-RU" sz="4200" b="0" dirty="0" smtClean="0">
              <a:solidFill>
                <a:schemeClr val="tx1"/>
              </a:solidFill>
            </a:endParaRPr>
          </a:p>
        </p:txBody>
      </p:sp>
      <p:pic>
        <p:nvPicPr>
          <p:cNvPr id="240644" name="Picture 4" descr="Компьютерщ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9597" y="3439318"/>
            <a:ext cx="2551997" cy="14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12724" y="3725070"/>
            <a:ext cx="2071702" cy="1428760"/>
            <a:chOff x="2431" y="3247"/>
            <a:chExt cx="1256" cy="970"/>
          </a:xfrm>
        </p:grpSpPr>
        <p:sp>
          <p:nvSpPr>
            <p:cNvPr id="13340" name="Freeform 5" descr="Орех"/>
            <p:cNvSpPr>
              <a:spLocks/>
            </p:cNvSpPr>
            <p:nvPr/>
          </p:nvSpPr>
          <p:spPr bwMode="auto">
            <a:xfrm>
              <a:off x="2515" y="3459"/>
              <a:ext cx="1172" cy="758"/>
            </a:xfrm>
            <a:custGeom>
              <a:avLst/>
              <a:gdLst>
                <a:gd name="T0" fmla="*/ 0 w 1410"/>
                <a:gd name="T1" fmla="*/ 250 h 758"/>
                <a:gd name="T2" fmla="*/ 542 w 1410"/>
                <a:gd name="T3" fmla="*/ 0 h 758"/>
                <a:gd name="T4" fmla="*/ 974 w 1410"/>
                <a:gd name="T5" fmla="*/ 232 h 758"/>
                <a:gd name="T6" fmla="*/ 399 w 1410"/>
                <a:gd name="T7" fmla="*/ 758 h 758"/>
                <a:gd name="T8" fmla="*/ 39 w 1410"/>
                <a:gd name="T9" fmla="*/ 340 h 758"/>
                <a:gd name="T10" fmla="*/ 0 w 1410"/>
                <a:gd name="T11" fmla="*/ 250 h 7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0"/>
                <a:gd name="T19" fmla="*/ 0 h 758"/>
                <a:gd name="T20" fmla="*/ 1410 w 1410"/>
                <a:gd name="T21" fmla="*/ 758 h 7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0" h="758">
                  <a:moveTo>
                    <a:pt x="0" y="250"/>
                  </a:moveTo>
                  <a:lnTo>
                    <a:pt x="784" y="0"/>
                  </a:lnTo>
                  <a:lnTo>
                    <a:pt x="1410" y="232"/>
                  </a:lnTo>
                  <a:lnTo>
                    <a:pt x="578" y="758"/>
                  </a:lnTo>
                  <a:lnTo>
                    <a:pt x="56" y="340"/>
                  </a:lnTo>
                  <a:lnTo>
                    <a:pt x="0" y="25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2431" y="3247"/>
              <a:ext cx="923" cy="735"/>
              <a:chOff x="2215" y="2809"/>
              <a:chExt cx="1279" cy="1019"/>
            </a:xfrm>
          </p:grpSpPr>
          <p:sp>
            <p:nvSpPr>
              <p:cNvPr id="13342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215" y="2809"/>
                <a:ext cx="1279" cy="10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3" name="Freeform 8"/>
              <p:cNvSpPr>
                <a:spLocks/>
              </p:cNvSpPr>
              <p:nvPr/>
            </p:nvSpPr>
            <p:spPr bwMode="auto">
              <a:xfrm>
                <a:off x="2216" y="3086"/>
                <a:ext cx="523" cy="737"/>
              </a:xfrm>
              <a:custGeom>
                <a:avLst/>
                <a:gdLst>
                  <a:gd name="T0" fmla="*/ 135 w 523"/>
                  <a:gd name="T1" fmla="*/ 0 h 737"/>
                  <a:gd name="T2" fmla="*/ 159 w 523"/>
                  <a:gd name="T3" fmla="*/ 6 h 737"/>
                  <a:gd name="T4" fmla="*/ 186 w 523"/>
                  <a:gd name="T5" fmla="*/ 20 h 737"/>
                  <a:gd name="T6" fmla="*/ 213 w 523"/>
                  <a:gd name="T7" fmla="*/ 40 h 737"/>
                  <a:gd name="T8" fmla="*/ 238 w 523"/>
                  <a:gd name="T9" fmla="*/ 63 h 737"/>
                  <a:gd name="T10" fmla="*/ 259 w 523"/>
                  <a:gd name="T11" fmla="*/ 88 h 737"/>
                  <a:gd name="T12" fmla="*/ 278 w 523"/>
                  <a:gd name="T13" fmla="*/ 115 h 737"/>
                  <a:gd name="T14" fmla="*/ 293 w 523"/>
                  <a:gd name="T15" fmla="*/ 146 h 737"/>
                  <a:gd name="T16" fmla="*/ 292 w 523"/>
                  <a:gd name="T17" fmla="*/ 149 h 737"/>
                  <a:gd name="T18" fmla="*/ 292 w 523"/>
                  <a:gd name="T19" fmla="*/ 153 h 737"/>
                  <a:gd name="T20" fmla="*/ 307 w 523"/>
                  <a:gd name="T21" fmla="*/ 161 h 737"/>
                  <a:gd name="T22" fmla="*/ 328 w 523"/>
                  <a:gd name="T23" fmla="*/ 175 h 737"/>
                  <a:gd name="T24" fmla="*/ 347 w 523"/>
                  <a:gd name="T25" fmla="*/ 193 h 737"/>
                  <a:gd name="T26" fmla="*/ 356 w 523"/>
                  <a:gd name="T27" fmla="*/ 201 h 737"/>
                  <a:gd name="T28" fmla="*/ 362 w 523"/>
                  <a:gd name="T29" fmla="*/ 213 h 737"/>
                  <a:gd name="T30" fmla="*/ 364 w 523"/>
                  <a:gd name="T31" fmla="*/ 232 h 737"/>
                  <a:gd name="T32" fmla="*/ 366 w 523"/>
                  <a:gd name="T33" fmla="*/ 256 h 737"/>
                  <a:gd name="T34" fmla="*/ 375 w 523"/>
                  <a:gd name="T35" fmla="*/ 300 h 737"/>
                  <a:gd name="T36" fmla="*/ 385 w 523"/>
                  <a:gd name="T37" fmla="*/ 344 h 737"/>
                  <a:gd name="T38" fmla="*/ 400 w 523"/>
                  <a:gd name="T39" fmla="*/ 385 h 737"/>
                  <a:gd name="T40" fmla="*/ 404 w 523"/>
                  <a:gd name="T41" fmla="*/ 396 h 737"/>
                  <a:gd name="T42" fmla="*/ 396 w 523"/>
                  <a:gd name="T43" fmla="*/ 448 h 737"/>
                  <a:gd name="T44" fmla="*/ 396 w 523"/>
                  <a:gd name="T45" fmla="*/ 449 h 737"/>
                  <a:gd name="T46" fmla="*/ 395 w 523"/>
                  <a:gd name="T47" fmla="*/ 464 h 737"/>
                  <a:gd name="T48" fmla="*/ 386 w 523"/>
                  <a:gd name="T49" fmla="*/ 538 h 737"/>
                  <a:gd name="T50" fmla="*/ 386 w 523"/>
                  <a:gd name="T51" fmla="*/ 545 h 737"/>
                  <a:gd name="T52" fmla="*/ 395 w 523"/>
                  <a:gd name="T53" fmla="*/ 554 h 737"/>
                  <a:gd name="T54" fmla="*/ 441 w 523"/>
                  <a:gd name="T55" fmla="*/ 509 h 737"/>
                  <a:gd name="T56" fmla="*/ 457 w 523"/>
                  <a:gd name="T57" fmla="*/ 511 h 737"/>
                  <a:gd name="T58" fmla="*/ 476 w 523"/>
                  <a:gd name="T59" fmla="*/ 519 h 737"/>
                  <a:gd name="T60" fmla="*/ 494 w 523"/>
                  <a:gd name="T61" fmla="*/ 529 h 737"/>
                  <a:gd name="T62" fmla="*/ 508 w 523"/>
                  <a:gd name="T63" fmla="*/ 543 h 737"/>
                  <a:gd name="T64" fmla="*/ 519 w 523"/>
                  <a:gd name="T65" fmla="*/ 559 h 737"/>
                  <a:gd name="T66" fmla="*/ 522 w 523"/>
                  <a:gd name="T67" fmla="*/ 563 h 737"/>
                  <a:gd name="T68" fmla="*/ 523 w 523"/>
                  <a:gd name="T69" fmla="*/ 566 h 737"/>
                  <a:gd name="T70" fmla="*/ 523 w 523"/>
                  <a:gd name="T71" fmla="*/ 574 h 737"/>
                  <a:gd name="T72" fmla="*/ 520 w 523"/>
                  <a:gd name="T73" fmla="*/ 582 h 737"/>
                  <a:gd name="T74" fmla="*/ 507 w 523"/>
                  <a:gd name="T75" fmla="*/ 586 h 737"/>
                  <a:gd name="T76" fmla="*/ 508 w 523"/>
                  <a:gd name="T77" fmla="*/ 586 h 737"/>
                  <a:gd name="T78" fmla="*/ 491 w 523"/>
                  <a:gd name="T79" fmla="*/ 591 h 737"/>
                  <a:gd name="T80" fmla="*/ 488 w 523"/>
                  <a:gd name="T81" fmla="*/ 614 h 737"/>
                  <a:gd name="T82" fmla="*/ 484 w 523"/>
                  <a:gd name="T83" fmla="*/ 619 h 737"/>
                  <a:gd name="T84" fmla="*/ 458 w 523"/>
                  <a:gd name="T85" fmla="*/ 647 h 737"/>
                  <a:gd name="T86" fmla="*/ 432 w 523"/>
                  <a:gd name="T87" fmla="*/ 671 h 737"/>
                  <a:gd name="T88" fmla="*/ 401 w 523"/>
                  <a:gd name="T89" fmla="*/ 690 h 737"/>
                  <a:gd name="T90" fmla="*/ 370 w 523"/>
                  <a:gd name="T91" fmla="*/ 708 h 737"/>
                  <a:gd name="T92" fmla="*/ 335 w 523"/>
                  <a:gd name="T93" fmla="*/ 722 h 737"/>
                  <a:gd name="T94" fmla="*/ 300 w 523"/>
                  <a:gd name="T95" fmla="*/ 731 h 737"/>
                  <a:gd name="T96" fmla="*/ 300 w 523"/>
                  <a:gd name="T97" fmla="*/ 732 h 737"/>
                  <a:gd name="T98" fmla="*/ 286 w 523"/>
                  <a:gd name="T99" fmla="*/ 736 h 737"/>
                  <a:gd name="T100" fmla="*/ 273 w 523"/>
                  <a:gd name="T101" fmla="*/ 737 h 737"/>
                  <a:gd name="T102" fmla="*/ 0 w 523"/>
                  <a:gd name="T103" fmla="*/ 737 h 737"/>
                  <a:gd name="T104" fmla="*/ 0 w 523"/>
                  <a:gd name="T105" fmla="*/ 132 h 737"/>
                  <a:gd name="T106" fmla="*/ 8 w 523"/>
                  <a:gd name="T107" fmla="*/ 102 h 737"/>
                  <a:gd name="T108" fmla="*/ 28 w 523"/>
                  <a:gd name="T109" fmla="*/ 80 h 737"/>
                  <a:gd name="T110" fmla="*/ 40 w 523"/>
                  <a:gd name="T111" fmla="*/ 67 h 737"/>
                  <a:gd name="T112" fmla="*/ 51 w 523"/>
                  <a:gd name="T113" fmla="*/ 61 h 737"/>
                  <a:gd name="T114" fmla="*/ 62 w 523"/>
                  <a:gd name="T115" fmla="*/ 52 h 737"/>
                  <a:gd name="T116" fmla="*/ 79 w 523"/>
                  <a:gd name="T117" fmla="*/ 48 h 737"/>
                  <a:gd name="T118" fmla="*/ 109 w 523"/>
                  <a:gd name="T119" fmla="*/ 6 h 737"/>
                  <a:gd name="T120" fmla="*/ 116 w 523"/>
                  <a:gd name="T121" fmla="*/ 1 h 737"/>
                  <a:gd name="T122" fmla="*/ 131 w 523"/>
                  <a:gd name="T123" fmla="*/ 1 h 737"/>
                  <a:gd name="T124" fmla="*/ 135 w 523"/>
                  <a:gd name="T125" fmla="*/ 0 h 7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23"/>
                  <a:gd name="T190" fmla="*/ 0 h 737"/>
                  <a:gd name="T191" fmla="*/ 523 w 523"/>
                  <a:gd name="T192" fmla="*/ 737 h 7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23" h="737">
                    <a:moveTo>
                      <a:pt x="135" y="0"/>
                    </a:moveTo>
                    <a:lnTo>
                      <a:pt x="159" y="6"/>
                    </a:lnTo>
                    <a:lnTo>
                      <a:pt x="186" y="20"/>
                    </a:lnTo>
                    <a:lnTo>
                      <a:pt x="213" y="40"/>
                    </a:lnTo>
                    <a:lnTo>
                      <a:pt x="238" y="63"/>
                    </a:lnTo>
                    <a:lnTo>
                      <a:pt x="259" y="88"/>
                    </a:lnTo>
                    <a:lnTo>
                      <a:pt x="278" y="115"/>
                    </a:lnTo>
                    <a:lnTo>
                      <a:pt x="293" y="146"/>
                    </a:lnTo>
                    <a:lnTo>
                      <a:pt x="292" y="149"/>
                    </a:lnTo>
                    <a:lnTo>
                      <a:pt x="292" y="153"/>
                    </a:lnTo>
                    <a:lnTo>
                      <a:pt x="307" y="161"/>
                    </a:lnTo>
                    <a:lnTo>
                      <a:pt x="328" y="175"/>
                    </a:lnTo>
                    <a:lnTo>
                      <a:pt x="347" y="193"/>
                    </a:lnTo>
                    <a:lnTo>
                      <a:pt x="356" y="201"/>
                    </a:lnTo>
                    <a:lnTo>
                      <a:pt x="362" y="213"/>
                    </a:lnTo>
                    <a:lnTo>
                      <a:pt x="364" y="232"/>
                    </a:lnTo>
                    <a:lnTo>
                      <a:pt x="366" y="256"/>
                    </a:lnTo>
                    <a:lnTo>
                      <a:pt x="375" y="300"/>
                    </a:lnTo>
                    <a:lnTo>
                      <a:pt x="385" y="344"/>
                    </a:lnTo>
                    <a:lnTo>
                      <a:pt x="400" y="385"/>
                    </a:lnTo>
                    <a:lnTo>
                      <a:pt x="404" y="396"/>
                    </a:lnTo>
                    <a:lnTo>
                      <a:pt x="396" y="448"/>
                    </a:lnTo>
                    <a:lnTo>
                      <a:pt x="396" y="449"/>
                    </a:lnTo>
                    <a:lnTo>
                      <a:pt x="395" y="464"/>
                    </a:lnTo>
                    <a:lnTo>
                      <a:pt x="386" y="538"/>
                    </a:lnTo>
                    <a:lnTo>
                      <a:pt x="386" y="545"/>
                    </a:lnTo>
                    <a:lnTo>
                      <a:pt x="395" y="554"/>
                    </a:lnTo>
                    <a:lnTo>
                      <a:pt x="441" y="509"/>
                    </a:lnTo>
                    <a:lnTo>
                      <a:pt x="457" y="511"/>
                    </a:lnTo>
                    <a:lnTo>
                      <a:pt x="476" y="519"/>
                    </a:lnTo>
                    <a:lnTo>
                      <a:pt x="494" y="529"/>
                    </a:lnTo>
                    <a:lnTo>
                      <a:pt x="508" y="543"/>
                    </a:lnTo>
                    <a:lnTo>
                      <a:pt x="519" y="559"/>
                    </a:lnTo>
                    <a:lnTo>
                      <a:pt x="522" y="563"/>
                    </a:lnTo>
                    <a:lnTo>
                      <a:pt x="523" y="566"/>
                    </a:lnTo>
                    <a:lnTo>
                      <a:pt x="523" y="574"/>
                    </a:lnTo>
                    <a:lnTo>
                      <a:pt x="520" y="582"/>
                    </a:lnTo>
                    <a:lnTo>
                      <a:pt x="507" y="586"/>
                    </a:lnTo>
                    <a:lnTo>
                      <a:pt x="508" y="586"/>
                    </a:lnTo>
                    <a:lnTo>
                      <a:pt x="491" y="591"/>
                    </a:lnTo>
                    <a:lnTo>
                      <a:pt x="488" y="614"/>
                    </a:lnTo>
                    <a:lnTo>
                      <a:pt x="484" y="619"/>
                    </a:lnTo>
                    <a:lnTo>
                      <a:pt x="458" y="647"/>
                    </a:lnTo>
                    <a:lnTo>
                      <a:pt x="432" y="671"/>
                    </a:lnTo>
                    <a:lnTo>
                      <a:pt x="401" y="690"/>
                    </a:lnTo>
                    <a:lnTo>
                      <a:pt x="370" y="708"/>
                    </a:lnTo>
                    <a:lnTo>
                      <a:pt x="335" y="722"/>
                    </a:lnTo>
                    <a:lnTo>
                      <a:pt x="300" y="731"/>
                    </a:lnTo>
                    <a:lnTo>
                      <a:pt x="300" y="732"/>
                    </a:lnTo>
                    <a:lnTo>
                      <a:pt x="286" y="736"/>
                    </a:lnTo>
                    <a:lnTo>
                      <a:pt x="273" y="737"/>
                    </a:lnTo>
                    <a:lnTo>
                      <a:pt x="0" y="737"/>
                    </a:lnTo>
                    <a:lnTo>
                      <a:pt x="0" y="132"/>
                    </a:lnTo>
                    <a:lnTo>
                      <a:pt x="8" y="102"/>
                    </a:lnTo>
                    <a:lnTo>
                      <a:pt x="28" y="80"/>
                    </a:lnTo>
                    <a:lnTo>
                      <a:pt x="40" y="67"/>
                    </a:lnTo>
                    <a:lnTo>
                      <a:pt x="51" y="61"/>
                    </a:lnTo>
                    <a:lnTo>
                      <a:pt x="62" y="52"/>
                    </a:lnTo>
                    <a:lnTo>
                      <a:pt x="79" y="48"/>
                    </a:lnTo>
                    <a:lnTo>
                      <a:pt x="109" y="6"/>
                    </a:lnTo>
                    <a:lnTo>
                      <a:pt x="116" y="1"/>
                    </a:lnTo>
                    <a:lnTo>
                      <a:pt x="131" y="1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4" name="Freeform 9"/>
              <p:cNvSpPr>
                <a:spLocks/>
              </p:cNvSpPr>
              <p:nvPr/>
            </p:nvSpPr>
            <p:spPr bwMode="auto">
              <a:xfrm>
                <a:off x="2334" y="2810"/>
                <a:ext cx="383" cy="269"/>
              </a:xfrm>
              <a:custGeom>
                <a:avLst/>
                <a:gdLst>
                  <a:gd name="T0" fmla="*/ 12 w 383"/>
                  <a:gd name="T1" fmla="*/ 268 h 269"/>
                  <a:gd name="T2" fmla="*/ 26 w 383"/>
                  <a:gd name="T3" fmla="*/ 262 h 269"/>
                  <a:gd name="T4" fmla="*/ 41 w 383"/>
                  <a:gd name="T5" fmla="*/ 258 h 269"/>
                  <a:gd name="T6" fmla="*/ 56 w 383"/>
                  <a:gd name="T7" fmla="*/ 258 h 269"/>
                  <a:gd name="T8" fmla="*/ 73 w 383"/>
                  <a:gd name="T9" fmla="*/ 262 h 269"/>
                  <a:gd name="T10" fmla="*/ 85 w 383"/>
                  <a:gd name="T11" fmla="*/ 269 h 269"/>
                  <a:gd name="T12" fmla="*/ 121 w 383"/>
                  <a:gd name="T13" fmla="*/ 239 h 269"/>
                  <a:gd name="T14" fmla="*/ 117 w 383"/>
                  <a:gd name="T15" fmla="*/ 230 h 269"/>
                  <a:gd name="T16" fmla="*/ 117 w 383"/>
                  <a:gd name="T17" fmla="*/ 222 h 269"/>
                  <a:gd name="T18" fmla="*/ 125 w 383"/>
                  <a:gd name="T19" fmla="*/ 188 h 269"/>
                  <a:gd name="T20" fmla="*/ 125 w 383"/>
                  <a:gd name="T21" fmla="*/ 186 h 269"/>
                  <a:gd name="T22" fmla="*/ 131 w 383"/>
                  <a:gd name="T23" fmla="*/ 177 h 269"/>
                  <a:gd name="T24" fmla="*/ 141 w 383"/>
                  <a:gd name="T25" fmla="*/ 170 h 269"/>
                  <a:gd name="T26" fmla="*/ 151 w 383"/>
                  <a:gd name="T27" fmla="*/ 168 h 269"/>
                  <a:gd name="T28" fmla="*/ 163 w 383"/>
                  <a:gd name="T29" fmla="*/ 169 h 269"/>
                  <a:gd name="T30" fmla="*/ 173 w 383"/>
                  <a:gd name="T31" fmla="*/ 174 h 269"/>
                  <a:gd name="T32" fmla="*/ 180 w 383"/>
                  <a:gd name="T33" fmla="*/ 183 h 269"/>
                  <a:gd name="T34" fmla="*/ 183 w 383"/>
                  <a:gd name="T35" fmla="*/ 193 h 269"/>
                  <a:gd name="T36" fmla="*/ 183 w 383"/>
                  <a:gd name="T37" fmla="*/ 205 h 269"/>
                  <a:gd name="T38" fmla="*/ 179 w 383"/>
                  <a:gd name="T39" fmla="*/ 216 h 269"/>
                  <a:gd name="T40" fmla="*/ 225 w 383"/>
                  <a:gd name="T41" fmla="*/ 235 h 269"/>
                  <a:gd name="T42" fmla="*/ 249 w 383"/>
                  <a:gd name="T43" fmla="*/ 179 h 269"/>
                  <a:gd name="T44" fmla="*/ 265 w 383"/>
                  <a:gd name="T45" fmla="*/ 168 h 269"/>
                  <a:gd name="T46" fmla="*/ 260 w 383"/>
                  <a:gd name="T47" fmla="*/ 149 h 269"/>
                  <a:gd name="T48" fmla="*/ 282 w 383"/>
                  <a:gd name="T49" fmla="*/ 154 h 269"/>
                  <a:gd name="T50" fmla="*/ 305 w 383"/>
                  <a:gd name="T51" fmla="*/ 156 h 269"/>
                  <a:gd name="T52" fmla="*/ 326 w 383"/>
                  <a:gd name="T53" fmla="*/ 154 h 269"/>
                  <a:gd name="T54" fmla="*/ 335 w 383"/>
                  <a:gd name="T55" fmla="*/ 151 h 269"/>
                  <a:gd name="T56" fmla="*/ 339 w 383"/>
                  <a:gd name="T57" fmla="*/ 154 h 269"/>
                  <a:gd name="T58" fmla="*/ 358 w 383"/>
                  <a:gd name="T59" fmla="*/ 158 h 269"/>
                  <a:gd name="T60" fmla="*/ 362 w 383"/>
                  <a:gd name="T61" fmla="*/ 158 h 269"/>
                  <a:gd name="T62" fmla="*/ 370 w 383"/>
                  <a:gd name="T63" fmla="*/ 156 h 269"/>
                  <a:gd name="T64" fmla="*/ 378 w 383"/>
                  <a:gd name="T65" fmla="*/ 151 h 269"/>
                  <a:gd name="T66" fmla="*/ 383 w 383"/>
                  <a:gd name="T67" fmla="*/ 141 h 269"/>
                  <a:gd name="T68" fmla="*/ 381 w 383"/>
                  <a:gd name="T69" fmla="*/ 136 h 269"/>
                  <a:gd name="T70" fmla="*/ 377 w 383"/>
                  <a:gd name="T71" fmla="*/ 128 h 269"/>
                  <a:gd name="T72" fmla="*/ 353 w 383"/>
                  <a:gd name="T73" fmla="*/ 101 h 269"/>
                  <a:gd name="T74" fmla="*/ 325 w 383"/>
                  <a:gd name="T75" fmla="*/ 75 h 269"/>
                  <a:gd name="T76" fmla="*/ 295 w 383"/>
                  <a:gd name="T77" fmla="*/ 55 h 269"/>
                  <a:gd name="T78" fmla="*/ 263 w 383"/>
                  <a:gd name="T79" fmla="*/ 36 h 269"/>
                  <a:gd name="T80" fmla="*/ 229 w 383"/>
                  <a:gd name="T81" fmla="*/ 21 h 269"/>
                  <a:gd name="T82" fmla="*/ 193 w 383"/>
                  <a:gd name="T83" fmla="*/ 10 h 269"/>
                  <a:gd name="T84" fmla="*/ 156 w 383"/>
                  <a:gd name="T85" fmla="*/ 3 h 269"/>
                  <a:gd name="T86" fmla="*/ 136 w 383"/>
                  <a:gd name="T87" fmla="*/ 0 h 269"/>
                  <a:gd name="T88" fmla="*/ 108 w 383"/>
                  <a:gd name="T89" fmla="*/ 15 h 269"/>
                  <a:gd name="T90" fmla="*/ 81 w 383"/>
                  <a:gd name="T91" fmla="*/ 33 h 269"/>
                  <a:gd name="T92" fmla="*/ 57 w 383"/>
                  <a:gd name="T93" fmla="*/ 55 h 269"/>
                  <a:gd name="T94" fmla="*/ 37 w 383"/>
                  <a:gd name="T95" fmla="*/ 79 h 269"/>
                  <a:gd name="T96" fmla="*/ 19 w 383"/>
                  <a:gd name="T97" fmla="*/ 106 h 269"/>
                  <a:gd name="T98" fmla="*/ 7 w 383"/>
                  <a:gd name="T99" fmla="*/ 132 h 269"/>
                  <a:gd name="T100" fmla="*/ 0 w 383"/>
                  <a:gd name="T101" fmla="*/ 151 h 269"/>
                  <a:gd name="T102" fmla="*/ 8 w 383"/>
                  <a:gd name="T103" fmla="*/ 173 h 269"/>
                  <a:gd name="T104" fmla="*/ 12 w 383"/>
                  <a:gd name="T105" fmla="*/ 194 h 269"/>
                  <a:gd name="T106" fmla="*/ 12 w 383"/>
                  <a:gd name="T107" fmla="*/ 216 h 269"/>
                  <a:gd name="T108" fmla="*/ 8 w 383"/>
                  <a:gd name="T109" fmla="*/ 238 h 269"/>
                  <a:gd name="T110" fmla="*/ 0 w 383"/>
                  <a:gd name="T111" fmla="*/ 258 h 269"/>
                  <a:gd name="T112" fmla="*/ 8 w 383"/>
                  <a:gd name="T113" fmla="*/ 265 h 269"/>
                  <a:gd name="T114" fmla="*/ 12 w 383"/>
                  <a:gd name="T115" fmla="*/ 268 h 2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83"/>
                  <a:gd name="T175" fmla="*/ 0 h 269"/>
                  <a:gd name="T176" fmla="*/ 383 w 383"/>
                  <a:gd name="T177" fmla="*/ 269 h 26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83" h="269">
                    <a:moveTo>
                      <a:pt x="12" y="268"/>
                    </a:moveTo>
                    <a:lnTo>
                      <a:pt x="26" y="262"/>
                    </a:lnTo>
                    <a:lnTo>
                      <a:pt x="41" y="258"/>
                    </a:lnTo>
                    <a:lnTo>
                      <a:pt x="56" y="258"/>
                    </a:lnTo>
                    <a:lnTo>
                      <a:pt x="73" y="262"/>
                    </a:lnTo>
                    <a:lnTo>
                      <a:pt x="85" y="269"/>
                    </a:lnTo>
                    <a:lnTo>
                      <a:pt x="121" y="239"/>
                    </a:lnTo>
                    <a:lnTo>
                      <a:pt x="117" y="230"/>
                    </a:lnTo>
                    <a:lnTo>
                      <a:pt x="117" y="222"/>
                    </a:lnTo>
                    <a:lnTo>
                      <a:pt x="125" y="188"/>
                    </a:lnTo>
                    <a:lnTo>
                      <a:pt x="125" y="186"/>
                    </a:lnTo>
                    <a:lnTo>
                      <a:pt x="131" y="177"/>
                    </a:lnTo>
                    <a:lnTo>
                      <a:pt x="141" y="170"/>
                    </a:lnTo>
                    <a:lnTo>
                      <a:pt x="151" y="168"/>
                    </a:lnTo>
                    <a:lnTo>
                      <a:pt x="163" y="169"/>
                    </a:lnTo>
                    <a:lnTo>
                      <a:pt x="173" y="174"/>
                    </a:lnTo>
                    <a:lnTo>
                      <a:pt x="180" y="183"/>
                    </a:lnTo>
                    <a:lnTo>
                      <a:pt x="183" y="193"/>
                    </a:lnTo>
                    <a:lnTo>
                      <a:pt x="183" y="205"/>
                    </a:lnTo>
                    <a:lnTo>
                      <a:pt x="179" y="216"/>
                    </a:lnTo>
                    <a:lnTo>
                      <a:pt x="225" y="235"/>
                    </a:lnTo>
                    <a:lnTo>
                      <a:pt x="249" y="179"/>
                    </a:lnTo>
                    <a:lnTo>
                      <a:pt x="265" y="168"/>
                    </a:lnTo>
                    <a:lnTo>
                      <a:pt x="260" y="149"/>
                    </a:lnTo>
                    <a:lnTo>
                      <a:pt x="282" y="154"/>
                    </a:lnTo>
                    <a:lnTo>
                      <a:pt x="305" y="156"/>
                    </a:lnTo>
                    <a:lnTo>
                      <a:pt x="326" y="154"/>
                    </a:lnTo>
                    <a:lnTo>
                      <a:pt x="335" y="151"/>
                    </a:lnTo>
                    <a:lnTo>
                      <a:pt x="339" y="154"/>
                    </a:lnTo>
                    <a:lnTo>
                      <a:pt x="358" y="158"/>
                    </a:lnTo>
                    <a:lnTo>
                      <a:pt x="362" y="158"/>
                    </a:lnTo>
                    <a:lnTo>
                      <a:pt x="370" y="156"/>
                    </a:lnTo>
                    <a:lnTo>
                      <a:pt x="378" y="151"/>
                    </a:lnTo>
                    <a:lnTo>
                      <a:pt x="383" y="141"/>
                    </a:lnTo>
                    <a:lnTo>
                      <a:pt x="381" y="136"/>
                    </a:lnTo>
                    <a:lnTo>
                      <a:pt x="377" y="128"/>
                    </a:lnTo>
                    <a:lnTo>
                      <a:pt x="353" y="101"/>
                    </a:lnTo>
                    <a:lnTo>
                      <a:pt x="325" y="75"/>
                    </a:lnTo>
                    <a:lnTo>
                      <a:pt x="295" y="55"/>
                    </a:lnTo>
                    <a:lnTo>
                      <a:pt x="263" y="36"/>
                    </a:lnTo>
                    <a:lnTo>
                      <a:pt x="229" y="21"/>
                    </a:lnTo>
                    <a:lnTo>
                      <a:pt x="193" y="10"/>
                    </a:lnTo>
                    <a:lnTo>
                      <a:pt x="156" y="3"/>
                    </a:lnTo>
                    <a:lnTo>
                      <a:pt x="136" y="0"/>
                    </a:lnTo>
                    <a:lnTo>
                      <a:pt x="108" y="15"/>
                    </a:lnTo>
                    <a:lnTo>
                      <a:pt x="81" y="33"/>
                    </a:lnTo>
                    <a:lnTo>
                      <a:pt x="57" y="55"/>
                    </a:lnTo>
                    <a:lnTo>
                      <a:pt x="37" y="79"/>
                    </a:lnTo>
                    <a:lnTo>
                      <a:pt x="19" y="106"/>
                    </a:lnTo>
                    <a:lnTo>
                      <a:pt x="7" y="132"/>
                    </a:lnTo>
                    <a:lnTo>
                      <a:pt x="0" y="151"/>
                    </a:lnTo>
                    <a:lnTo>
                      <a:pt x="8" y="173"/>
                    </a:lnTo>
                    <a:lnTo>
                      <a:pt x="12" y="194"/>
                    </a:lnTo>
                    <a:lnTo>
                      <a:pt x="12" y="216"/>
                    </a:lnTo>
                    <a:lnTo>
                      <a:pt x="8" y="238"/>
                    </a:lnTo>
                    <a:lnTo>
                      <a:pt x="0" y="258"/>
                    </a:lnTo>
                    <a:lnTo>
                      <a:pt x="8" y="265"/>
                    </a:lnTo>
                    <a:lnTo>
                      <a:pt x="12" y="2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5" name="Freeform 10"/>
              <p:cNvSpPr>
                <a:spLocks/>
              </p:cNvSpPr>
              <p:nvPr/>
            </p:nvSpPr>
            <p:spPr bwMode="auto">
              <a:xfrm>
                <a:off x="2346" y="2959"/>
                <a:ext cx="346" cy="273"/>
              </a:xfrm>
              <a:custGeom>
                <a:avLst/>
                <a:gdLst>
                  <a:gd name="T0" fmla="*/ 346 w 346"/>
                  <a:gd name="T1" fmla="*/ 9 h 273"/>
                  <a:gd name="T2" fmla="*/ 327 w 346"/>
                  <a:gd name="T3" fmla="*/ 5 h 273"/>
                  <a:gd name="T4" fmla="*/ 323 w 346"/>
                  <a:gd name="T5" fmla="*/ 2 h 273"/>
                  <a:gd name="T6" fmla="*/ 314 w 346"/>
                  <a:gd name="T7" fmla="*/ 5 h 273"/>
                  <a:gd name="T8" fmla="*/ 293 w 346"/>
                  <a:gd name="T9" fmla="*/ 7 h 273"/>
                  <a:gd name="T10" fmla="*/ 270 w 346"/>
                  <a:gd name="T11" fmla="*/ 5 h 273"/>
                  <a:gd name="T12" fmla="*/ 248 w 346"/>
                  <a:gd name="T13" fmla="*/ 0 h 273"/>
                  <a:gd name="T14" fmla="*/ 253 w 346"/>
                  <a:gd name="T15" fmla="*/ 19 h 273"/>
                  <a:gd name="T16" fmla="*/ 237 w 346"/>
                  <a:gd name="T17" fmla="*/ 30 h 273"/>
                  <a:gd name="T18" fmla="*/ 213 w 346"/>
                  <a:gd name="T19" fmla="*/ 86 h 273"/>
                  <a:gd name="T20" fmla="*/ 167 w 346"/>
                  <a:gd name="T21" fmla="*/ 67 h 273"/>
                  <a:gd name="T22" fmla="*/ 171 w 346"/>
                  <a:gd name="T23" fmla="*/ 56 h 273"/>
                  <a:gd name="T24" fmla="*/ 171 w 346"/>
                  <a:gd name="T25" fmla="*/ 44 h 273"/>
                  <a:gd name="T26" fmla="*/ 168 w 346"/>
                  <a:gd name="T27" fmla="*/ 34 h 273"/>
                  <a:gd name="T28" fmla="*/ 161 w 346"/>
                  <a:gd name="T29" fmla="*/ 25 h 273"/>
                  <a:gd name="T30" fmla="*/ 151 w 346"/>
                  <a:gd name="T31" fmla="*/ 20 h 273"/>
                  <a:gd name="T32" fmla="*/ 139 w 346"/>
                  <a:gd name="T33" fmla="*/ 19 h 273"/>
                  <a:gd name="T34" fmla="*/ 129 w 346"/>
                  <a:gd name="T35" fmla="*/ 21 h 273"/>
                  <a:gd name="T36" fmla="*/ 119 w 346"/>
                  <a:gd name="T37" fmla="*/ 28 h 273"/>
                  <a:gd name="T38" fmla="*/ 113 w 346"/>
                  <a:gd name="T39" fmla="*/ 37 h 273"/>
                  <a:gd name="T40" fmla="*/ 113 w 346"/>
                  <a:gd name="T41" fmla="*/ 39 h 273"/>
                  <a:gd name="T42" fmla="*/ 105 w 346"/>
                  <a:gd name="T43" fmla="*/ 73 h 273"/>
                  <a:gd name="T44" fmla="*/ 105 w 346"/>
                  <a:gd name="T45" fmla="*/ 81 h 273"/>
                  <a:gd name="T46" fmla="*/ 109 w 346"/>
                  <a:gd name="T47" fmla="*/ 90 h 273"/>
                  <a:gd name="T48" fmla="*/ 73 w 346"/>
                  <a:gd name="T49" fmla="*/ 120 h 273"/>
                  <a:gd name="T50" fmla="*/ 61 w 346"/>
                  <a:gd name="T51" fmla="*/ 113 h 273"/>
                  <a:gd name="T52" fmla="*/ 44 w 346"/>
                  <a:gd name="T53" fmla="*/ 109 h 273"/>
                  <a:gd name="T54" fmla="*/ 29 w 346"/>
                  <a:gd name="T55" fmla="*/ 109 h 273"/>
                  <a:gd name="T56" fmla="*/ 14 w 346"/>
                  <a:gd name="T57" fmla="*/ 113 h 273"/>
                  <a:gd name="T58" fmla="*/ 0 w 346"/>
                  <a:gd name="T59" fmla="*/ 119 h 273"/>
                  <a:gd name="T60" fmla="*/ 5 w 346"/>
                  <a:gd name="T61" fmla="*/ 127 h 273"/>
                  <a:gd name="T62" fmla="*/ 29 w 346"/>
                  <a:gd name="T63" fmla="*/ 133 h 273"/>
                  <a:gd name="T64" fmla="*/ 56 w 346"/>
                  <a:gd name="T65" fmla="*/ 147 h 273"/>
                  <a:gd name="T66" fmla="*/ 83 w 346"/>
                  <a:gd name="T67" fmla="*/ 167 h 273"/>
                  <a:gd name="T68" fmla="*/ 108 w 346"/>
                  <a:gd name="T69" fmla="*/ 190 h 273"/>
                  <a:gd name="T70" fmla="*/ 129 w 346"/>
                  <a:gd name="T71" fmla="*/ 215 h 273"/>
                  <a:gd name="T72" fmla="*/ 148 w 346"/>
                  <a:gd name="T73" fmla="*/ 242 h 273"/>
                  <a:gd name="T74" fmla="*/ 163 w 346"/>
                  <a:gd name="T75" fmla="*/ 273 h 273"/>
                  <a:gd name="T76" fmla="*/ 175 w 346"/>
                  <a:gd name="T77" fmla="*/ 265 h 273"/>
                  <a:gd name="T78" fmla="*/ 260 w 346"/>
                  <a:gd name="T79" fmla="*/ 265 h 273"/>
                  <a:gd name="T80" fmla="*/ 269 w 346"/>
                  <a:gd name="T81" fmla="*/ 261 h 273"/>
                  <a:gd name="T82" fmla="*/ 276 w 346"/>
                  <a:gd name="T83" fmla="*/ 255 h 273"/>
                  <a:gd name="T84" fmla="*/ 278 w 346"/>
                  <a:gd name="T85" fmla="*/ 246 h 273"/>
                  <a:gd name="T86" fmla="*/ 278 w 346"/>
                  <a:gd name="T87" fmla="*/ 238 h 273"/>
                  <a:gd name="T88" fmla="*/ 276 w 346"/>
                  <a:gd name="T89" fmla="*/ 232 h 273"/>
                  <a:gd name="T90" fmla="*/ 292 w 346"/>
                  <a:gd name="T91" fmla="*/ 205 h 273"/>
                  <a:gd name="T92" fmla="*/ 283 w 346"/>
                  <a:gd name="T93" fmla="*/ 199 h 273"/>
                  <a:gd name="T94" fmla="*/ 269 w 346"/>
                  <a:gd name="T95" fmla="*/ 188 h 273"/>
                  <a:gd name="T96" fmla="*/ 262 w 346"/>
                  <a:gd name="T97" fmla="*/ 184 h 273"/>
                  <a:gd name="T98" fmla="*/ 266 w 346"/>
                  <a:gd name="T99" fmla="*/ 175 h 273"/>
                  <a:gd name="T100" fmla="*/ 288 w 346"/>
                  <a:gd name="T101" fmla="*/ 188 h 273"/>
                  <a:gd name="T102" fmla="*/ 295 w 346"/>
                  <a:gd name="T103" fmla="*/ 190 h 273"/>
                  <a:gd name="T104" fmla="*/ 302 w 346"/>
                  <a:gd name="T105" fmla="*/ 169 h 273"/>
                  <a:gd name="T106" fmla="*/ 304 w 346"/>
                  <a:gd name="T107" fmla="*/ 166 h 273"/>
                  <a:gd name="T108" fmla="*/ 331 w 346"/>
                  <a:gd name="T109" fmla="*/ 166 h 273"/>
                  <a:gd name="T110" fmla="*/ 332 w 346"/>
                  <a:gd name="T111" fmla="*/ 162 h 273"/>
                  <a:gd name="T112" fmla="*/ 327 w 346"/>
                  <a:gd name="T113" fmla="*/ 96 h 273"/>
                  <a:gd name="T114" fmla="*/ 333 w 346"/>
                  <a:gd name="T115" fmla="*/ 94 h 273"/>
                  <a:gd name="T116" fmla="*/ 338 w 346"/>
                  <a:gd name="T117" fmla="*/ 87 h 273"/>
                  <a:gd name="T118" fmla="*/ 340 w 346"/>
                  <a:gd name="T119" fmla="*/ 80 h 273"/>
                  <a:gd name="T120" fmla="*/ 340 w 346"/>
                  <a:gd name="T121" fmla="*/ 77 h 273"/>
                  <a:gd name="T122" fmla="*/ 346 w 346"/>
                  <a:gd name="T123" fmla="*/ 9 h 27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6"/>
                  <a:gd name="T187" fmla="*/ 0 h 273"/>
                  <a:gd name="T188" fmla="*/ 346 w 346"/>
                  <a:gd name="T189" fmla="*/ 273 h 27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6" h="273">
                    <a:moveTo>
                      <a:pt x="346" y="9"/>
                    </a:moveTo>
                    <a:lnTo>
                      <a:pt x="327" y="5"/>
                    </a:lnTo>
                    <a:lnTo>
                      <a:pt x="323" y="2"/>
                    </a:lnTo>
                    <a:lnTo>
                      <a:pt x="314" y="5"/>
                    </a:lnTo>
                    <a:lnTo>
                      <a:pt x="293" y="7"/>
                    </a:lnTo>
                    <a:lnTo>
                      <a:pt x="270" y="5"/>
                    </a:lnTo>
                    <a:lnTo>
                      <a:pt x="248" y="0"/>
                    </a:lnTo>
                    <a:lnTo>
                      <a:pt x="253" y="19"/>
                    </a:lnTo>
                    <a:lnTo>
                      <a:pt x="237" y="30"/>
                    </a:lnTo>
                    <a:lnTo>
                      <a:pt x="213" y="86"/>
                    </a:lnTo>
                    <a:lnTo>
                      <a:pt x="167" y="67"/>
                    </a:lnTo>
                    <a:lnTo>
                      <a:pt x="171" y="56"/>
                    </a:lnTo>
                    <a:lnTo>
                      <a:pt x="171" y="44"/>
                    </a:lnTo>
                    <a:lnTo>
                      <a:pt x="168" y="34"/>
                    </a:lnTo>
                    <a:lnTo>
                      <a:pt x="161" y="25"/>
                    </a:lnTo>
                    <a:lnTo>
                      <a:pt x="151" y="20"/>
                    </a:lnTo>
                    <a:lnTo>
                      <a:pt x="139" y="19"/>
                    </a:lnTo>
                    <a:lnTo>
                      <a:pt x="129" y="21"/>
                    </a:lnTo>
                    <a:lnTo>
                      <a:pt x="119" y="28"/>
                    </a:lnTo>
                    <a:lnTo>
                      <a:pt x="113" y="37"/>
                    </a:lnTo>
                    <a:lnTo>
                      <a:pt x="113" y="39"/>
                    </a:lnTo>
                    <a:lnTo>
                      <a:pt x="105" y="73"/>
                    </a:lnTo>
                    <a:lnTo>
                      <a:pt x="105" y="81"/>
                    </a:lnTo>
                    <a:lnTo>
                      <a:pt x="109" y="90"/>
                    </a:lnTo>
                    <a:lnTo>
                      <a:pt x="73" y="120"/>
                    </a:lnTo>
                    <a:lnTo>
                      <a:pt x="61" y="113"/>
                    </a:lnTo>
                    <a:lnTo>
                      <a:pt x="44" y="109"/>
                    </a:lnTo>
                    <a:lnTo>
                      <a:pt x="29" y="109"/>
                    </a:lnTo>
                    <a:lnTo>
                      <a:pt x="14" y="113"/>
                    </a:lnTo>
                    <a:lnTo>
                      <a:pt x="0" y="119"/>
                    </a:lnTo>
                    <a:lnTo>
                      <a:pt x="5" y="127"/>
                    </a:lnTo>
                    <a:lnTo>
                      <a:pt x="29" y="133"/>
                    </a:lnTo>
                    <a:lnTo>
                      <a:pt x="56" y="147"/>
                    </a:lnTo>
                    <a:lnTo>
                      <a:pt x="83" y="167"/>
                    </a:lnTo>
                    <a:lnTo>
                      <a:pt x="108" y="190"/>
                    </a:lnTo>
                    <a:lnTo>
                      <a:pt x="129" y="215"/>
                    </a:lnTo>
                    <a:lnTo>
                      <a:pt x="148" y="242"/>
                    </a:lnTo>
                    <a:lnTo>
                      <a:pt x="163" y="273"/>
                    </a:lnTo>
                    <a:lnTo>
                      <a:pt x="175" y="265"/>
                    </a:lnTo>
                    <a:lnTo>
                      <a:pt x="260" y="265"/>
                    </a:lnTo>
                    <a:lnTo>
                      <a:pt x="269" y="261"/>
                    </a:lnTo>
                    <a:lnTo>
                      <a:pt x="276" y="255"/>
                    </a:lnTo>
                    <a:lnTo>
                      <a:pt x="278" y="246"/>
                    </a:lnTo>
                    <a:lnTo>
                      <a:pt x="278" y="238"/>
                    </a:lnTo>
                    <a:lnTo>
                      <a:pt x="276" y="232"/>
                    </a:lnTo>
                    <a:lnTo>
                      <a:pt x="292" y="205"/>
                    </a:lnTo>
                    <a:lnTo>
                      <a:pt x="283" y="199"/>
                    </a:lnTo>
                    <a:lnTo>
                      <a:pt x="269" y="188"/>
                    </a:lnTo>
                    <a:lnTo>
                      <a:pt x="262" y="184"/>
                    </a:lnTo>
                    <a:lnTo>
                      <a:pt x="266" y="175"/>
                    </a:lnTo>
                    <a:lnTo>
                      <a:pt x="288" y="188"/>
                    </a:lnTo>
                    <a:lnTo>
                      <a:pt x="295" y="190"/>
                    </a:lnTo>
                    <a:lnTo>
                      <a:pt x="302" y="169"/>
                    </a:lnTo>
                    <a:lnTo>
                      <a:pt x="304" y="166"/>
                    </a:lnTo>
                    <a:lnTo>
                      <a:pt x="331" y="166"/>
                    </a:lnTo>
                    <a:lnTo>
                      <a:pt x="332" y="162"/>
                    </a:lnTo>
                    <a:lnTo>
                      <a:pt x="327" y="96"/>
                    </a:lnTo>
                    <a:lnTo>
                      <a:pt x="333" y="94"/>
                    </a:lnTo>
                    <a:lnTo>
                      <a:pt x="338" y="87"/>
                    </a:lnTo>
                    <a:lnTo>
                      <a:pt x="340" y="80"/>
                    </a:lnTo>
                    <a:lnTo>
                      <a:pt x="340" y="77"/>
                    </a:lnTo>
                    <a:lnTo>
                      <a:pt x="346" y="9"/>
                    </a:lnTo>
                    <a:close/>
                  </a:path>
                </a:pathLst>
              </a:custGeom>
              <a:solidFill>
                <a:srgbClr val="FCE6C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6" name="Freeform 11"/>
              <p:cNvSpPr>
                <a:spLocks/>
              </p:cNvSpPr>
              <p:nvPr/>
            </p:nvSpPr>
            <p:spPr bwMode="auto">
              <a:xfrm>
                <a:off x="2641" y="3103"/>
                <a:ext cx="4" cy="18"/>
              </a:xfrm>
              <a:custGeom>
                <a:avLst/>
                <a:gdLst>
                  <a:gd name="T0" fmla="*/ 3 w 4"/>
                  <a:gd name="T1" fmla="*/ 0 h 18"/>
                  <a:gd name="T2" fmla="*/ 2 w 4"/>
                  <a:gd name="T3" fmla="*/ 3 h 18"/>
                  <a:gd name="T4" fmla="*/ 0 w 4"/>
                  <a:gd name="T5" fmla="*/ 5 h 18"/>
                  <a:gd name="T6" fmla="*/ 0 w 4"/>
                  <a:gd name="T7" fmla="*/ 12 h 18"/>
                  <a:gd name="T8" fmla="*/ 2 w 4"/>
                  <a:gd name="T9" fmla="*/ 14 h 18"/>
                  <a:gd name="T10" fmla="*/ 4 w 4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8"/>
                  <a:gd name="T20" fmla="*/ 4 w 4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8">
                    <a:moveTo>
                      <a:pt x="3" y="0"/>
                    </a:moveTo>
                    <a:lnTo>
                      <a:pt x="2" y="3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7" name="Line 12"/>
              <p:cNvSpPr>
                <a:spLocks noChangeShapeType="1"/>
              </p:cNvSpPr>
              <p:nvPr/>
            </p:nvSpPr>
            <p:spPr bwMode="auto">
              <a:xfrm flipH="1">
                <a:off x="2591" y="3110"/>
                <a:ext cx="1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8" name="Freeform 13"/>
              <p:cNvSpPr>
                <a:spLocks/>
              </p:cNvSpPr>
              <p:nvPr/>
            </p:nvSpPr>
            <p:spPr bwMode="auto">
              <a:xfrm>
                <a:off x="2454" y="3049"/>
                <a:ext cx="20" cy="26"/>
              </a:xfrm>
              <a:custGeom>
                <a:avLst/>
                <a:gdLst>
                  <a:gd name="T0" fmla="*/ 20 w 20"/>
                  <a:gd name="T1" fmla="*/ 26 h 26"/>
                  <a:gd name="T2" fmla="*/ 10 w 20"/>
                  <a:gd name="T3" fmla="*/ 18 h 26"/>
                  <a:gd name="T4" fmla="*/ 3 w 20"/>
                  <a:gd name="T5" fmla="*/ 6 h 26"/>
                  <a:gd name="T6" fmla="*/ 0 w 20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6"/>
                  <a:gd name="T14" fmla="*/ 20 w 20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6">
                    <a:moveTo>
                      <a:pt x="20" y="26"/>
                    </a:moveTo>
                    <a:lnTo>
                      <a:pt x="10" y="18"/>
                    </a:ln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9" name="Freeform 14"/>
              <p:cNvSpPr>
                <a:spLocks/>
              </p:cNvSpPr>
              <p:nvPr/>
            </p:nvSpPr>
            <p:spPr bwMode="auto">
              <a:xfrm>
                <a:off x="2622" y="3032"/>
                <a:ext cx="47" cy="23"/>
              </a:xfrm>
              <a:custGeom>
                <a:avLst/>
                <a:gdLst>
                  <a:gd name="T0" fmla="*/ 8 w 47"/>
                  <a:gd name="T1" fmla="*/ 0 h 23"/>
                  <a:gd name="T2" fmla="*/ 47 w 47"/>
                  <a:gd name="T3" fmla="*/ 13 h 23"/>
                  <a:gd name="T4" fmla="*/ 31 w 47"/>
                  <a:gd name="T5" fmla="*/ 23 h 23"/>
                  <a:gd name="T6" fmla="*/ 16 w 47"/>
                  <a:gd name="T7" fmla="*/ 21 h 23"/>
                  <a:gd name="T8" fmla="*/ 5 w 47"/>
                  <a:gd name="T9" fmla="*/ 17 h 23"/>
                  <a:gd name="T10" fmla="*/ 0 w 47"/>
                  <a:gd name="T11" fmla="*/ 16 h 23"/>
                  <a:gd name="T12" fmla="*/ 28 w 47"/>
                  <a:gd name="T13" fmla="*/ 21 h 23"/>
                  <a:gd name="T14" fmla="*/ 32 w 47"/>
                  <a:gd name="T15" fmla="*/ 16 h 23"/>
                  <a:gd name="T16" fmla="*/ 8 w 47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3"/>
                  <a:gd name="T29" fmla="*/ 47 w 47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3">
                    <a:moveTo>
                      <a:pt x="8" y="0"/>
                    </a:moveTo>
                    <a:lnTo>
                      <a:pt x="47" y="13"/>
                    </a:lnTo>
                    <a:lnTo>
                      <a:pt x="31" y="23"/>
                    </a:lnTo>
                    <a:lnTo>
                      <a:pt x="16" y="21"/>
                    </a:lnTo>
                    <a:lnTo>
                      <a:pt x="5" y="17"/>
                    </a:lnTo>
                    <a:lnTo>
                      <a:pt x="0" y="16"/>
                    </a:lnTo>
                    <a:lnTo>
                      <a:pt x="28" y="21"/>
                    </a:lnTo>
                    <a:lnTo>
                      <a:pt x="32" y="1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0" name="Freeform 15"/>
              <p:cNvSpPr>
                <a:spLocks/>
              </p:cNvSpPr>
              <p:nvPr/>
            </p:nvSpPr>
            <p:spPr bwMode="auto">
              <a:xfrm>
                <a:off x="2626" y="3049"/>
                <a:ext cx="12" cy="15"/>
              </a:xfrm>
              <a:custGeom>
                <a:avLst/>
                <a:gdLst>
                  <a:gd name="T0" fmla="*/ 12 w 12"/>
                  <a:gd name="T1" fmla="*/ 4 h 15"/>
                  <a:gd name="T2" fmla="*/ 8 w 12"/>
                  <a:gd name="T3" fmla="*/ 15 h 15"/>
                  <a:gd name="T4" fmla="*/ 0 w 12"/>
                  <a:gd name="T5" fmla="*/ 15 h 15"/>
                  <a:gd name="T6" fmla="*/ 1 w 12"/>
                  <a:gd name="T7" fmla="*/ 0 h 15"/>
                  <a:gd name="T8" fmla="*/ 12 w 12"/>
                  <a:gd name="T9" fmla="*/ 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5"/>
                  <a:gd name="T17" fmla="*/ 12 w 1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5">
                    <a:moveTo>
                      <a:pt x="12" y="4"/>
                    </a:moveTo>
                    <a:lnTo>
                      <a:pt x="8" y="15"/>
                    </a:lnTo>
                    <a:lnTo>
                      <a:pt x="0" y="15"/>
                    </a:lnTo>
                    <a:lnTo>
                      <a:pt x="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1" name="Freeform 16"/>
              <p:cNvSpPr>
                <a:spLocks/>
              </p:cNvSpPr>
              <p:nvPr/>
            </p:nvSpPr>
            <p:spPr bwMode="auto">
              <a:xfrm>
                <a:off x="2474" y="3070"/>
                <a:ext cx="24" cy="13"/>
              </a:xfrm>
              <a:custGeom>
                <a:avLst/>
                <a:gdLst>
                  <a:gd name="T0" fmla="*/ 0 w 24"/>
                  <a:gd name="T1" fmla="*/ 5 h 13"/>
                  <a:gd name="T2" fmla="*/ 11 w 24"/>
                  <a:gd name="T3" fmla="*/ 13 h 13"/>
                  <a:gd name="T4" fmla="*/ 24 w 24"/>
                  <a:gd name="T5" fmla="*/ 13 h 13"/>
                  <a:gd name="T6" fmla="*/ 20 w 24"/>
                  <a:gd name="T7" fmla="*/ 0 h 13"/>
                  <a:gd name="T8" fmla="*/ 14 w 24"/>
                  <a:gd name="T9" fmla="*/ 4 h 13"/>
                  <a:gd name="T10" fmla="*/ 0 w 24"/>
                  <a:gd name="T11" fmla="*/ 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5"/>
                    </a:moveTo>
                    <a:lnTo>
                      <a:pt x="11" y="13"/>
                    </a:lnTo>
                    <a:lnTo>
                      <a:pt x="24" y="13"/>
                    </a:lnTo>
                    <a:lnTo>
                      <a:pt x="20" y="0"/>
                    </a:lnTo>
                    <a:lnTo>
                      <a:pt x="14" y="4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2" name="Freeform 17"/>
              <p:cNvSpPr>
                <a:spLocks/>
              </p:cNvSpPr>
              <p:nvPr/>
            </p:nvSpPr>
            <p:spPr bwMode="auto">
              <a:xfrm>
                <a:off x="2645" y="3119"/>
                <a:ext cx="26" cy="6"/>
              </a:xfrm>
              <a:custGeom>
                <a:avLst/>
                <a:gdLst>
                  <a:gd name="T0" fmla="*/ 26 w 26"/>
                  <a:gd name="T1" fmla="*/ 6 h 6"/>
                  <a:gd name="T2" fmla="*/ 24 w 26"/>
                  <a:gd name="T3" fmla="*/ 0 h 6"/>
                  <a:gd name="T4" fmla="*/ 0 w 26"/>
                  <a:gd name="T5" fmla="*/ 2 h 6"/>
                  <a:gd name="T6" fmla="*/ 5 w 26"/>
                  <a:gd name="T7" fmla="*/ 6 h 6"/>
                  <a:gd name="T8" fmla="*/ 26 w 2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6"/>
                  <a:gd name="T17" fmla="*/ 26 w 2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6">
                    <a:moveTo>
                      <a:pt x="26" y="6"/>
                    </a:moveTo>
                    <a:lnTo>
                      <a:pt x="24" y="0"/>
                    </a:lnTo>
                    <a:lnTo>
                      <a:pt x="0" y="2"/>
                    </a:lnTo>
                    <a:lnTo>
                      <a:pt x="5" y="6"/>
                    </a:lnTo>
                    <a:lnTo>
                      <a:pt x="2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Freeform 18"/>
              <p:cNvSpPr>
                <a:spLocks/>
              </p:cNvSpPr>
              <p:nvPr/>
            </p:nvSpPr>
            <p:spPr bwMode="auto">
              <a:xfrm>
                <a:off x="2608" y="3134"/>
                <a:ext cx="26" cy="24"/>
              </a:xfrm>
              <a:custGeom>
                <a:avLst/>
                <a:gdLst>
                  <a:gd name="T0" fmla="*/ 21 w 26"/>
                  <a:gd name="T1" fmla="*/ 24 h 24"/>
                  <a:gd name="T2" fmla="*/ 7 w 26"/>
                  <a:gd name="T3" fmla="*/ 13 h 24"/>
                  <a:gd name="T4" fmla="*/ 0 w 26"/>
                  <a:gd name="T5" fmla="*/ 9 h 24"/>
                  <a:gd name="T6" fmla="*/ 4 w 26"/>
                  <a:gd name="T7" fmla="*/ 0 h 24"/>
                  <a:gd name="T8" fmla="*/ 26 w 26"/>
                  <a:gd name="T9" fmla="*/ 13 h 24"/>
                  <a:gd name="T10" fmla="*/ 21 w 26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4"/>
                  <a:gd name="T20" fmla="*/ 26 w 26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4">
                    <a:moveTo>
                      <a:pt x="21" y="24"/>
                    </a:moveTo>
                    <a:lnTo>
                      <a:pt x="7" y="13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26" y="13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4" name="Line 19"/>
              <p:cNvSpPr>
                <a:spLocks noChangeShapeType="1"/>
              </p:cNvSpPr>
              <p:nvPr/>
            </p:nvSpPr>
            <p:spPr bwMode="auto">
              <a:xfrm flipH="1">
                <a:off x="2606" y="3143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5" name="Line 20"/>
              <p:cNvSpPr>
                <a:spLocks noChangeShapeType="1"/>
              </p:cNvSpPr>
              <p:nvPr/>
            </p:nvSpPr>
            <p:spPr bwMode="auto">
              <a:xfrm>
                <a:off x="2612" y="313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6" name="Freeform 21"/>
              <p:cNvSpPr>
                <a:spLocks/>
              </p:cNvSpPr>
              <p:nvPr/>
            </p:nvSpPr>
            <p:spPr bwMode="auto">
              <a:xfrm>
                <a:off x="2657" y="3529"/>
                <a:ext cx="203" cy="120"/>
              </a:xfrm>
              <a:custGeom>
                <a:avLst/>
                <a:gdLst>
                  <a:gd name="T0" fmla="*/ 78 w 203"/>
                  <a:gd name="T1" fmla="*/ 116 h 120"/>
                  <a:gd name="T2" fmla="*/ 67 w 203"/>
                  <a:gd name="T3" fmla="*/ 100 h 120"/>
                  <a:gd name="T4" fmla="*/ 53 w 203"/>
                  <a:gd name="T5" fmla="*/ 86 h 120"/>
                  <a:gd name="T6" fmla="*/ 35 w 203"/>
                  <a:gd name="T7" fmla="*/ 76 h 120"/>
                  <a:gd name="T8" fmla="*/ 16 w 203"/>
                  <a:gd name="T9" fmla="*/ 68 h 120"/>
                  <a:gd name="T10" fmla="*/ 0 w 203"/>
                  <a:gd name="T11" fmla="*/ 66 h 120"/>
                  <a:gd name="T12" fmla="*/ 6 w 203"/>
                  <a:gd name="T13" fmla="*/ 53 h 120"/>
                  <a:gd name="T14" fmla="*/ 20 w 203"/>
                  <a:gd name="T15" fmla="*/ 34 h 120"/>
                  <a:gd name="T16" fmla="*/ 44 w 203"/>
                  <a:gd name="T17" fmla="*/ 11 h 120"/>
                  <a:gd name="T18" fmla="*/ 60 w 203"/>
                  <a:gd name="T19" fmla="*/ 2 h 120"/>
                  <a:gd name="T20" fmla="*/ 66 w 203"/>
                  <a:gd name="T21" fmla="*/ 1 h 120"/>
                  <a:gd name="T22" fmla="*/ 69 w 203"/>
                  <a:gd name="T23" fmla="*/ 0 h 120"/>
                  <a:gd name="T24" fmla="*/ 79 w 203"/>
                  <a:gd name="T25" fmla="*/ 0 h 120"/>
                  <a:gd name="T26" fmla="*/ 88 w 203"/>
                  <a:gd name="T27" fmla="*/ 1 h 120"/>
                  <a:gd name="T28" fmla="*/ 99 w 203"/>
                  <a:gd name="T29" fmla="*/ 6 h 120"/>
                  <a:gd name="T30" fmla="*/ 105 w 203"/>
                  <a:gd name="T31" fmla="*/ 12 h 120"/>
                  <a:gd name="T32" fmla="*/ 110 w 203"/>
                  <a:gd name="T33" fmla="*/ 20 h 120"/>
                  <a:gd name="T34" fmla="*/ 116 w 203"/>
                  <a:gd name="T35" fmla="*/ 29 h 120"/>
                  <a:gd name="T36" fmla="*/ 133 w 203"/>
                  <a:gd name="T37" fmla="*/ 26 h 120"/>
                  <a:gd name="T38" fmla="*/ 140 w 203"/>
                  <a:gd name="T39" fmla="*/ 25 h 120"/>
                  <a:gd name="T40" fmla="*/ 145 w 203"/>
                  <a:gd name="T41" fmla="*/ 22 h 120"/>
                  <a:gd name="T42" fmla="*/ 158 w 203"/>
                  <a:gd name="T43" fmla="*/ 24 h 120"/>
                  <a:gd name="T44" fmla="*/ 167 w 203"/>
                  <a:gd name="T45" fmla="*/ 29 h 120"/>
                  <a:gd name="T46" fmla="*/ 173 w 203"/>
                  <a:gd name="T47" fmla="*/ 38 h 120"/>
                  <a:gd name="T48" fmla="*/ 178 w 203"/>
                  <a:gd name="T49" fmla="*/ 44 h 120"/>
                  <a:gd name="T50" fmla="*/ 184 w 203"/>
                  <a:gd name="T51" fmla="*/ 62 h 120"/>
                  <a:gd name="T52" fmla="*/ 186 w 203"/>
                  <a:gd name="T53" fmla="*/ 64 h 120"/>
                  <a:gd name="T54" fmla="*/ 191 w 203"/>
                  <a:gd name="T55" fmla="*/ 67 h 120"/>
                  <a:gd name="T56" fmla="*/ 195 w 203"/>
                  <a:gd name="T57" fmla="*/ 69 h 120"/>
                  <a:gd name="T58" fmla="*/ 199 w 203"/>
                  <a:gd name="T59" fmla="*/ 76 h 120"/>
                  <a:gd name="T60" fmla="*/ 203 w 203"/>
                  <a:gd name="T61" fmla="*/ 85 h 120"/>
                  <a:gd name="T62" fmla="*/ 167 w 203"/>
                  <a:gd name="T63" fmla="*/ 85 h 120"/>
                  <a:gd name="T64" fmla="*/ 147 w 203"/>
                  <a:gd name="T65" fmla="*/ 88 h 120"/>
                  <a:gd name="T66" fmla="*/ 128 w 203"/>
                  <a:gd name="T67" fmla="*/ 95 h 120"/>
                  <a:gd name="T68" fmla="*/ 110 w 203"/>
                  <a:gd name="T69" fmla="*/ 106 h 120"/>
                  <a:gd name="T70" fmla="*/ 99 w 203"/>
                  <a:gd name="T71" fmla="*/ 116 h 120"/>
                  <a:gd name="T72" fmla="*/ 81 w 203"/>
                  <a:gd name="T73" fmla="*/ 120 h 120"/>
                  <a:gd name="T74" fmla="*/ 78 w 203"/>
                  <a:gd name="T75" fmla="*/ 116 h 1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3"/>
                  <a:gd name="T115" fmla="*/ 0 h 120"/>
                  <a:gd name="T116" fmla="*/ 203 w 203"/>
                  <a:gd name="T117" fmla="*/ 120 h 12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3" h="120">
                    <a:moveTo>
                      <a:pt x="78" y="116"/>
                    </a:moveTo>
                    <a:lnTo>
                      <a:pt x="67" y="100"/>
                    </a:lnTo>
                    <a:lnTo>
                      <a:pt x="53" y="86"/>
                    </a:lnTo>
                    <a:lnTo>
                      <a:pt x="35" y="76"/>
                    </a:lnTo>
                    <a:lnTo>
                      <a:pt x="16" y="68"/>
                    </a:lnTo>
                    <a:lnTo>
                      <a:pt x="0" y="66"/>
                    </a:lnTo>
                    <a:lnTo>
                      <a:pt x="6" y="53"/>
                    </a:lnTo>
                    <a:lnTo>
                      <a:pt x="20" y="34"/>
                    </a:lnTo>
                    <a:lnTo>
                      <a:pt x="44" y="11"/>
                    </a:lnTo>
                    <a:lnTo>
                      <a:pt x="60" y="2"/>
                    </a:lnTo>
                    <a:lnTo>
                      <a:pt x="66" y="1"/>
                    </a:lnTo>
                    <a:lnTo>
                      <a:pt x="69" y="0"/>
                    </a:lnTo>
                    <a:lnTo>
                      <a:pt x="79" y="0"/>
                    </a:lnTo>
                    <a:lnTo>
                      <a:pt x="88" y="1"/>
                    </a:lnTo>
                    <a:lnTo>
                      <a:pt x="99" y="6"/>
                    </a:lnTo>
                    <a:lnTo>
                      <a:pt x="105" y="12"/>
                    </a:lnTo>
                    <a:lnTo>
                      <a:pt x="110" y="20"/>
                    </a:lnTo>
                    <a:lnTo>
                      <a:pt x="116" y="29"/>
                    </a:lnTo>
                    <a:lnTo>
                      <a:pt x="133" y="26"/>
                    </a:lnTo>
                    <a:lnTo>
                      <a:pt x="140" y="25"/>
                    </a:lnTo>
                    <a:lnTo>
                      <a:pt x="145" y="22"/>
                    </a:lnTo>
                    <a:lnTo>
                      <a:pt x="158" y="24"/>
                    </a:lnTo>
                    <a:lnTo>
                      <a:pt x="167" y="29"/>
                    </a:lnTo>
                    <a:lnTo>
                      <a:pt x="173" y="38"/>
                    </a:lnTo>
                    <a:lnTo>
                      <a:pt x="178" y="44"/>
                    </a:lnTo>
                    <a:lnTo>
                      <a:pt x="184" y="62"/>
                    </a:lnTo>
                    <a:lnTo>
                      <a:pt x="186" y="64"/>
                    </a:lnTo>
                    <a:lnTo>
                      <a:pt x="191" y="67"/>
                    </a:lnTo>
                    <a:lnTo>
                      <a:pt x="195" y="69"/>
                    </a:lnTo>
                    <a:lnTo>
                      <a:pt x="199" y="76"/>
                    </a:lnTo>
                    <a:lnTo>
                      <a:pt x="203" y="85"/>
                    </a:lnTo>
                    <a:lnTo>
                      <a:pt x="167" y="85"/>
                    </a:lnTo>
                    <a:lnTo>
                      <a:pt x="147" y="88"/>
                    </a:lnTo>
                    <a:lnTo>
                      <a:pt x="128" y="95"/>
                    </a:lnTo>
                    <a:lnTo>
                      <a:pt x="110" y="106"/>
                    </a:lnTo>
                    <a:lnTo>
                      <a:pt x="99" y="116"/>
                    </a:lnTo>
                    <a:lnTo>
                      <a:pt x="81" y="120"/>
                    </a:lnTo>
                    <a:lnTo>
                      <a:pt x="78" y="116"/>
                    </a:lnTo>
                    <a:close/>
                  </a:path>
                </a:pathLst>
              </a:custGeom>
              <a:solidFill>
                <a:srgbClr val="FCE6C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7" name="Freeform 22"/>
              <p:cNvSpPr>
                <a:spLocks/>
              </p:cNvSpPr>
              <p:nvPr/>
            </p:nvSpPr>
            <p:spPr bwMode="auto">
              <a:xfrm>
                <a:off x="2800" y="3582"/>
                <a:ext cx="22" cy="7"/>
              </a:xfrm>
              <a:custGeom>
                <a:avLst/>
                <a:gdLst>
                  <a:gd name="T0" fmla="*/ 0 w 22"/>
                  <a:gd name="T1" fmla="*/ 6 h 7"/>
                  <a:gd name="T2" fmla="*/ 5 w 22"/>
                  <a:gd name="T3" fmla="*/ 5 h 7"/>
                  <a:gd name="T4" fmla="*/ 11 w 22"/>
                  <a:gd name="T5" fmla="*/ 1 h 7"/>
                  <a:gd name="T6" fmla="*/ 14 w 22"/>
                  <a:gd name="T7" fmla="*/ 0 h 7"/>
                  <a:gd name="T8" fmla="*/ 19 w 22"/>
                  <a:gd name="T9" fmla="*/ 1 h 7"/>
                  <a:gd name="T10" fmla="*/ 22 w 22"/>
                  <a:gd name="T11" fmla="*/ 6 h 7"/>
                  <a:gd name="T12" fmla="*/ 15 w 22"/>
                  <a:gd name="T13" fmla="*/ 6 h 7"/>
                  <a:gd name="T14" fmla="*/ 4 w 22"/>
                  <a:gd name="T15" fmla="*/ 7 h 7"/>
                  <a:gd name="T16" fmla="*/ 0 w 22"/>
                  <a:gd name="T17" fmla="*/ 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"/>
                  <a:gd name="T29" fmla="*/ 22 w 22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">
                    <a:moveTo>
                      <a:pt x="0" y="6"/>
                    </a:moveTo>
                    <a:lnTo>
                      <a:pt x="5" y="5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2" y="6"/>
                    </a:lnTo>
                    <a:lnTo>
                      <a:pt x="15" y="6"/>
                    </a:lnTo>
                    <a:lnTo>
                      <a:pt x="4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8" name="Freeform 23"/>
              <p:cNvSpPr>
                <a:spLocks/>
              </p:cNvSpPr>
              <p:nvPr/>
            </p:nvSpPr>
            <p:spPr bwMode="auto">
              <a:xfrm>
                <a:off x="2611" y="3512"/>
                <a:ext cx="106" cy="38"/>
              </a:xfrm>
              <a:custGeom>
                <a:avLst/>
                <a:gdLst>
                  <a:gd name="T0" fmla="*/ 90 w 106"/>
                  <a:gd name="T1" fmla="*/ 28 h 38"/>
                  <a:gd name="T2" fmla="*/ 89 w 106"/>
                  <a:gd name="T3" fmla="*/ 27 h 38"/>
                  <a:gd name="T4" fmla="*/ 81 w 106"/>
                  <a:gd name="T5" fmla="*/ 24 h 38"/>
                  <a:gd name="T6" fmla="*/ 67 w 106"/>
                  <a:gd name="T7" fmla="*/ 20 h 38"/>
                  <a:gd name="T8" fmla="*/ 49 w 106"/>
                  <a:gd name="T9" fmla="*/ 20 h 38"/>
                  <a:gd name="T10" fmla="*/ 32 w 106"/>
                  <a:gd name="T11" fmla="*/ 24 h 38"/>
                  <a:gd name="T12" fmla="*/ 15 w 106"/>
                  <a:gd name="T13" fmla="*/ 29 h 38"/>
                  <a:gd name="T14" fmla="*/ 0 w 106"/>
                  <a:gd name="T15" fmla="*/ 37 h 38"/>
                  <a:gd name="T16" fmla="*/ 0 w 106"/>
                  <a:gd name="T17" fmla="*/ 38 h 38"/>
                  <a:gd name="T18" fmla="*/ 1 w 106"/>
                  <a:gd name="T19" fmla="*/ 23 h 38"/>
                  <a:gd name="T20" fmla="*/ 42 w 106"/>
                  <a:gd name="T21" fmla="*/ 0 h 38"/>
                  <a:gd name="T22" fmla="*/ 106 w 106"/>
                  <a:gd name="T23" fmla="*/ 19 h 38"/>
                  <a:gd name="T24" fmla="*/ 90 w 106"/>
                  <a:gd name="T25" fmla="*/ 28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6"/>
                  <a:gd name="T40" fmla="*/ 0 h 38"/>
                  <a:gd name="T41" fmla="*/ 106 w 106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6" h="38">
                    <a:moveTo>
                      <a:pt x="90" y="28"/>
                    </a:moveTo>
                    <a:lnTo>
                      <a:pt x="89" y="27"/>
                    </a:lnTo>
                    <a:lnTo>
                      <a:pt x="81" y="24"/>
                    </a:lnTo>
                    <a:lnTo>
                      <a:pt x="67" y="20"/>
                    </a:lnTo>
                    <a:lnTo>
                      <a:pt x="49" y="20"/>
                    </a:lnTo>
                    <a:lnTo>
                      <a:pt x="32" y="24"/>
                    </a:lnTo>
                    <a:lnTo>
                      <a:pt x="15" y="29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1" y="23"/>
                    </a:lnTo>
                    <a:lnTo>
                      <a:pt x="42" y="0"/>
                    </a:lnTo>
                    <a:lnTo>
                      <a:pt x="106" y="19"/>
                    </a:lnTo>
                    <a:lnTo>
                      <a:pt x="90" y="28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9" name="Freeform 24"/>
              <p:cNvSpPr>
                <a:spLocks/>
              </p:cNvSpPr>
              <p:nvPr/>
            </p:nvSpPr>
            <p:spPr bwMode="auto">
              <a:xfrm>
                <a:off x="2602" y="3532"/>
                <a:ext cx="99" cy="98"/>
              </a:xfrm>
              <a:custGeom>
                <a:avLst/>
                <a:gdLst>
                  <a:gd name="T0" fmla="*/ 53 w 99"/>
                  <a:gd name="T1" fmla="*/ 64 h 98"/>
                  <a:gd name="T2" fmla="*/ 19 w 99"/>
                  <a:gd name="T3" fmla="*/ 98 h 98"/>
                  <a:gd name="T4" fmla="*/ 0 w 99"/>
                  <a:gd name="T5" fmla="*/ 92 h 98"/>
                  <a:gd name="T6" fmla="*/ 9 w 99"/>
                  <a:gd name="T7" fmla="*/ 18 h 98"/>
                  <a:gd name="T8" fmla="*/ 9 w 99"/>
                  <a:gd name="T9" fmla="*/ 17 h 98"/>
                  <a:gd name="T10" fmla="*/ 24 w 99"/>
                  <a:gd name="T11" fmla="*/ 9 h 98"/>
                  <a:gd name="T12" fmla="*/ 41 w 99"/>
                  <a:gd name="T13" fmla="*/ 4 h 98"/>
                  <a:gd name="T14" fmla="*/ 58 w 99"/>
                  <a:gd name="T15" fmla="*/ 0 h 98"/>
                  <a:gd name="T16" fmla="*/ 76 w 99"/>
                  <a:gd name="T17" fmla="*/ 0 h 98"/>
                  <a:gd name="T18" fmla="*/ 90 w 99"/>
                  <a:gd name="T19" fmla="*/ 4 h 98"/>
                  <a:gd name="T20" fmla="*/ 98 w 99"/>
                  <a:gd name="T21" fmla="*/ 7 h 98"/>
                  <a:gd name="T22" fmla="*/ 99 w 99"/>
                  <a:gd name="T23" fmla="*/ 8 h 98"/>
                  <a:gd name="T24" fmla="*/ 75 w 99"/>
                  <a:gd name="T25" fmla="*/ 31 h 98"/>
                  <a:gd name="T26" fmla="*/ 61 w 99"/>
                  <a:gd name="T27" fmla="*/ 50 h 98"/>
                  <a:gd name="T28" fmla="*/ 55 w 99"/>
                  <a:gd name="T29" fmla="*/ 63 h 98"/>
                  <a:gd name="T30" fmla="*/ 53 w 99"/>
                  <a:gd name="T31" fmla="*/ 64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9"/>
                  <a:gd name="T49" fmla="*/ 0 h 98"/>
                  <a:gd name="T50" fmla="*/ 99 w 99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9" h="98">
                    <a:moveTo>
                      <a:pt x="53" y="64"/>
                    </a:moveTo>
                    <a:lnTo>
                      <a:pt x="19" y="98"/>
                    </a:lnTo>
                    <a:lnTo>
                      <a:pt x="0" y="92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24" y="9"/>
                    </a:lnTo>
                    <a:lnTo>
                      <a:pt x="41" y="4"/>
                    </a:lnTo>
                    <a:lnTo>
                      <a:pt x="58" y="0"/>
                    </a:lnTo>
                    <a:lnTo>
                      <a:pt x="76" y="0"/>
                    </a:lnTo>
                    <a:lnTo>
                      <a:pt x="90" y="4"/>
                    </a:lnTo>
                    <a:lnTo>
                      <a:pt x="98" y="7"/>
                    </a:lnTo>
                    <a:lnTo>
                      <a:pt x="99" y="8"/>
                    </a:lnTo>
                    <a:lnTo>
                      <a:pt x="75" y="31"/>
                    </a:lnTo>
                    <a:lnTo>
                      <a:pt x="61" y="50"/>
                    </a:lnTo>
                    <a:lnTo>
                      <a:pt x="55" y="63"/>
                    </a:lnTo>
                    <a:lnTo>
                      <a:pt x="53" y="64"/>
                    </a:lnTo>
                    <a:close/>
                  </a:path>
                </a:pathLst>
              </a:custGeom>
              <a:solidFill>
                <a:srgbClr val="FCE6C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0" name="Freeform 25"/>
              <p:cNvSpPr>
                <a:spLocks/>
              </p:cNvSpPr>
              <p:nvPr/>
            </p:nvSpPr>
            <p:spPr bwMode="auto">
              <a:xfrm>
                <a:off x="2602" y="3624"/>
                <a:ext cx="19" cy="16"/>
              </a:xfrm>
              <a:custGeom>
                <a:avLst/>
                <a:gdLst>
                  <a:gd name="T0" fmla="*/ 19 w 19"/>
                  <a:gd name="T1" fmla="*/ 6 h 16"/>
                  <a:gd name="T2" fmla="*/ 0 w 19"/>
                  <a:gd name="T3" fmla="*/ 0 h 16"/>
                  <a:gd name="T4" fmla="*/ 0 w 19"/>
                  <a:gd name="T5" fmla="*/ 7 h 16"/>
                  <a:gd name="T6" fmla="*/ 9 w 19"/>
                  <a:gd name="T7" fmla="*/ 16 h 16"/>
                  <a:gd name="T8" fmla="*/ 19 w 19"/>
                  <a:gd name="T9" fmla="*/ 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6"/>
                  <a:gd name="T17" fmla="*/ 19 w 1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6">
                    <a:moveTo>
                      <a:pt x="19" y="6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9" y="16"/>
                    </a:lnTo>
                    <a:lnTo>
                      <a:pt x="19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1" name="Freeform 26"/>
              <p:cNvSpPr>
                <a:spLocks/>
              </p:cNvSpPr>
              <p:nvPr/>
            </p:nvSpPr>
            <p:spPr bwMode="auto">
              <a:xfrm>
                <a:off x="2767" y="3549"/>
                <a:ext cx="23" cy="9"/>
              </a:xfrm>
              <a:custGeom>
                <a:avLst/>
                <a:gdLst>
                  <a:gd name="T0" fmla="*/ 0 w 23"/>
                  <a:gd name="T1" fmla="*/ 0 h 9"/>
                  <a:gd name="T2" fmla="*/ 6 w 23"/>
                  <a:gd name="T3" fmla="*/ 9 h 9"/>
                  <a:gd name="T4" fmla="*/ 23 w 23"/>
                  <a:gd name="T5" fmla="*/ 6 h 9"/>
                  <a:gd name="T6" fmla="*/ 0 w 2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9"/>
                  <a:gd name="T14" fmla="*/ 23 w 2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9">
                    <a:moveTo>
                      <a:pt x="0" y="0"/>
                    </a:moveTo>
                    <a:lnTo>
                      <a:pt x="6" y="9"/>
                    </a:lnTo>
                    <a:lnTo>
                      <a:pt x="2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2" name="Freeform 27"/>
              <p:cNvSpPr>
                <a:spLocks/>
              </p:cNvSpPr>
              <p:nvPr/>
            </p:nvSpPr>
            <p:spPr bwMode="auto">
              <a:xfrm>
                <a:off x="2724" y="3567"/>
                <a:ext cx="295" cy="152"/>
              </a:xfrm>
              <a:custGeom>
                <a:avLst/>
                <a:gdLst>
                  <a:gd name="T0" fmla="*/ 14 w 295"/>
                  <a:gd name="T1" fmla="*/ 82 h 152"/>
                  <a:gd name="T2" fmla="*/ 32 w 295"/>
                  <a:gd name="T3" fmla="*/ 78 h 152"/>
                  <a:gd name="T4" fmla="*/ 43 w 295"/>
                  <a:gd name="T5" fmla="*/ 68 h 152"/>
                  <a:gd name="T6" fmla="*/ 61 w 295"/>
                  <a:gd name="T7" fmla="*/ 57 h 152"/>
                  <a:gd name="T8" fmla="*/ 80 w 295"/>
                  <a:gd name="T9" fmla="*/ 50 h 152"/>
                  <a:gd name="T10" fmla="*/ 100 w 295"/>
                  <a:gd name="T11" fmla="*/ 47 h 152"/>
                  <a:gd name="T12" fmla="*/ 136 w 295"/>
                  <a:gd name="T13" fmla="*/ 47 h 152"/>
                  <a:gd name="T14" fmla="*/ 132 w 295"/>
                  <a:gd name="T15" fmla="*/ 38 h 152"/>
                  <a:gd name="T16" fmla="*/ 128 w 295"/>
                  <a:gd name="T17" fmla="*/ 31 h 152"/>
                  <a:gd name="T18" fmla="*/ 124 w 295"/>
                  <a:gd name="T19" fmla="*/ 29 h 152"/>
                  <a:gd name="T20" fmla="*/ 119 w 295"/>
                  <a:gd name="T21" fmla="*/ 26 h 152"/>
                  <a:gd name="T22" fmla="*/ 117 w 295"/>
                  <a:gd name="T23" fmla="*/ 24 h 152"/>
                  <a:gd name="T24" fmla="*/ 111 w 295"/>
                  <a:gd name="T25" fmla="*/ 6 h 152"/>
                  <a:gd name="T26" fmla="*/ 106 w 295"/>
                  <a:gd name="T27" fmla="*/ 0 h 152"/>
                  <a:gd name="T28" fmla="*/ 292 w 295"/>
                  <a:gd name="T29" fmla="*/ 47 h 152"/>
                  <a:gd name="T30" fmla="*/ 295 w 295"/>
                  <a:gd name="T31" fmla="*/ 54 h 152"/>
                  <a:gd name="T32" fmla="*/ 295 w 295"/>
                  <a:gd name="T33" fmla="*/ 63 h 152"/>
                  <a:gd name="T34" fmla="*/ 292 w 295"/>
                  <a:gd name="T35" fmla="*/ 71 h 152"/>
                  <a:gd name="T36" fmla="*/ 147 w 295"/>
                  <a:gd name="T37" fmla="*/ 148 h 152"/>
                  <a:gd name="T38" fmla="*/ 137 w 295"/>
                  <a:gd name="T39" fmla="*/ 152 h 152"/>
                  <a:gd name="T40" fmla="*/ 128 w 295"/>
                  <a:gd name="T41" fmla="*/ 152 h 152"/>
                  <a:gd name="T42" fmla="*/ 0 w 295"/>
                  <a:gd name="T43" fmla="*/ 105 h 152"/>
                  <a:gd name="T44" fmla="*/ 12 w 295"/>
                  <a:gd name="T45" fmla="*/ 101 h 152"/>
                  <a:gd name="T46" fmla="*/ 15 w 295"/>
                  <a:gd name="T47" fmla="*/ 93 h 152"/>
                  <a:gd name="T48" fmla="*/ 15 w 295"/>
                  <a:gd name="T49" fmla="*/ 85 h 152"/>
                  <a:gd name="T50" fmla="*/ 14 w 295"/>
                  <a:gd name="T51" fmla="*/ 82 h 1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95"/>
                  <a:gd name="T79" fmla="*/ 0 h 152"/>
                  <a:gd name="T80" fmla="*/ 295 w 295"/>
                  <a:gd name="T81" fmla="*/ 152 h 1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95" h="152">
                    <a:moveTo>
                      <a:pt x="14" y="82"/>
                    </a:moveTo>
                    <a:lnTo>
                      <a:pt x="32" y="78"/>
                    </a:lnTo>
                    <a:lnTo>
                      <a:pt x="43" y="68"/>
                    </a:lnTo>
                    <a:lnTo>
                      <a:pt x="61" y="57"/>
                    </a:lnTo>
                    <a:lnTo>
                      <a:pt x="80" y="50"/>
                    </a:lnTo>
                    <a:lnTo>
                      <a:pt x="100" y="47"/>
                    </a:lnTo>
                    <a:lnTo>
                      <a:pt x="136" y="47"/>
                    </a:lnTo>
                    <a:lnTo>
                      <a:pt x="132" y="38"/>
                    </a:lnTo>
                    <a:lnTo>
                      <a:pt x="128" y="31"/>
                    </a:lnTo>
                    <a:lnTo>
                      <a:pt x="124" y="29"/>
                    </a:lnTo>
                    <a:lnTo>
                      <a:pt x="119" y="26"/>
                    </a:lnTo>
                    <a:lnTo>
                      <a:pt x="117" y="24"/>
                    </a:lnTo>
                    <a:lnTo>
                      <a:pt x="111" y="6"/>
                    </a:lnTo>
                    <a:lnTo>
                      <a:pt x="106" y="0"/>
                    </a:lnTo>
                    <a:lnTo>
                      <a:pt x="292" y="47"/>
                    </a:lnTo>
                    <a:lnTo>
                      <a:pt x="295" y="54"/>
                    </a:lnTo>
                    <a:lnTo>
                      <a:pt x="295" y="63"/>
                    </a:lnTo>
                    <a:lnTo>
                      <a:pt x="292" y="71"/>
                    </a:lnTo>
                    <a:lnTo>
                      <a:pt x="147" y="148"/>
                    </a:lnTo>
                    <a:lnTo>
                      <a:pt x="137" y="152"/>
                    </a:lnTo>
                    <a:lnTo>
                      <a:pt x="128" y="152"/>
                    </a:lnTo>
                    <a:lnTo>
                      <a:pt x="0" y="105"/>
                    </a:lnTo>
                    <a:lnTo>
                      <a:pt x="12" y="101"/>
                    </a:lnTo>
                    <a:lnTo>
                      <a:pt x="15" y="93"/>
                    </a:lnTo>
                    <a:lnTo>
                      <a:pt x="15" y="85"/>
                    </a:lnTo>
                    <a:lnTo>
                      <a:pt x="14" y="8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3" name="Freeform 28"/>
              <p:cNvSpPr>
                <a:spLocks/>
              </p:cNvSpPr>
              <p:nvPr/>
            </p:nvSpPr>
            <p:spPr bwMode="auto">
              <a:xfrm>
                <a:off x="2960" y="3210"/>
                <a:ext cx="465" cy="454"/>
              </a:xfrm>
              <a:custGeom>
                <a:avLst/>
                <a:gdLst>
                  <a:gd name="T0" fmla="*/ 240 w 465"/>
                  <a:gd name="T1" fmla="*/ 345 h 454"/>
                  <a:gd name="T2" fmla="*/ 373 w 465"/>
                  <a:gd name="T3" fmla="*/ 108 h 454"/>
                  <a:gd name="T4" fmla="*/ 339 w 465"/>
                  <a:gd name="T5" fmla="*/ 89 h 454"/>
                  <a:gd name="T6" fmla="*/ 339 w 465"/>
                  <a:gd name="T7" fmla="*/ 88 h 454"/>
                  <a:gd name="T8" fmla="*/ 180 w 465"/>
                  <a:gd name="T9" fmla="*/ 39 h 454"/>
                  <a:gd name="T10" fmla="*/ 177 w 465"/>
                  <a:gd name="T11" fmla="*/ 44 h 454"/>
                  <a:gd name="T12" fmla="*/ 110 w 465"/>
                  <a:gd name="T13" fmla="*/ 25 h 454"/>
                  <a:gd name="T14" fmla="*/ 16 w 465"/>
                  <a:gd name="T15" fmla="*/ 181 h 454"/>
                  <a:gd name="T16" fmla="*/ 0 w 465"/>
                  <a:gd name="T17" fmla="*/ 174 h 454"/>
                  <a:gd name="T18" fmla="*/ 42 w 465"/>
                  <a:gd name="T19" fmla="*/ 100 h 454"/>
                  <a:gd name="T20" fmla="*/ 63 w 465"/>
                  <a:gd name="T21" fmla="*/ 60 h 454"/>
                  <a:gd name="T22" fmla="*/ 76 w 465"/>
                  <a:gd name="T23" fmla="*/ 37 h 454"/>
                  <a:gd name="T24" fmla="*/ 98 w 465"/>
                  <a:gd name="T25" fmla="*/ 0 h 454"/>
                  <a:gd name="T26" fmla="*/ 118 w 465"/>
                  <a:gd name="T27" fmla="*/ 5 h 454"/>
                  <a:gd name="T28" fmla="*/ 169 w 465"/>
                  <a:gd name="T29" fmla="*/ 19 h 454"/>
                  <a:gd name="T30" fmla="*/ 358 w 465"/>
                  <a:gd name="T31" fmla="*/ 67 h 454"/>
                  <a:gd name="T32" fmla="*/ 453 w 465"/>
                  <a:gd name="T33" fmla="*/ 91 h 454"/>
                  <a:gd name="T34" fmla="*/ 326 w 465"/>
                  <a:gd name="T35" fmla="*/ 319 h 454"/>
                  <a:gd name="T36" fmla="*/ 465 w 465"/>
                  <a:gd name="T37" fmla="*/ 450 h 454"/>
                  <a:gd name="T38" fmla="*/ 465 w 465"/>
                  <a:gd name="T39" fmla="*/ 454 h 454"/>
                  <a:gd name="T40" fmla="*/ 240 w 465"/>
                  <a:gd name="T41" fmla="*/ 345 h 4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5"/>
                  <a:gd name="T64" fmla="*/ 0 h 454"/>
                  <a:gd name="T65" fmla="*/ 465 w 465"/>
                  <a:gd name="T66" fmla="*/ 454 h 4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5" h="454">
                    <a:moveTo>
                      <a:pt x="240" y="345"/>
                    </a:moveTo>
                    <a:lnTo>
                      <a:pt x="373" y="108"/>
                    </a:lnTo>
                    <a:lnTo>
                      <a:pt x="339" y="89"/>
                    </a:lnTo>
                    <a:lnTo>
                      <a:pt x="339" y="88"/>
                    </a:lnTo>
                    <a:lnTo>
                      <a:pt x="180" y="39"/>
                    </a:lnTo>
                    <a:lnTo>
                      <a:pt x="177" y="44"/>
                    </a:lnTo>
                    <a:lnTo>
                      <a:pt x="110" y="25"/>
                    </a:lnTo>
                    <a:lnTo>
                      <a:pt x="16" y="181"/>
                    </a:lnTo>
                    <a:lnTo>
                      <a:pt x="0" y="174"/>
                    </a:lnTo>
                    <a:lnTo>
                      <a:pt x="42" y="100"/>
                    </a:lnTo>
                    <a:lnTo>
                      <a:pt x="63" y="60"/>
                    </a:lnTo>
                    <a:lnTo>
                      <a:pt x="76" y="37"/>
                    </a:lnTo>
                    <a:lnTo>
                      <a:pt x="98" y="0"/>
                    </a:lnTo>
                    <a:lnTo>
                      <a:pt x="118" y="5"/>
                    </a:lnTo>
                    <a:lnTo>
                      <a:pt x="169" y="19"/>
                    </a:lnTo>
                    <a:lnTo>
                      <a:pt x="358" y="67"/>
                    </a:lnTo>
                    <a:lnTo>
                      <a:pt x="453" y="91"/>
                    </a:lnTo>
                    <a:lnTo>
                      <a:pt x="326" y="319"/>
                    </a:lnTo>
                    <a:lnTo>
                      <a:pt x="465" y="450"/>
                    </a:lnTo>
                    <a:lnTo>
                      <a:pt x="465" y="454"/>
                    </a:lnTo>
                    <a:lnTo>
                      <a:pt x="240" y="345"/>
                    </a:lnTo>
                    <a:close/>
                  </a:path>
                </a:pathLst>
              </a:custGeom>
              <a:solidFill>
                <a:srgbClr val="FFFF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4" name="Freeform 29"/>
              <p:cNvSpPr>
                <a:spLocks/>
              </p:cNvSpPr>
              <p:nvPr/>
            </p:nvSpPr>
            <p:spPr bwMode="auto">
              <a:xfrm>
                <a:off x="2907" y="3235"/>
                <a:ext cx="230" cy="324"/>
              </a:xfrm>
              <a:custGeom>
                <a:avLst/>
                <a:gdLst>
                  <a:gd name="T0" fmla="*/ 119 w 230"/>
                  <a:gd name="T1" fmla="*/ 182 h 324"/>
                  <a:gd name="T2" fmla="*/ 131 w 230"/>
                  <a:gd name="T3" fmla="*/ 189 h 324"/>
                  <a:gd name="T4" fmla="*/ 69 w 230"/>
                  <a:gd name="T5" fmla="*/ 297 h 324"/>
                  <a:gd name="T6" fmla="*/ 58 w 230"/>
                  <a:gd name="T7" fmla="*/ 290 h 324"/>
                  <a:gd name="T8" fmla="*/ 55 w 230"/>
                  <a:gd name="T9" fmla="*/ 290 h 324"/>
                  <a:gd name="T10" fmla="*/ 52 w 230"/>
                  <a:gd name="T11" fmla="*/ 291 h 324"/>
                  <a:gd name="T12" fmla="*/ 50 w 230"/>
                  <a:gd name="T13" fmla="*/ 294 h 324"/>
                  <a:gd name="T14" fmla="*/ 50 w 230"/>
                  <a:gd name="T15" fmla="*/ 299 h 324"/>
                  <a:gd name="T16" fmla="*/ 52 w 230"/>
                  <a:gd name="T17" fmla="*/ 301 h 324"/>
                  <a:gd name="T18" fmla="*/ 53 w 230"/>
                  <a:gd name="T19" fmla="*/ 304 h 324"/>
                  <a:gd name="T20" fmla="*/ 63 w 230"/>
                  <a:gd name="T21" fmla="*/ 310 h 324"/>
                  <a:gd name="T22" fmla="*/ 58 w 230"/>
                  <a:gd name="T23" fmla="*/ 324 h 324"/>
                  <a:gd name="T24" fmla="*/ 0 w 230"/>
                  <a:gd name="T25" fmla="*/ 274 h 324"/>
                  <a:gd name="T26" fmla="*/ 11 w 230"/>
                  <a:gd name="T27" fmla="*/ 254 h 324"/>
                  <a:gd name="T28" fmla="*/ 69 w 230"/>
                  <a:gd name="T29" fmla="*/ 156 h 324"/>
                  <a:gd name="T30" fmla="*/ 163 w 230"/>
                  <a:gd name="T31" fmla="*/ 0 h 324"/>
                  <a:gd name="T32" fmla="*/ 230 w 230"/>
                  <a:gd name="T33" fmla="*/ 19 h 324"/>
                  <a:gd name="T34" fmla="*/ 224 w 230"/>
                  <a:gd name="T35" fmla="*/ 33 h 324"/>
                  <a:gd name="T36" fmla="*/ 208 w 230"/>
                  <a:gd name="T37" fmla="*/ 27 h 324"/>
                  <a:gd name="T38" fmla="*/ 203 w 230"/>
                  <a:gd name="T39" fmla="*/ 28 h 324"/>
                  <a:gd name="T40" fmla="*/ 201 w 230"/>
                  <a:gd name="T41" fmla="*/ 30 h 324"/>
                  <a:gd name="T42" fmla="*/ 199 w 230"/>
                  <a:gd name="T43" fmla="*/ 33 h 324"/>
                  <a:gd name="T44" fmla="*/ 199 w 230"/>
                  <a:gd name="T45" fmla="*/ 35 h 324"/>
                  <a:gd name="T46" fmla="*/ 201 w 230"/>
                  <a:gd name="T47" fmla="*/ 36 h 324"/>
                  <a:gd name="T48" fmla="*/ 201 w 230"/>
                  <a:gd name="T49" fmla="*/ 38 h 324"/>
                  <a:gd name="T50" fmla="*/ 203 w 230"/>
                  <a:gd name="T51" fmla="*/ 41 h 324"/>
                  <a:gd name="T52" fmla="*/ 214 w 230"/>
                  <a:gd name="T53" fmla="*/ 45 h 324"/>
                  <a:gd name="T54" fmla="*/ 138 w 230"/>
                  <a:gd name="T55" fmla="*/ 177 h 324"/>
                  <a:gd name="T56" fmla="*/ 125 w 230"/>
                  <a:gd name="T57" fmla="*/ 170 h 324"/>
                  <a:gd name="T58" fmla="*/ 121 w 230"/>
                  <a:gd name="T59" fmla="*/ 172 h 324"/>
                  <a:gd name="T60" fmla="*/ 119 w 230"/>
                  <a:gd name="T61" fmla="*/ 173 h 324"/>
                  <a:gd name="T62" fmla="*/ 119 w 230"/>
                  <a:gd name="T63" fmla="*/ 176 h 324"/>
                  <a:gd name="T64" fmla="*/ 116 w 230"/>
                  <a:gd name="T65" fmla="*/ 177 h 324"/>
                  <a:gd name="T66" fmla="*/ 119 w 230"/>
                  <a:gd name="T67" fmla="*/ 181 h 324"/>
                  <a:gd name="T68" fmla="*/ 119 w 230"/>
                  <a:gd name="T69" fmla="*/ 182 h 3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0"/>
                  <a:gd name="T106" fmla="*/ 0 h 324"/>
                  <a:gd name="T107" fmla="*/ 230 w 230"/>
                  <a:gd name="T108" fmla="*/ 324 h 3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0" h="324">
                    <a:moveTo>
                      <a:pt x="119" y="182"/>
                    </a:moveTo>
                    <a:lnTo>
                      <a:pt x="131" y="189"/>
                    </a:lnTo>
                    <a:lnTo>
                      <a:pt x="69" y="297"/>
                    </a:lnTo>
                    <a:lnTo>
                      <a:pt x="58" y="290"/>
                    </a:lnTo>
                    <a:lnTo>
                      <a:pt x="55" y="290"/>
                    </a:lnTo>
                    <a:lnTo>
                      <a:pt x="52" y="291"/>
                    </a:lnTo>
                    <a:lnTo>
                      <a:pt x="50" y="294"/>
                    </a:lnTo>
                    <a:lnTo>
                      <a:pt x="50" y="299"/>
                    </a:lnTo>
                    <a:lnTo>
                      <a:pt x="52" y="301"/>
                    </a:lnTo>
                    <a:lnTo>
                      <a:pt x="53" y="304"/>
                    </a:lnTo>
                    <a:lnTo>
                      <a:pt x="63" y="310"/>
                    </a:lnTo>
                    <a:lnTo>
                      <a:pt x="58" y="324"/>
                    </a:lnTo>
                    <a:lnTo>
                      <a:pt x="0" y="274"/>
                    </a:lnTo>
                    <a:lnTo>
                      <a:pt x="11" y="254"/>
                    </a:lnTo>
                    <a:lnTo>
                      <a:pt x="69" y="156"/>
                    </a:lnTo>
                    <a:lnTo>
                      <a:pt x="163" y="0"/>
                    </a:lnTo>
                    <a:lnTo>
                      <a:pt x="230" y="19"/>
                    </a:lnTo>
                    <a:lnTo>
                      <a:pt x="224" y="33"/>
                    </a:lnTo>
                    <a:lnTo>
                      <a:pt x="208" y="27"/>
                    </a:lnTo>
                    <a:lnTo>
                      <a:pt x="203" y="28"/>
                    </a:lnTo>
                    <a:lnTo>
                      <a:pt x="201" y="30"/>
                    </a:lnTo>
                    <a:lnTo>
                      <a:pt x="199" y="33"/>
                    </a:lnTo>
                    <a:lnTo>
                      <a:pt x="199" y="35"/>
                    </a:lnTo>
                    <a:lnTo>
                      <a:pt x="201" y="36"/>
                    </a:lnTo>
                    <a:lnTo>
                      <a:pt x="201" y="38"/>
                    </a:lnTo>
                    <a:lnTo>
                      <a:pt x="203" y="41"/>
                    </a:lnTo>
                    <a:lnTo>
                      <a:pt x="214" y="45"/>
                    </a:lnTo>
                    <a:lnTo>
                      <a:pt x="138" y="177"/>
                    </a:lnTo>
                    <a:lnTo>
                      <a:pt x="125" y="170"/>
                    </a:lnTo>
                    <a:lnTo>
                      <a:pt x="121" y="172"/>
                    </a:lnTo>
                    <a:lnTo>
                      <a:pt x="119" y="173"/>
                    </a:lnTo>
                    <a:lnTo>
                      <a:pt x="119" y="176"/>
                    </a:lnTo>
                    <a:lnTo>
                      <a:pt x="116" y="177"/>
                    </a:lnTo>
                    <a:lnTo>
                      <a:pt x="119" y="181"/>
                    </a:lnTo>
                    <a:lnTo>
                      <a:pt x="119" y="18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5" name="Freeform 30"/>
              <p:cNvSpPr>
                <a:spLocks/>
              </p:cNvSpPr>
              <p:nvPr/>
            </p:nvSpPr>
            <p:spPr bwMode="auto">
              <a:xfrm>
                <a:off x="2965" y="3249"/>
                <a:ext cx="334" cy="413"/>
              </a:xfrm>
              <a:custGeom>
                <a:avLst/>
                <a:gdLst>
                  <a:gd name="T0" fmla="*/ 5 w 334"/>
                  <a:gd name="T1" fmla="*/ 296 h 413"/>
                  <a:gd name="T2" fmla="*/ 0 w 334"/>
                  <a:gd name="T3" fmla="*/ 310 h 413"/>
                  <a:gd name="T4" fmla="*/ 124 w 334"/>
                  <a:gd name="T5" fmla="*/ 413 h 413"/>
                  <a:gd name="T6" fmla="*/ 334 w 334"/>
                  <a:gd name="T7" fmla="*/ 49 h 413"/>
                  <a:gd name="T8" fmla="*/ 175 w 334"/>
                  <a:gd name="T9" fmla="*/ 0 h 413"/>
                  <a:gd name="T10" fmla="*/ 172 w 334"/>
                  <a:gd name="T11" fmla="*/ 5 h 413"/>
                  <a:gd name="T12" fmla="*/ 166 w 334"/>
                  <a:gd name="T13" fmla="*/ 19 h 413"/>
                  <a:gd name="T14" fmla="*/ 181 w 334"/>
                  <a:gd name="T15" fmla="*/ 24 h 413"/>
                  <a:gd name="T16" fmla="*/ 175 w 334"/>
                  <a:gd name="T17" fmla="*/ 36 h 413"/>
                  <a:gd name="T18" fmla="*/ 156 w 334"/>
                  <a:gd name="T19" fmla="*/ 31 h 413"/>
                  <a:gd name="T20" fmla="*/ 80 w 334"/>
                  <a:gd name="T21" fmla="*/ 163 h 413"/>
                  <a:gd name="T22" fmla="*/ 96 w 334"/>
                  <a:gd name="T23" fmla="*/ 172 h 413"/>
                  <a:gd name="T24" fmla="*/ 90 w 334"/>
                  <a:gd name="T25" fmla="*/ 183 h 413"/>
                  <a:gd name="T26" fmla="*/ 73 w 334"/>
                  <a:gd name="T27" fmla="*/ 175 h 413"/>
                  <a:gd name="T28" fmla="*/ 11 w 334"/>
                  <a:gd name="T29" fmla="*/ 283 h 413"/>
                  <a:gd name="T30" fmla="*/ 27 w 334"/>
                  <a:gd name="T31" fmla="*/ 293 h 413"/>
                  <a:gd name="T32" fmla="*/ 20 w 334"/>
                  <a:gd name="T33" fmla="*/ 306 h 413"/>
                  <a:gd name="T34" fmla="*/ 5 w 334"/>
                  <a:gd name="T35" fmla="*/ 296 h 4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4"/>
                  <a:gd name="T55" fmla="*/ 0 h 413"/>
                  <a:gd name="T56" fmla="*/ 334 w 334"/>
                  <a:gd name="T57" fmla="*/ 413 h 4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4" h="413">
                    <a:moveTo>
                      <a:pt x="5" y="296"/>
                    </a:moveTo>
                    <a:lnTo>
                      <a:pt x="0" y="310"/>
                    </a:lnTo>
                    <a:lnTo>
                      <a:pt x="124" y="413"/>
                    </a:lnTo>
                    <a:lnTo>
                      <a:pt x="334" y="49"/>
                    </a:lnTo>
                    <a:lnTo>
                      <a:pt x="175" y="0"/>
                    </a:lnTo>
                    <a:lnTo>
                      <a:pt x="172" y="5"/>
                    </a:lnTo>
                    <a:lnTo>
                      <a:pt x="166" y="19"/>
                    </a:lnTo>
                    <a:lnTo>
                      <a:pt x="181" y="24"/>
                    </a:lnTo>
                    <a:lnTo>
                      <a:pt x="175" y="36"/>
                    </a:lnTo>
                    <a:lnTo>
                      <a:pt x="156" y="31"/>
                    </a:lnTo>
                    <a:lnTo>
                      <a:pt x="80" y="163"/>
                    </a:lnTo>
                    <a:lnTo>
                      <a:pt x="96" y="172"/>
                    </a:lnTo>
                    <a:lnTo>
                      <a:pt x="90" y="183"/>
                    </a:lnTo>
                    <a:lnTo>
                      <a:pt x="73" y="175"/>
                    </a:lnTo>
                    <a:lnTo>
                      <a:pt x="11" y="283"/>
                    </a:lnTo>
                    <a:lnTo>
                      <a:pt x="27" y="293"/>
                    </a:lnTo>
                    <a:lnTo>
                      <a:pt x="20" y="306"/>
                    </a:lnTo>
                    <a:lnTo>
                      <a:pt x="5" y="29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6" name="Freeform 31"/>
              <p:cNvSpPr>
                <a:spLocks/>
              </p:cNvSpPr>
              <p:nvPr/>
            </p:nvSpPr>
            <p:spPr bwMode="auto">
              <a:xfrm>
                <a:off x="3089" y="3298"/>
                <a:ext cx="244" cy="376"/>
              </a:xfrm>
              <a:custGeom>
                <a:avLst/>
                <a:gdLst>
                  <a:gd name="T0" fmla="*/ 210 w 244"/>
                  <a:gd name="T1" fmla="*/ 1 h 376"/>
                  <a:gd name="T2" fmla="*/ 244 w 244"/>
                  <a:gd name="T3" fmla="*/ 20 h 376"/>
                  <a:gd name="T4" fmla="*/ 111 w 244"/>
                  <a:gd name="T5" fmla="*/ 257 h 376"/>
                  <a:gd name="T6" fmla="*/ 42 w 244"/>
                  <a:gd name="T7" fmla="*/ 376 h 376"/>
                  <a:gd name="T8" fmla="*/ 0 w 244"/>
                  <a:gd name="T9" fmla="*/ 364 h 376"/>
                  <a:gd name="T10" fmla="*/ 210 w 244"/>
                  <a:gd name="T11" fmla="*/ 0 h 376"/>
                  <a:gd name="T12" fmla="*/ 210 w 244"/>
                  <a:gd name="T13" fmla="*/ 1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4"/>
                  <a:gd name="T22" fmla="*/ 0 h 376"/>
                  <a:gd name="T23" fmla="*/ 244 w 244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4" h="376">
                    <a:moveTo>
                      <a:pt x="210" y="1"/>
                    </a:moveTo>
                    <a:lnTo>
                      <a:pt x="244" y="20"/>
                    </a:lnTo>
                    <a:lnTo>
                      <a:pt x="111" y="257"/>
                    </a:lnTo>
                    <a:lnTo>
                      <a:pt x="42" y="376"/>
                    </a:lnTo>
                    <a:lnTo>
                      <a:pt x="0" y="364"/>
                    </a:lnTo>
                    <a:lnTo>
                      <a:pt x="210" y="0"/>
                    </a:lnTo>
                    <a:lnTo>
                      <a:pt x="210" y="1"/>
                    </a:lnTo>
                    <a:close/>
                  </a:path>
                </a:pathLst>
              </a:custGeom>
              <a:solidFill>
                <a:srgbClr val="E0E0E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7" name="Freeform 32"/>
              <p:cNvSpPr>
                <a:spLocks/>
              </p:cNvSpPr>
              <p:nvPr/>
            </p:nvSpPr>
            <p:spPr bwMode="auto">
              <a:xfrm>
                <a:off x="3106" y="3262"/>
                <a:ext cx="40" cy="23"/>
              </a:xfrm>
              <a:custGeom>
                <a:avLst/>
                <a:gdLst>
                  <a:gd name="T0" fmla="*/ 25 w 40"/>
                  <a:gd name="T1" fmla="*/ 6 h 23"/>
                  <a:gd name="T2" fmla="*/ 9 w 40"/>
                  <a:gd name="T3" fmla="*/ 0 h 23"/>
                  <a:gd name="T4" fmla="*/ 4 w 40"/>
                  <a:gd name="T5" fmla="*/ 1 h 23"/>
                  <a:gd name="T6" fmla="*/ 2 w 40"/>
                  <a:gd name="T7" fmla="*/ 3 h 23"/>
                  <a:gd name="T8" fmla="*/ 0 w 40"/>
                  <a:gd name="T9" fmla="*/ 6 h 23"/>
                  <a:gd name="T10" fmla="*/ 0 w 40"/>
                  <a:gd name="T11" fmla="*/ 8 h 23"/>
                  <a:gd name="T12" fmla="*/ 2 w 40"/>
                  <a:gd name="T13" fmla="*/ 9 h 23"/>
                  <a:gd name="T14" fmla="*/ 2 w 40"/>
                  <a:gd name="T15" fmla="*/ 11 h 23"/>
                  <a:gd name="T16" fmla="*/ 4 w 40"/>
                  <a:gd name="T17" fmla="*/ 14 h 23"/>
                  <a:gd name="T18" fmla="*/ 15 w 40"/>
                  <a:gd name="T19" fmla="*/ 18 h 23"/>
                  <a:gd name="T20" fmla="*/ 34 w 40"/>
                  <a:gd name="T21" fmla="*/ 23 h 23"/>
                  <a:gd name="T22" fmla="*/ 40 w 40"/>
                  <a:gd name="T23" fmla="*/ 11 h 23"/>
                  <a:gd name="T24" fmla="*/ 25 w 40"/>
                  <a:gd name="T25" fmla="*/ 6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23"/>
                  <a:gd name="T41" fmla="*/ 40 w 40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23">
                    <a:moveTo>
                      <a:pt x="25" y="6"/>
                    </a:moveTo>
                    <a:lnTo>
                      <a:pt x="9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15" y="18"/>
                    </a:lnTo>
                    <a:lnTo>
                      <a:pt x="34" y="23"/>
                    </a:lnTo>
                    <a:lnTo>
                      <a:pt x="40" y="11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8" name="Freeform 33"/>
              <p:cNvSpPr>
                <a:spLocks/>
              </p:cNvSpPr>
              <p:nvPr/>
            </p:nvSpPr>
            <p:spPr bwMode="auto">
              <a:xfrm>
                <a:off x="3023" y="3405"/>
                <a:ext cx="38" cy="27"/>
              </a:xfrm>
              <a:custGeom>
                <a:avLst/>
                <a:gdLst>
                  <a:gd name="T0" fmla="*/ 22 w 38"/>
                  <a:gd name="T1" fmla="*/ 7 h 27"/>
                  <a:gd name="T2" fmla="*/ 9 w 38"/>
                  <a:gd name="T3" fmla="*/ 0 h 27"/>
                  <a:gd name="T4" fmla="*/ 5 w 38"/>
                  <a:gd name="T5" fmla="*/ 2 h 27"/>
                  <a:gd name="T6" fmla="*/ 3 w 38"/>
                  <a:gd name="T7" fmla="*/ 3 h 27"/>
                  <a:gd name="T8" fmla="*/ 3 w 38"/>
                  <a:gd name="T9" fmla="*/ 6 h 27"/>
                  <a:gd name="T10" fmla="*/ 0 w 38"/>
                  <a:gd name="T11" fmla="*/ 7 h 27"/>
                  <a:gd name="T12" fmla="*/ 3 w 38"/>
                  <a:gd name="T13" fmla="*/ 11 h 27"/>
                  <a:gd name="T14" fmla="*/ 3 w 38"/>
                  <a:gd name="T15" fmla="*/ 12 h 27"/>
                  <a:gd name="T16" fmla="*/ 15 w 38"/>
                  <a:gd name="T17" fmla="*/ 19 h 27"/>
                  <a:gd name="T18" fmla="*/ 32 w 38"/>
                  <a:gd name="T19" fmla="*/ 27 h 27"/>
                  <a:gd name="T20" fmla="*/ 38 w 38"/>
                  <a:gd name="T21" fmla="*/ 16 h 27"/>
                  <a:gd name="T22" fmla="*/ 22 w 38"/>
                  <a:gd name="T23" fmla="*/ 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27"/>
                  <a:gd name="T38" fmla="*/ 38 w 38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27">
                    <a:moveTo>
                      <a:pt x="22" y="7"/>
                    </a:moveTo>
                    <a:lnTo>
                      <a:pt x="9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15" y="19"/>
                    </a:lnTo>
                    <a:lnTo>
                      <a:pt x="32" y="27"/>
                    </a:lnTo>
                    <a:lnTo>
                      <a:pt x="38" y="16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9" name="Freeform 34"/>
              <p:cNvSpPr>
                <a:spLocks/>
              </p:cNvSpPr>
              <p:nvPr/>
            </p:nvSpPr>
            <p:spPr bwMode="auto">
              <a:xfrm>
                <a:off x="2957" y="3525"/>
                <a:ext cx="35" cy="30"/>
              </a:xfrm>
              <a:custGeom>
                <a:avLst/>
                <a:gdLst>
                  <a:gd name="T0" fmla="*/ 13 w 35"/>
                  <a:gd name="T1" fmla="*/ 20 h 30"/>
                  <a:gd name="T2" fmla="*/ 3 w 35"/>
                  <a:gd name="T3" fmla="*/ 14 h 30"/>
                  <a:gd name="T4" fmla="*/ 2 w 35"/>
                  <a:gd name="T5" fmla="*/ 11 h 30"/>
                  <a:gd name="T6" fmla="*/ 0 w 35"/>
                  <a:gd name="T7" fmla="*/ 9 h 30"/>
                  <a:gd name="T8" fmla="*/ 0 w 35"/>
                  <a:gd name="T9" fmla="*/ 4 h 30"/>
                  <a:gd name="T10" fmla="*/ 2 w 35"/>
                  <a:gd name="T11" fmla="*/ 1 h 30"/>
                  <a:gd name="T12" fmla="*/ 5 w 35"/>
                  <a:gd name="T13" fmla="*/ 0 h 30"/>
                  <a:gd name="T14" fmla="*/ 8 w 35"/>
                  <a:gd name="T15" fmla="*/ 0 h 30"/>
                  <a:gd name="T16" fmla="*/ 19 w 35"/>
                  <a:gd name="T17" fmla="*/ 7 h 30"/>
                  <a:gd name="T18" fmla="*/ 35 w 35"/>
                  <a:gd name="T19" fmla="*/ 17 h 30"/>
                  <a:gd name="T20" fmla="*/ 28 w 35"/>
                  <a:gd name="T21" fmla="*/ 30 h 30"/>
                  <a:gd name="T22" fmla="*/ 13 w 35"/>
                  <a:gd name="T23" fmla="*/ 2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30"/>
                  <a:gd name="T38" fmla="*/ 35 w 35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30">
                    <a:moveTo>
                      <a:pt x="13" y="20"/>
                    </a:moveTo>
                    <a:lnTo>
                      <a:pt x="3" y="14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9" y="7"/>
                    </a:lnTo>
                    <a:lnTo>
                      <a:pt x="35" y="17"/>
                    </a:lnTo>
                    <a:lnTo>
                      <a:pt x="28" y="30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0" name="Freeform 35"/>
              <p:cNvSpPr>
                <a:spLocks/>
              </p:cNvSpPr>
              <p:nvPr/>
            </p:nvSpPr>
            <p:spPr bwMode="auto">
              <a:xfrm>
                <a:off x="3286" y="3258"/>
                <a:ext cx="203" cy="271"/>
              </a:xfrm>
              <a:custGeom>
                <a:avLst/>
                <a:gdLst>
                  <a:gd name="T0" fmla="*/ 192 w 203"/>
                  <a:gd name="T1" fmla="*/ 0 h 271"/>
                  <a:gd name="T2" fmla="*/ 193 w 203"/>
                  <a:gd name="T3" fmla="*/ 3 h 271"/>
                  <a:gd name="T4" fmla="*/ 199 w 203"/>
                  <a:gd name="T5" fmla="*/ 10 h 271"/>
                  <a:gd name="T6" fmla="*/ 203 w 203"/>
                  <a:gd name="T7" fmla="*/ 21 h 271"/>
                  <a:gd name="T8" fmla="*/ 203 w 203"/>
                  <a:gd name="T9" fmla="*/ 180 h 271"/>
                  <a:gd name="T10" fmla="*/ 202 w 203"/>
                  <a:gd name="T11" fmla="*/ 183 h 271"/>
                  <a:gd name="T12" fmla="*/ 199 w 203"/>
                  <a:gd name="T13" fmla="*/ 185 h 271"/>
                  <a:gd name="T14" fmla="*/ 197 w 203"/>
                  <a:gd name="T15" fmla="*/ 189 h 271"/>
                  <a:gd name="T16" fmla="*/ 0 w 203"/>
                  <a:gd name="T17" fmla="*/ 271 h 271"/>
                  <a:gd name="T18" fmla="*/ 127 w 203"/>
                  <a:gd name="T19" fmla="*/ 43 h 271"/>
                  <a:gd name="T20" fmla="*/ 32 w 203"/>
                  <a:gd name="T21" fmla="*/ 19 h 271"/>
                  <a:gd name="T22" fmla="*/ 108 w 203"/>
                  <a:gd name="T23" fmla="*/ 0 h 271"/>
                  <a:gd name="T24" fmla="*/ 192 w 203"/>
                  <a:gd name="T25" fmla="*/ 0 h 2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3"/>
                  <a:gd name="T40" fmla="*/ 0 h 271"/>
                  <a:gd name="T41" fmla="*/ 203 w 203"/>
                  <a:gd name="T42" fmla="*/ 271 h 2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3" h="271">
                    <a:moveTo>
                      <a:pt x="192" y="0"/>
                    </a:moveTo>
                    <a:lnTo>
                      <a:pt x="193" y="3"/>
                    </a:lnTo>
                    <a:lnTo>
                      <a:pt x="199" y="10"/>
                    </a:lnTo>
                    <a:lnTo>
                      <a:pt x="203" y="21"/>
                    </a:lnTo>
                    <a:lnTo>
                      <a:pt x="203" y="180"/>
                    </a:lnTo>
                    <a:lnTo>
                      <a:pt x="202" y="183"/>
                    </a:lnTo>
                    <a:lnTo>
                      <a:pt x="199" y="185"/>
                    </a:lnTo>
                    <a:lnTo>
                      <a:pt x="197" y="189"/>
                    </a:lnTo>
                    <a:lnTo>
                      <a:pt x="0" y="271"/>
                    </a:lnTo>
                    <a:lnTo>
                      <a:pt x="127" y="43"/>
                    </a:lnTo>
                    <a:lnTo>
                      <a:pt x="32" y="19"/>
                    </a:lnTo>
                    <a:lnTo>
                      <a:pt x="108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1" name="Freeform 36"/>
              <p:cNvSpPr>
                <a:spLocks/>
              </p:cNvSpPr>
              <p:nvPr/>
            </p:nvSpPr>
            <p:spPr bwMode="auto">
              <a:xfrm>
                <a:off x="2766" y="3289"/>
                <a:ext cx="236" cy="204"/>
              </a:xfrm>
              <a:custGeom>
                <a:avLst/>
                <a:gdLst>
                  <a:gd name="T0" fmla="*/ 153 w 236"/>
                  <a:gd name="T1" fmla="*/ 199 h 204"/>
                  <a:gd name="T2" fmla="*/ 210 w 236"/>
                  <a:gd name="T3" fmla="*/ 102 h 204"/>
                  <a:gd name="T4" fmla="*/ 194 w 236"/>
                  <a:gd name="T5" fmla="*/ 95 h 204"/>
                  <a:gd name="T6" fmla="*/ 236 w 236"/>
                  <a:gd name="T7" fmla="*/ 21 h 204"/>
                  <a:gd name="T8" fmla="*/ 80 w 236"/>
                  <a:gd name="T9" fmla="*/ 0 h 204"/>
                  <a:gd name="T10" fmla="*/ 16 w 236"/>
                  <a:gd name="T11" fmla="*/ 7 h 204"/>
                  <a:gd name="T12" fmla="*/ 11 w 236"/>
                  <a:gd name="T13" fmla="*/ 9 h 204"/>
                  <a:gd name="T14" fmla="*/ 5 w 236"/>
                  <a:gd name="T15" fmla="*/ 10 h 204"/>
                  <a:gd name="T16" fmla="*/ 1 w 236"/>
                  <a:gd name="T17" fmla="*/ 14 h 204"/>
                  <a:gd name="T18" fmla="*/ 0 w 236"/>
                  <a:gd name="T19" fmla="*/ 20 h 204"/>
                  <a:gd name="T20" fmla="*/ 0 w 236"/>
                  <a:gd name="T21" fmla="*/ 138 h 204"/>
                  <a:gd name="T22" fmla="*/ 149 w 236"/>
                  <a:gd name="T23" fmla="*/ 204 h 204"/>
                  <a:gd name="T24" fmla="*/ 153 w 236"/>
                  <a:gd name="T25" fmla="*/ 199 h 2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6"/>
                  <a:gd name="T40" fmla="*/ 0 h 204"/>
                  <a:gd name="T41" fmla="*/ 236 w 236"/>
                  <a:gd name="T42" fmla="*/ 204 h 20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6" h="204">
                    <a:moveTo>
                      <a:pt x="153" y="199"/>
                    </a:moveTo>
                    <a:lnTo>
                      <a:pt x="210" y="102"/>
                    </a:lnTo>
                    <a:lnTo>
                      <a:pt x="194" y="95"/>
                    </a:lnTo>
                    <a:lnTo>
                      <a:pt x="236" y="21"/>
                    </a:lnTo>
                    <a:lnTo>
                      <a:pt x="80" y="0"/>
                    </a:lnTo>
                    <a:lnTo>
                      <a:pt x="16" y="7"/>
                    </a:lnTo>
                    <a:lnTo>
                      <a:pt x="11" y="9"/>
                    </a:lnTo>
                    <a:lnTo>
                      <a:pt x="5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138"/>
                    </a:lnTo>
                    <a:lnTo>
                      <a:pt x="149" y="204"/>
                    </a:lnTo>
                    <a:lnTo>
                      <a:pt x="153" y="199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2" name="Freeform 37"/>
              <p:cNvSpPr>
                <a:spLocks/>
              </p:cNvSpPr>
              <p:nvPr/>
            </p:nvSpPr>
            <p:spPr bwMode="auto">
              <a:xfrm>
                <a:off x="2794" y="2966"/>
                <a:ext cx="609" cy="344"/>
              </a:xfrm>
              <a:custGeom>
                <a:avLst/>
                <a:gdLst>
                  <a:gd name="T0" fmla="*/ 229 w 609"/>
                  <a:gd name="T1" fmla="*/ 304 h 344"/>
                  <a:gd name="T2" fmla="*/ 208 w 609"/>
                  <a:gd name="T3" fmla="*/ 344 h 344"/>
                  <a:gd name="T4" fmla="*/ 52 w 609"/>
                  <a:gd name="T5" fmla="*/ 323 h 344"/>
                  <a:gd name="T6" fmla="*/ 39 w 609"/>
                  <a:gd name="T7" fmla="*/ 320 h 344"/>
                  <a:gd name="T8" fmla="*/ 25 w 609"/>
                  <a:gd name="T9" fmla="*/ 319 h 344"/>
                  <a:gd name="T10" fmla="*/ 14 w 609"/>
                  <a:gd name="T11" fmla="*/ 311 h 344"/>
                  <a:gd name="T12" fmla="*/ 5 w 609"/>
                  <a:gd name="T13" fmla="*/ 301 h 344"/>
                  <a:gd name="T14" fmla="*/ 0 w 609"/>
                  <a:gd name="T15" fmla="*/ 288 h 344"/>
                  <a:gd name="T16" fmla="*/ 30 w 609"/>
                  <a:gd name="T17" fmla="*/ 36 h 344"/>
                  <a:gd name="T18" fmla="*/ 34 w 609"/>
                  <a:gd name="T19" fmla="*/ 23 h 344"/>
                  <a:gd name="T20" fmla="*/ 40 w 609"/>
                  <a:gd name="T21" fmla="*/ 13 h 344"/>
                  <a:gd name="T22" fmla="*/ 52 w 609"/>
                  <a:gd name="T23" fmla="*/ 4 h 344"/>
                  <a:gd name="T24" fmla="*/ 62 w 609"/>
                  <a:gd name="T25" fmla="*/ 0 h 344"/>
                  <a:gd name="T26" fmla="*/ 568 w 609"/>
                  <a:gd name="T27" fmla="*/ 9 h 344"/>
                  <a:gd name="T28" fmla="*/ 577 w 609"/>
                  <a:gd name="T29" fmla="*/ 11 h 344"/>
                  <a:gd name="T30" fmla="*/ 583 w 609"/>
                  <a:gd name="T31" fmla="*/ 14 h 344"/>
                  <a:gd name="T32" fmla="*/ 587 w 609"/>
                  <a:gd name="T33" fmla="*/ 22 h 344"/>
                  <a:gd name="T34" fmla="*/ 590 w 609"/>
                  <a:gd name="T35" fmla="*/ 32 h 344"/>
                  <a:gd name="T36" fmla="*/ 609 w 609"/>
                  <a:gd name="T37" fmla="*/ 280 h 344"/>
                  <a:gd name="T38" fmla="*/ 606 w 609"/>
                  <a:gd name="T39" fmla="*/ 287 h 344"/>
                  <a:gd name="T40" fmla="*/ 600 w 609"/>
                  <a:gd name="T41" fmla="*/ 292 h 344"/>
                  <a:gd name="T42" fmla="*/ 524 w 609"/>
                  <a:gd name="T43" fmla="*/ 311 h 344"/>
                  <a:gd name="T44" fmla="*/ 335 w 609"/>
                  <a:gd name="T45" fmla="*/ 263 h 344"/>
                  <a:gd name="T46" fmla="*/ 349 w 609"/>
                  <a:gd name="T47" fmla="*/ 63 h 344"/>
                  <a:gd name="T48" fmla="*/ 346 w 609"/>
                  <a:gd name="T49" fmla="*/ 54 h 344"/>
                  <a:gd name="T50" fmla="*/ 342 w 609"/>
                  <a:gd name="T51" fmla="*/ 46 h 344"/>
                  <a:gd name="T52" fmla="*/ 333 w 609"/>
                  <a:gd name="T53" fmla="*/ 38 h 344"/>
                  <a:gd name="T54" fmla="*/ 324 w 609"/>
                  <a:gd name="T55" fmla="*/ 37 h 344"/>
                  <a:gd name="T56" fmla="*/ 322 w 609"/>
                  <a:gd name="T57" fmla="*/ 36 h 344"/>
                  <a:gd name="T58" fmla="*/ 71 w 609"/>
                  <a:gd name="T59" fmla="*/ 32 h 344"/>
                  <a:gd name="T60" fmla="*/ 61 w 609"/>
                  <a:gd name="T61" fmla="*/ 41 h 344"/>
                  <a:gd name="T62" fmla="*/ 54 w 609"/>
                  <a:gd name="T63" fmla="*/ 51 h 344"/>
                  <a:gd name="T64" fmla="*/ 34 w 609"/>
                  <a:gd name="T65" fmla="*/ 281 h 344"/>
                  <a:gd name="T66" fmla="*/ 229 w 609"/>
                  <a:gd name="T67" fmla="*/ 304 h 3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9"/>
                  <a:gd name="T103" fmla="*/ 0 h 344"/>
                  <a:gd name="T104" fmla="*/ 609 w 609"/>
                  <a:gd name="T105" fmla="*/ 344 h 3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9" h="344">
                    <a:moveTo>
                      <a:pt x="229" y="304"/>
                    </a:moveTo>
                    <a:lnTo>
                      <a:pt x="208" y="344"/>
                    </a:lnTo>
                    <a:lnTo>
                      <a:pt x="52" y="323"/>
                    </a:lnTo>
                    <a:lnTo>
                      <a:pt x="39" y="320"/>
                    </a:lnTo>
                    <a:lnTo>
                      <a:pt x="25" y="319"/>
                    </a:lnTo>
                    <a:lnTo>
                      <a:pt x="14" y="311"/>
                    </a:lnTo>
                    <a:lnTo>
                      <a:pt x="5" y="301"/>
                    </a:lnTo>
                    <a:lnTo>
                      <a:pt x="0" y="288"/>
                    </a:lnTo>
                    <a:lnTo>
                      <a:pt x="30" y="36"/>
                    </a:lnTo>
                    <a:lnTo>
                      <a:pt x="34" y="23"/>
                    </a:lnTo>
                    <a:lnTo>
                      <a:pt x="40" y="13"/>
                    </a:lnTo>
                    <a:lnTo>
                      <a:pt x="52" y="4"/>
                    </a:lnTo>
                    <a:lnTo>
                      <a:pt x="62" y="0"/>
                    </a:lnTo>
                    <a:lnTo>
                      <a:pt x="568" y="9"/>
                    </a:lnTo>
                    <a:lnTo>
                      <a:pt x="577" y="11"/>
                    </a:lnTo>
                    <a:lnTo>
                      <a:pt x="583" y="14"/>
                    </a:lnTo>
                    <a:lnTo>
                      <a:pt x="587" y="22"/>
                    </a:lnTo>
                    <a:lnTo>
                      <a:pt x="590" y="32"/>
                    </a:lnTo>
                    <a:lnTo>
                      <a:pt x="609" y="280"/>
                    </a:lnTo>
                    <a:lnTo>
                      <a:pt x="606" y="287"/>
                    </a:lnTo>
                    <a:lnTo>
                      <a:pt x="600" y="292"/>
                    </a:lnTo>
                    <a:lnTo>
                      <a:pt x="524" y="311"/>
                    </a:lnTo>
                    <a:lnTo>
                      <a:pt x="335" y="263"/>
                    </a:lnTo>
                    <a:lnTo>
                      <a:pt x="349" y="63"/>
                    </a:lnTo>
                    <a:lnTo>
                      <a:pt x="346" y="54"/>
                    </a:lnTo>
                    <a:lnTo>
                      <a:pt x="342" y="46"/>
                    </a:lnTo>
                    <a:lnTo>
                      <a:pt x="333" y="38"/>
                    </a:lnTo>
                    <a:lnTo>
                      <a:pt x="324" y="37"/>
                    </a:lnTo>
                    <a:lnTo>
                      <a:pt x="322" y="36"/>
                    </a:lnTo>
                    <a:lnTo>
                      <a:pt x="71" y="32"/>
                    </a:lnTo>
                    <a:lnTo>
                      <a:pt x="61" y="41"/>
                    </a:lnTo>
                    <a:lnTo>
                      <a:pt x="54" y="51"/>
                    </a:lnTo>
                    <a:lnTo>
                      <a:pt x="34" y="281"/>
                    </a:lnTo>
                    <a:lnTo>
                      <a:pt x="229" y="30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3" name="Freeform 38"/>
              <p:cNvSpPr>
                <a:spLocks/>
              </p:cNvSpPr>
              <p:nvPr/>
            </p:nvSpPr>
            <p:spPr bwMode="auto">
              <a:xfrm>
                <a:off x="2828" y="2998"/>
                <a:ext cx="315" cy="272"/>
              </a:xfrm>
              <a:custGeom>
                <a:avLst/>
                <a:gdLst>
                  <a:gd name="T0" fmla="*/ 255 w 315"/>
                  <a:gd name="T1" fmla="*/ 28 h 272"/>
                  <a:gd name="T2" fmla="*/ 252 w 315"/>
                  <a:gd name="T3" fmla="*/ 25 h 272"/>
                  <a:gd name="T4" fmla="*/ 249 w 315"/>
                  <a:gd name="T5" fmla="*/ 23 h 272"/>
                  <a:gd name="T6" fmla="*/ 240 w 315"/>
                  <a:gd name="T7" fmla="*/ 23 h 272"/>
                  <a:gd name="T8" fmla="*/ 193 w 315"/>
                  <a:gd name="T9" fmla="*/ 22 h 272"/>
                  <a:gd name="T10" fmla="*/ 131 w 315"/>
                  <a:gd name="T11" fmla="*/ 22 h 272"/>
                  <a:gd name="T12" fmla="*/ 91 w 315"/>
                  <a:gd name="T13" fmla="*/ 25 h 272"/>
                  <a:gd name="T14" fmla="*/ 63 w 315"/>
                  <a:gd name="T15" fmla="*/ 25 h 272"/>
                  <a:gd name="T16" fmla="*/ 57 w 315"/>
                  <a:gd name="T17" fmla="*/ 29 h 272"/>
                  <a:gd name="T18" fmla="*/ 52 w 315"/>
                  <a:gd name="T19" fmla="*/ 36 h 272"/>
                  <a:gd name="T20" fmla="*/ 51 w 315"/>
                  <a:gd name="T21" fmla="*/ 38 h 272"/>
                  <a:gd name="T22" fmla="*/ 43 w 315"/>
                  <a:gd name="T23" fmla="*/ 112 h 272"/>
                  <a:gd name="T24" fmla="*/ 40 w 315"/>
                  <a:gd name="T25" fmla="*/ 184 h 272"/>
                  <a:gd name="T26" fmla="*/ 39 w 315"/>
                  <a:gd name="T27" fmla="*/ 215 h 272"/>
                  <a:gd name="T28" fmla="*/ 39 w 315"/>
                  <a:gd name="T29" fmla="*/ 226 h 272"/>
                  <a:gd name="T30" fmla="*/ 40 w 315"/>
                  <a:gd name="T31" fmla="*/ 231 h 272"/>
                  <a:gd name="T32" fmla="*/ 47 w 315"/>
                  <a:gd name="T33" fmla="*/ 234 h 272"/>
                  <a:gd name="T34" fmla="*/ 52 w 315"/>
                  <a:gd name="T35" fmla="*/ 234 h 272"/>
                  <a:gd name="T36" fmla="*/ 101 w 315"/>
                  <a:gd name="T37" fmla="*/ 241 h 272"/>
                  <a:gd name="T38" fmla="*/ 153 w 315"/>
                  <a:gd name="T39" fmla="*/ 248 h 272"/>
                  <a:gd name="T40" fmla="*/ 205 w 315"/>
                  <a:gd name="T41" fmla="*/ 249 h 272"/>
                  <a:gd name="T42" fmla="*/ 208 w 315"/>
                  <a:gd name="T43" fmla="*/ 249 h 272"/>
                  <a:gd name="T44" fmla="*/ 195 w 315"/>
                  <a:gd name="T45" fmla="*/ 272 h 272"/>
                  <a:gd name="T46" fmla="*/ 0 w 315"/>
                  <a:gd name="T47" fmla="*/ 249 h 272"/>
                  <a:gd name="T48" fmla="*/ 20 w 315"/>
                  <a:gd name="T49" fmla="*/ 19 h 272"/>
                  <a:gd name="T50" fmla="*/ 27 w 315"/>
                  <a:gd name="T51" fmla="*/ 9 h 272"/>
                  <a:gd name="T52" fmla="*/ 37 w 315"/>
                  <a:gd name="T53" fmla="*/ 0 h 272"/>
                  <a:gd name="T54" fmla="*/ 288 w 315"/>
                  <a:gd name="T55" fmla="*/ 4 h 272"/>
                  <a:gd name="T56" fmla="*/ 290 w 315"/>
                  <a:gd name="T57" fmla="*/ 5 h 272"/>
                  <a:gd name="T58" fmla="*/ 299 w 315"/>
                  <a:gd name="T59" fmla="*/ 6 h 272"/>
                  <a:gd name="T60" fmla="*/ 308 w 315"/>
                  <a:gd name="T61" fmla="*/ 14 h 272"/>
                  <a:gd name="T62" fmla="*/ 312 w 315"/>
                  <a:gd name="T63" fmla="*/ 22 h 272"/>
                  <a:gd name="T64" fmla="*/ 315 w 315"/>
                  <a:gd name="T65" fmla="*/ 31 h 272"/>
                  <a:gd name="T66" fmla="*/ 301 w 315"/>
                  <a:gd name="T67" fmla="*/ 231 h 272"/>
                  <a:gd name="T68" fmla="*/ 250 w 315"/>
                  <a:gd name="T69" fmla="*/ 217 h 272"/>
                  <a:gd name="T70" fmla="*/ 255 w 315"/>
                  <a:gd name="T71" fmla="*/ 28 h 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5"/>
                  <a:gd name="T109" fmla="*/ 0 h 272"/>
                  <a:gd name="T110" fmla="*/ 315 w 315"/>
                  <a:gd name="T111" fmla="*/ 272 h 2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5" h="272">
                    <a:moveTo>
                      <a:pt x="255" y="28"/>
                    </a:moveTo>
                    <a:lnTo>
                      <a:pt x="252" y="25"/>
                    </a:lnTo>
                    <a:lnTo>
                      <a:pt x="249" y="23"/>
                    </a:lnTo>
                    <a:lnTo>
                      <a:pt x="240" y="23"/>
                    </a:lnTo>
                    <a:lnTo>
                      <a:pt x="193" y="22"/>
                    </a:lnTo>
                    <a:lnTo>
                      <a:pt x="131" y="22"/>
                    </a:lnTo>
                    <a:lnTo>
                      <a:pt x="91" y="25"/>
                    </a:lnTo>
                    <a:lnTo>
                      <a:pt x="63" y="25"/>
                    </a:lnTo>
                    <a:lnTo>
                      <a:pt x="57" y="29"/>
                    </a:lnTo>
                    <a:lnTo>
                      <a:pt x="52" y="36"/>
                    </a:lnTo>
                    <a:lnTo>
                      <a:pt x="51" y="38"/>
                    </a:lnTo>
                    <a:lnTo>
                      <a:pt x="43" y="112"/>
                    </a:lnTo>
                    <a:lnTo>
                      <a:pt x="40" y="184"/>
                    </a:lnTo>
                    <a:lnTo>
                      <a:pt x="39" y="215"/>
                    </a:lnTo>
                    <a:lnTo>
                      <a:pt x="39" y="226"/>
                    </a:lnTo>
                    <a:lnTo>
                      <a:pt x="40" y="231"/>
                    </a:lnTo>
                    <a:lnTo>
                      <a:pt x="47" y="234"/>
                    </a:lnTo>
                    <a:lnTo>
                      <a:pt x="52" y="234"/>
                    </a:lnTo>
                    <a:lnTo>
                      <a:pt x="101" y="241"/>
                    </a:lnTo>
                    <a:lnTo>
                      <a:pt x="153" y="248"/>
                    </a:lnTo>
                    <a:lnTo>
                      <a:pt x="205" y="249"/>
                    </a:lnTo>
                    <a:lnTo>
                      <a:pt x="208" y="249"/>
                    </a:lnTo>
                    <a:lnTo>
                      <a:pt x="195" y="272"/>
                    </a:lnTo>
                    <a:lnTo>
                      <a:pt x="0" y="249"/>
                    </a:lnTo>
                    <a:lnTo>
                      <a:pt x="20" y="19"/>
                    </a:lnTo>
                    <a:lnTo>
                      <a:pt x="27" y="9"/>
                    </a:lnTo>
                    <a:lnTo>
                      <a:pt x="37" y="0"/>
                    </a:lnTo>
                    <a:lnTo>
                      <a:pt x="288" y="4"/>
                    </a:lnTo>
                    <a:lnTo>
                      <a:pt x="290" y="5"/>
                    </a:lnTo>
                    <a:lnTo>
                      <a:pt x="299" y="6"/>
                    </a:lnTo>
                    <a:lnTo>
                      <a:pt x="308" y="14"/>
                    </a:lnTo>
                    <a:lnTo>
                      <a:pt x="312" y="22"/>
                    </a:lnTo>
                    <a:lnTo>
                      <a:pt x="315" y="31"/>
                    </a:lnTo>
                    <a:lnTo>
                      <a:pt x="301" y="231"/>
                    </a:lnTo>
                    <a:lnTo>
                      <a:pt x="250" y="217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4" name="Freeform 39"/>
              <p:cNvSpPr>
                <a:spLocks/>
              </p:cNvSpPr>
              <p:nvPr/>
            </p:nvSpPr>
            <p:spPr bwMode="auto">
              <a:xfrm>
                <a:off x="2867" y="3020"/>
                <a:ext cx="216" cy="227"/>
              </a:xfrm>
              <a:custGeom>
                <a:avLst/>
                <a:gdLst>
                  <a:gd name="T0" fmla="*/ 211 w 216"/>
                  <a:gd name="T1" fmla="*/ 195 h 227"/>
                  <a:gd name="T2" fmla="*/ 191 w 216"/>
                  <a:gd name="T3" fmla="*/ 190 h 227"/>
                  <a:gd name="T4" fmla="*/ 169 w 216"/>
                  <a:gd name="T5" fmla="*/ 227 h 227"/>
                  <a:gd name="T6" fmla="*/ 166 w 216"/>
                  <a:gd name="T7" fmla="*/ 227 h 227"/>
                  <a:gd name="T8" fmla="*/ 114 w 216"/>
                  <a:gd name="T9" fmla="*/ 226 h 227"/>
                  <a:gd name="T10" fmla="*/ 62 w 216"/>
                  <a:gd name="T11" fmla="*/ 219 h 227"/>
                  <a:gd name="T12" fmla="*/ 13 w 216"/>
                  <a:gd name="T13" fmla="*/ 212 h 227"/>
                  <a:gd name="T14" fmla="*/ 8 w 216"/>
                  <a:gd name="T15" fmla="*/ 212 h 227"/>
                  <a:gd name="T16" fmla="*/ 1 w 216"/>
                  <a:gd name="T17" fmla="*/ 209 h 227"/>
                  <a:gd name="T18" fmla="*/ 0 w 216"/>
                  <a:gd name="T19" fmla="*/ 204 h 227"/>
                  <a:gd name="T20" fmla="*/ 0 w 216"/>
                  <a:gd name="T21" fmla="*/ 193 h 227"/>
                  <a:gd name="T22" fmla="*/ 1 w 216"/>
                  <a:gd name="T23" fmla="*/ 162 h 227"/>
                  <a:gd name="T24" fmla="*/ 4 w 216"/>
                  <a:gd name="T25" fmla="*/ 90 h 227"/>
                  <a:gd name="T26" fmla="*/ 12 w 216"/>
                  <a:gd name="T27" fmla="*/ 16 h 227"/>
                  <a:gd name="T28" fmla="*/ 13 w 216"/>
                  <a:gd name="T29" fmla="*/ 14 h 227"/>
                  <a:gd name="T30" fmla="*/ 18 w 216"/>
                  <a:gd name="T31" fmla="*/ 7 h 227"/>
                  <a:gd name="T32" fmla="*/ 24 w 216"/>
                  <a:gd name="T33" fmla="*/ 3 h 227"/>
                  <a:gd name="T34" fmla="*/ 52 w 216"/>
                  <a:gd name="T35" fmla="*/ 3 h 227"/>
                  <a:gd name="T36" fmla="*/ 92 w 216"/>
                  <a:gd name="T37" fmla="*/ 0 h 227"/>
                  <a:gd name="T38" fmla="*/ 154 w 216"/>
                  <a:gd name="T39" fmla="*/ 0 h 227"/>
                  <a:gd name="T40" fmla="*/ 201 w 216"/>
                  <a:gd name="T41" fmla="*/ 1 h 227"/>
                  <a:gd name="T42" fmla="*/ 210 w 216"/>
                  <a:gd name="T43" fmla="*/ 1 h 227"/>
                  <a:gd name="T44" fmla="*/ 213 w 216"/>
                  <a:gd name="T45" fmla="*/ 3 h 227"/>
                  <a:gd name="T46" fmla="*/ 216 w 216"/>
                  <a:gd name="T47" fmla="*/ 6 h 227"/>
                  <a:gd name="T48" fmla="*/ 211 w 216"/>
                  <a:gd name="T49" fmla="*/ 195 h 2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6"/>
                  <a:gd name="T76" fmla="*/ 0 h 227"/>
                  <a:gd name="T77" fmla="*/ 216 w 216"/>
                  <a:gd name="T78" fmla="*/ 227 h 2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6" h="227">
                    <a:moveTo>
                      <a:pt x="211" y="195"/>
                    </a:moveTo>
                    <a:lnTo>
                      <a:pt x="191" y="190"/>
                    </a:lnTo>
                    <a:lnTo>
                      <a:pt x="169" y="227"/>
                    </a:lnTo>
                    <a:lnTo>
                      <a:pt x="166" y="227"/>
                    </a:lnTo>
                    <a:lnTo>
                      <a:pt x="114" y="226"/>
                    </a:lnTo>
                    <a:lnTo>
                      <a:pt x="62" y="219"/>
                    </a:lnTo>
                    <a:lnTo>
                      <a:pt x="13" y="212"/>
                    </a:lnTo>
                    <a:lnTo>
                      <a:pt x="8" y="212"/>
                    </a:lnTo>
                    <a:lnTo>
                      <a:pt x="1" y="209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1" y="162"/>
                    </a:lnTo>
                    <a:lnTo>
                      <a:pt x="4" y="90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8" y="7"/>
                    </a:lnTo>
                    <a:lnTo>
                      <a:pt x="24" y="3"/>
                    </a:lnTo>
                    <a:lnTo>
                      <a:pt x="52" y="3"/>
                    </a:lnTo>
                    <a:lnTo>
                      <a:pt x="92" y="0"/>
                    </a:lnTo>
                    <a:lnTo>
                      <a:pt x="154" y="0"/>
                    </a:lnTo>
                    <a:lnTo>
                      <a:pt x="201" y="1"/>
                    </a:lnTo>
                    <a:lnTo>
                      <a:pt x="210" y="1"/>
                    </a:lnTo>
                    <a:lnTo>
                      <a:pt x="213" y="3"/>
                    </a:lnTo>
                    <a:lnTo>
                      <a:pt x="216" y="6"/>
                    </a:lnTo>
                    <a:lnTo>
                      <a:pt x="211" y="195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5" name="Line 40"/>
              <p:cNvSpPr>
                <a:spLocks noChangeShapeType="1"/>
              </p:cNvSpPr>
              <p:nvPr/>
            </p:nvSpPr>
            <p:spPr bwMode="auto">
              <a:xfrm flipH="1">
                <a:off x="3110" y="3029"/>
                <a:ext cx="7" cy="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6" name="Freeform 41"/>
              <p:cNvSpPr>
                <a:spLocks/>
              </p:cNvSpPr>
              <p:nvPr/>
            </p:nvSpPr>
            <p:spPr bwMode="auto">
              <a:xfrm>
                <a:off x="2367" y="3471"/>
                <a:ext cx="117" cy="352"/>
              </a:xfrm>
              <a:custGeom>
                <a:avLst/>
                <a:gdLst>
                  <a:gd name="T0" fmla="*/ 0 w 117"/>
                  <a:gd name="T1" fmla="*/ 0 h 352"/>
                  <a:gd name="T2" fmla="*/ 7 w 117"/>
                  <a:gd name="T3" fmla="*/ 64 h 352"/>
                  <a:gd name="T4" fmla="*/ 15 w 117"/>
                  <a:gd name="T5" fmla="*/ 126 h 352"/>
                  <a:gd name="T6" fmla="*/ 31 w 117"/>
                  <a:gd name="T7" fmla="*/ 188 h 352"/>
                  <a:gd name="T8" fmla="*/ 48 w 117"/>
                  <a:gd name="T9" fmla="*/ 248 h 352"/>
                  <a:gd name="T10" fmla="*/ 68 w 117"/>
                  <a:gd name="T11" fmla="*/ 297 h 352"/>
                  <a:gd name="T12" fmla="*/ 88 w 117"/>
                  <a:gd name="T13" fmla="*/ 333 h 352"/>
                  <a:gd name="T14" fmla="*/ 98 w 117"/>
                  <a:gd name="T15" fmla="*/ 344 h 352"/>
                  <a:gd name="T16" fmla="*/ 117 w 117"/>
                  <a:gd name="T17" fmla="*/ 352 h 3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352"/>
                  <a:gd name="T29" fmla="*/ 117 w 117"/>
                  <a:gd name="T30" fmla="*/ 352 h 3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352">
                    <a:moveTo>
                      <a:pt x="0" y="0"/>
                    </a:moveTo>
                    <a:lnTo>
                      <a:pt x="7" y="64"/>
                    </a:lnTo>
                    <a:lnTo>
                      <a:pt x="15" y="126"/>
                    </a:lnTo>
                    <a:lnTo>
                      <a:pt x="31" y="188"/>
                    </a:lnTo>
                    <a:lnTo>
                      <a:pt x="48" y="248"/>
                    </a:lnTo>
                    <a:lnTo>
                      <a:pt x="68" y="297"/>
                    </a:lnTo>
                    <a:lnTo>
                      <a:pt x="88" y="333"/>
                    </a:lnTo>
                    <a:lnTo>
                      <a:pt x="98" y="344"/>
                    </a:lnTo>
                    <a:lnTo>
                      <a:pt x="117" y="35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7" name="Line 42"/>
              <p:cNvSpPr>
                <a:spLocks noChangeShapeType="1"/>
              </p:cNvSpPr>
              <p:nvPr/>
            </p:nvSpPr>
            <p:spPr bwMode="auto">
              <a:xfrm>
                <a:off x="2611" y="3640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8" name="Line 43"/>
              <p:cNvSpPr>
                <a:spLocks noChangeShapeType="1"/>
              </p:cNvSpPr>
              <p:nvPr/>
            </p:nvSpPr>
            <p:spPr bwMode="auto">
              <a:xfrm flipH="1">
                <a:off x="2597" y="3631"/>
                <a:ext cx="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9" name="Freeform 44"/>
              <p:cNvSpPr>
                <a:spLocks/>
              </p:cNvSpPr>
              <p:nvPr/>
            </p:nvSpPr>
            <p:spPr bwMode="auto">
              <a:xfrm>
                <a:off x="2438" y="3206"/>
                <a:ext cx="71" cy="33"/>
              </a:xfrm>
              <a:custGeom>
                <a:avLst/>
                <a:gdLst>
                  <a:gd name="T0" fmla="*/ 71 w 71"/>
                  <a:gd name="T1" fmla="*/ 33 h 33"/>
                  <a:gd name="T2" fmla="*/ 62 w 71"/>
                  <a:gd name="T3" fmla="*/ 27 h 33"/>
                  <a:gd name="T4" fmla="*/ 52 w 71"/>
                  <a:gd name="T5" fmla="*/ 20 h 33"/>
                  <a:gd name="T6" fmla="*/ 43 w 71"/>
                  <a:gd name="T7" fmla="*/ 15 h 33"/>
                  <a:gd name="T8" fmla="*/ 32 w 71"/>
                  <a:gd name="T9" fmla="*/ 12 h 33"/>
                  <a:gd name="T10" fmla="*/ 22 w 71"/>
                  <a:gd name="T11" fmla="*/ 7 h 33"/>
                  <a:gd name="T12" fmla="*/ 12 w 71"/>
                  <a:gd name="T13" fmla="*/ 4 h 33"/>
                  <a:gd name="T14" fmla="*/ 0 w 7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1"/>
                  <a:gd name="T25" fmla="*/ 0 h 33"/>
                  <a:gd name="T26" fmla="*/ 71 w 71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" h="33">
                    <a:moveTo>
                      <a:pt x="71" y="33"/>
                    </a:moveTo>
                    <a:lnTo>
                      <a:pt x="62" y="27"/>
                    </a:lnTo>
                    <a:lnTo>
                      <a:pt x="52" y="20"/>
                    </a:lnTo>
                    <a:lnTo>
                      <a:pt x="43" y="15"/>
                    </a:lnTo>
                    <a:lnTo>
                      <a:pt x="32" y="12"/>
                    </a:lnTo>
                    <a:lnTo>
                      <a:pt x="22" y="7"/>
                    </a:lnTo>
                    <a:lnTo>
                      <a:pt x="12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40686" name="Rectangle 46"/>
          <p:cNvSpPr>
            <a:spLocks noChangeArrowheads="1"/>
          </p:cNvSpPr>
          <p:nvPr/>
        </p:nvSpPr>
        <p:spPr bwMode="auto">
          <a:xfrm>
            <a:off x="2227235" y="4868078"/>
            <a:ext cx="2895279" cy="557011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en-US" sz="2900" b="1" dirty="0" smtClean="0">
                <a:latin typeface="Arial" charset="0"/>
              </a:rPr>
              <a:t>vasil@gmail.uz</a:t>
            </a:r>
            <a:endParaRPr lang="ru-RU" sz="2900" b="1" dirty="0">
              <a:latin typeface="Arial" charset="0"/>
            </a:endParaRPr>
          </a:p>
        </p:txBody>
      </p:sp>
      <p:pic>
        <p:nvPicPr>
          <p:cNvPr id="240689" name="Picture 49" descr="Корпус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4623" y="1796244"/>
            <a:ext cx="976117" cy="132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91" name="Rectangle 51"/>
          <p:cNvSpPr>
            <a:spLocks noChangeArrowheads="1"/>
          </p:cNvSpPr>
          <p:nvPr/>
        </p:nvSpPr>
        <p:spPr bwMode="auto">
          <a:xfrm>
            <a:off x="7727961" y="4868078"/>
            <a:ext cx="3332899" cy="557011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en-US" sz="2900" b="1" dirty="0">
                <a:latin typeface="Arial" charset="0"/>
              </a:rPr>
              <a:t>john@yahoo.com</a:t>
            </a:r>
            <a:endParaRPr lang="ru-RU" sz="2900" b="1" dirty="0">
              <a:latin typeface="Arial" charset="0"/>
            </a:endParaRPr>
          </a:p>
        </p:txBody>
      </p:sp>
      <p:pic>
        <p:nvPicPr>
          <p:cNvPr id="240692" name="Picture 52" descr="Корпус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3581" y="1796244"/>
            <a:ext cx="976117" cy="132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93" name="Rectangle 53"/>
          <p:cNvSpPr>
            <a:spLocks noChangeArrowheads="1"/>
          </p:cNvSpPr>
          <p:nvPr/>
        </p:nvSpPr>
        <p:spPr bwMode="auto">
          <a:xfrm>
            <a:off x="8299465" y="1367616"/>
            <a:ext cx="3139576" cy="557011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109664" tIns="54832" rIns="109664" bIns="54832">
            <a:spAutoFit/>
          </a:bodyPr>
          <a:lstStyle/>
          <a:p>
            <a:pPr eaLnBrk="1" hangingPunct="1"/>
            <a:r>
              <a:rPr lang="en-US" altLang="ru-RU" sz="2900" b="1" dirty="0">
                <a:latin typeface="Arial" charset="0"/>
              </a:rPr>
              <a:t>www.yahoo.com</a:t>
            </a:r>
            <a:endParaRPr lang="ru-RU" altLang="ru-RU" sz="2900" b="1" dirty="0">
              <a:latin typeface="Arial" charset="0"/>
            </a:endParaRPr>
          </a:p>
        </p:txBody>
      </p:sp>
      <p:sp>
        <p:nvSpPr>
          <p:cNvPr id="240694" name="Line 54"/>
          <p:cNvSpPr>
            <a:spLocks noChangeShapeType="1"/>
          </p:cNvSpPr>
          <p:nvPr/>
        </p:nvSpPr>
        <p:spPr bwMode="auto">
          <a:xfrm flipV="1">
            <a:off x="2227235" y="2796376"/>
            <a:ext cx="1333181" cy="1036973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240695" name="Line 55"/>
          <p:cNvSpPr>
            <a:spLocks noChangeShapeType="1"/>
          </p:cNvSpPr>
          <p:nvPr/>
        </p:nvSpPr>
        <p:spPr bwMode="auto">
          <a:xfrm flipV="1">
            <a:off x="2512987" y="3082128"/>
            <a:ext cx="1333181" cy="1036973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 type="triangle" w="med" len="lg"/>
            <a:tailEnd type="none" w="med" len="lg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240696" name="AutoShape 56"/>
          <p:cNvSpPr>
            <a:spLocks noChangeArrowheads="1"/>
          </p:cNvSpPr>
          <p:nvPr/>
        </p:nvSpPr>
        <p:spPr bwMode="auto">
          <a:xfrm>
            <a:off x="5263006" y="1995931"/>
            <a:ext cx="1700810" cy="451847"/>
          </a:xfrm>
          <a:prstGeom prst="leftRightArrow">
            <a:avLst>
              <a:gd name="adj1" fmla="val 50000"/>
              <a:gd name="adj2" fmla="val 57914"/>
            </a:avLst>
          </a:prstGeom>
          <a:solidFill>
            <a:srgbClr val="000080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109664" tIns="54832" rIns="109664" bIns="54832" anchor="ctr"/>
          <a:lstStyle/>
          <a:p>
            <a:pPr eaLnBrk="1" hangingPunct="1"/>
            <a:endParaRPr lang="ru-RU">
              <a:latin typeface="Arial" charset="0"/>
            </a:endParaRPr>
          </a:p>
        </p:txBody>
      </p:sp>
      <p:sp>
        <p:nvSpPr>
          <p:cNvPr id="240697" name="Line 57"/>
          <p:cNvSpPr>
            <a:spLocks noChangeShapeType="1"/>
          </p:cNvSpPr>
          <p:nvPr/>
        </p:nvSpPr>
        <p:spPr bwMode="auto">
          <a:xfrm flipH="1" flipV="1">
            <a:off x="8085151" y="2724938"/>
            <a:ext cx="1333181" cy="1036973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 type="triangle" w="med" len="lg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240698" name="Line 58"/>
          <p:cNvSpPr>
            <a:spLocks noChangeShapeType="1"/>
          </p:cNvSpPr>
          <p:nvPr/>
        </p:nvSpPr>
        <p:spPr bwMode="auto">
          <a:xfrm flipH="1" flipV="1">
            <a:off x="7942275" y="3082128"/>
            <a:ext cx="1333181" cy="1036973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 type="triangle" w="med" len="lg"/>
            <a:tailEnd type="none" w="med" len="lg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240705" name="AutoShape 65"/>
          <p:cNvSpPr>
            <a:spLocks noChangeArrowheads="1"/>
          </p:cNvSpPr>
          <p:nvPr/>
        </p:nvSpPr>
        <p:spPr bwMode="auto">
          <a:xfrm>
            <a:off x="3441681" y="5725334"/>
            <a:ext cx="2023839" cy="1075968"/>
          </a:xfrm>
          <a:prstGeom prst="wedgeRoundRectCallout">
            <a:avLst>
              <a:gd name="adj1" fmla="val -6654"/>
              <a:gd name="adj2" fmla="val -71460"/>
              <a:gd name="adj3" fmla="val 16667"/>
            </a:avLst>
          </a:prstGeom>
          <a:solidFill>
            <a:srgbClr val="E7E7FF"/>
          </a:solidFill>
          <a:ln w="12700">
            <a:noFill/>
            <a:miter lim="800000"/>
            <a:headEnd/>
            <a:tailEnd type="none" w="lg" len="lg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square" lIns="64762" tIns="54832" rIns="21587" bIns="54832">
            <a:spAutoFit/>
          </a:bodyPr>
          <a:lstStyle/>
          <a:p>
            <a:pPr algn="ctr" eaLnBrk="1" hangingPunct="1"/>
            <a:r>
              <a:rPr lang="ru-RU" sz="2800" dirty="0">
                <a:latin typeface="Arial" charset="0"/>
              </a:rPr>
              <a:t>почтовый сервер</a:t>
            </a:r>
          </a:p>
        </p:txBody>
      </p:sp>
      <p:sp>
        <p:nvSpPr>
          <p:cNvPr id="240706" name="AutoShape 66"/>
          <p:cNvSpPr>
            <a:spLocks noChangeArrowheads="1"/>
          </p:cNvSpPr>
          <p:nvPr/>
        </p:nvSpPr>
        <p:spPr bwMode="auto">
          <a:xfrm>
            <a:off x="1369979" y="5653896"/>
            <a:ext cx="1857388" cy="1075968"/>
          </a:xfrm>
          <a:prstGeom prst="wedgeRoundRectCallout">
            <a:avLst>
              <a:gd name="adj1" fmla="val -8073"/>
              <a:gd name="adj2" fmla="val -83185"/>
              <a:gd name="adj3" fmla="val 16667"/>
            </a:avLst>
          </a:prstGeom>
          <a:solidFill>
            <a:srgbClr val="E7E7FF"/>
          </a:solidFill>
          <a:ln w="12700">
            <a:noFill/>
            <a:miter lim="800000"/>
            <a:headEnd/>
            <a:tailEnd type="none" w="lg" len="lg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square" lIns="64762" tIns="54832" rIns="21587" bIns="54832">
            <a:spAutoFit/>
          </a:bodyPr>
          <a:lstStyle/>
          <a:p>
            <a:pPr algn="ctr" eaLnBrk="1" hangingPunct="1"/>
            <a:r>
              <a:rPr lang="ru-RU" sz="2800" dirty="0">
                <a:latin typeface="Arial" charset="0"/>
              </a:rPr>
              <a:t>почтовый ящик</a:t>
            </a:r>
          </a:p>
        </p:txBody>
      </p:sp>
      <p:sp>
        <p:nvSpPr>
          <p:cNvPr id="240707" name="AutoShape 67"/>
          <p:cNvSpPr>
            <a:spLocks noChangeArrowheads="1"/>
          </p:cNvSpPr>
          <p:nvPr/>
        </p:nvSpPr>
        <p:spPr bwMode="auto">
          <a:xfrm>
            <a:off x="9585349" y="5720936"/>
            <a:ext cx="2023839" cy="1075968"/>
          </a:xfrm>
          <a:prstGeom prst="wedgeRoundRectCallout">
            <a:avLst>
              <a:gd name="adj1" fmla="val -12215"/>
              <a:gd name="adj2" fmla="val -79305"/>
              <a:gd name="adj3" fmla="val 16667"/>
            </a:avLst>
          </a:prstGeom>
          <a:solidFill>
            <a:srgbClr val="E7E7FF"/>
          </a:solidFill>
          <a:ln w="12700">
            <a:noFill/>
            <a:miter lim="800000"/>
            <a:headEnd/>
            <a:tailEnd type="none" w="lg" len="lg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square" lIns="64762" tIns="54832" rIns="21587" bIns="54832">
            <a:spAutoFit/>
          </a:bodyPr>
          <a:lstStyle/>
          <a:p>
            <a:pPr algn="ctr" eaLnBrk="1" hangingPunct="1"/>
            <a:r>
              <a:rPr lang="ru-RU" sz="2800" dirty="0">
                <a:latin typeface="Arial" charset="0"/>
              </a:rPr>
              <a:t>почтовый сервер</a:t>
            </a:r>
          </a:p>
        </p:txBody>
      </p:sp>
      <p:sp>
        <p:nvSpPr>
          <p:cNvPr id="240708" name="AutoShape 68"/>
          <p:cNvSpPr>
            <a:spLocks noChangeArrowheads="1"/>
          </p:cNvSpPr>
          <p:nvPr/>
        </p:nvSpPr>
        <p:spPr bwMode="auto">
          <a:xfrm>
            <a:off x="6370639" y="5725334"/>
            <a:ext cx="1995298" cy="1075968"/>
          </a:xfrm>
          <a:prstGeom prst="wedgeRoundRectCallout">
            <a:avLst>
              <a:gd name="adj1" fmla="val -2014"/>
              <a:gd name="adj2" fmla="val -111949"/>
              <a:gd name="adj3" fmla="val 16667"/>
            </a:avLst>
          </a:prstGeom>
          <a:solidFill>
            <a:srgbClr val="E7E7FF"/>
          </a:solidFill>
          <a:ln w="12700">
            <a:noFill/>
            <a:miter lim="800000"/>
            <a:headEnd/>
            <a:tailEnd type="none" w="lg" len="lg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square" lIns="64762" tIns="54832" rIns="21587" bIns="54832">
            <a:spAutoFit/>
          </a:bodyPr>
          <a:lstStyle/>
          <a:p>
            <a:pPr algn="ctr" eaLnBrk="1" hangingPunct="1"/>
            <a:r>
              <a:rPr lang="ru-RU" sz="2800" dirty="0">
                <a:latin typeface="Arial" charset="0"/>
              </a:rPr>
              <a:t>почтовый ящик</a:t>
            </a:r>
          </a:p>
        </p:txBody>
      </p:sp>
      <p:sp>
        <p:nvSpPr>
          <p:cNvPr id="240710" name="Rectangle 70"/>
          <p:cNvSpPr>
            <a:spLocks noChangeArrowheads="1"/>
          </p:cNvSpPr>
          <p:nvPr/>
        </p:nvSpPr>
        <p:spPr bwMode="auto">
          <a:xfrm>
            <a:off x="5383436" y="3504256"/>
            <a:ext cx="859914" cy="849399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09664" tIns="54832" rIns="109664" bIns="54832">
            <a:spAutoFit/>
          </a:bodyPr>
          <a:lstStyle/>
          <a:p>
            <a:pPr eaLnBrk="1" hangingPunct="1"/>
            <a:r>
              <a:rPr lang="en-US" sz="4800" b="1" dirty="0">
                <a:latin typeface="Arial" charset="0"/>
              </a:rPr>
              <a:t>@</a:t>
            </a:r>
            <a:endParaRPr lang="ru-RU" sz="4800" b="1" dirty="0">
              <a:latin typeface="Arial" charset="0"/>
            </a:endParaRPr>
          </a:p>
        </p:txBody>
      </p:sp>
      <p:sp>
        <p:nvSpPr>
          <p:cNvPr id="240711" name="Rectangle 71"/>
          <p:cNvSpPr>
            <a:spLocks noChangeArrowheads="1"/>
          </p:cNvSpPr>
          <p:nvPr/>
        </p:nvSpPr>
        <p:spPr bwMode="auto">
          <a:xfrm>
            <a:off x="2941615" y="1296178"/>
            <a:ext cx="3232618" cy="557011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square" lIns="109664" tIns="54832" rIns="109664" bIns="54832">
            <a:spAutoFit/>
          </a:bodyPr>
          <a:lstStyle/>
          <a:p>
            <a:pPr eaLnBrk="1" hangingPunct="1"/>
            <a:r>
              <a:rPr lang="en-US" altLang="ru-RU" sz="2900" b="1" dirty="0" smtClean="0">
                <a:latin typeface="Arial" charset="0"/>
              </a:rPr>
              <a:t>www.gmail.uz</a:t>
            </a:r>
            <a:endParaRPr lang="ru-RU" altLang="ru-RU" sz="2900" b="1" dirty="0">
              <a:latin typeface="Arial" charset="0"/>
            </a:endParaRPr>
          </a:p>
        </p:txBody>
      </p:sp>
      <p:sp>
        <p:nvSpPr>
          <p:cNvPr id="240712" name="AutoShape 72"/>
          <p:cNvSpPr>
            <a:spLocks noChangeArrowheads="1"/>
          </p:cNvSpPr>
          <p:nvPr/>
        </p:nvSpPr>
        <p:spPr bwMode="auto">
          <a:xfrm>
            <a:off x="298409" y="1296178"/>
            <a:ext cx="2102829" cy="1075968"/>
          </a:xfrm>
          <a:prstGeom prst="wedgeRoundRectCallout">
            <a:avLst>
              <a:gd name="adj1" fmla="val 142819"/>
              <a:gd name="adj2" fmla="val 97565"/>
              <a:gd name="adj3" fmla="val 16667"/>
            </a:avLst>
          </a:prstGeom>
          <a:solidFill>
            <a:srgbClr val="EAEAEA"/>
          </a:solidFill>
          <a:ln w="12700">
            <a:noFill/>
            <a:miter lim="800000"/>
            <a:headEnd/>
            <a:tailEnd type="none" w="lg" len="lg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square" lIns="64762" tIns="54832" rIns="21587" bIns="54832">
            <a:spAutoFit/>
          </a:bodyPr>
          <a:lstStyle/>
          <a:p>
            <a:pPr algn="ctr" eaLnBrk="1" hangingPunct="1"/>
            <a:r>
              <a:rPr lang="ru-RU" sz="2800" dirty="0">
                <a:latin typeface="Arial" charset="0"/>
              </a:rPr>
              <a:t>почтовый сервер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4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4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86" grpId="0" animBg="1"/>
      <p:bldP spid="240691" grpId="0" animBg="1"/>
      <p:bldP spid="240693" grpId="0"/>
      <p:bldP spid="240694" grpId="0" animBg="1"/>
      <p:bldP spid="240695" grpId="0" animBg="1"/>
      <p:bldP spid="240696" grpId="0" animBg="1"/>
      <p:bldP spid="240697" grpId="0" animBg="1"/>
      <p:bldP spid="240698" grpId="0" animBg="1"/>
      <p:bldP spid="240705" grpId="0" animBg="1"/>
      <p:bldP spid="240706" grpId="0" animBg="1"/>
      <p:bldP spid="240707" grpId="0" animBg="1"/>
      <p:bldP spid="240708" grpId="0" animBg="1"/>
      <p:bldP spid="240710" grpId="0" animBg="1"/>
      <p:bldP spid="240711" grpId="0"/>
      <p:bldP spid="2407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847" y="1367616"/>
            <a:ext cx="11501518" cy="3988720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indent="633413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и телефонные или очные переговоры,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переписка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по электронной почте подразумевает свои правила поведения. Эти правила называются сетевым этикетом или </a:t>
            </a:r>
            <a:r>
              <a:rPr lang="ru-RU" sz="3600" b="1" dirty="0" err="1">
                <a:latin typeface="Arial" pitchFamily="34" charset="0"/>
                <a:cs typeface="Arial" pitchFamily="34" charset="0"/>
              </a:rPr>
              <a:t>нетикетом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 (комбинация слов «Интернет» и «этикет»). Для эффективного взаимодействия придерживайтесь следующих рекомендаций.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224608"/>
            <a:ext cx="11644394" cy="664733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ПРАВИЛА ОБЩЕНИЯ ПО ЭЛЕКТРОННОЙ ПОЧТЕ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PodgornayaES\Desktop\урок мой\wedgeani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061" y="4821150"/>
            <a:ext cx="1928826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2463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odgornayaES\Desktop\Анимашки\Новая папка (2)\компьютеры\comp%20(554).gif"/>
          <p:cNvPicPr>
            <a:picLocks noChangeAspect="1" noChangeArrowheads="1" noCrop="1"/>
          </p:cNvPicPr>
          <p:nvPr/>
        </p:nvPicPr>
        <p:blipFill>
          <a:blip r:embed="rId4">
            <a:lum contras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2407" y="5725334"/>
            <a:ext cx="2773411" cy="110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9847" y="1367616"/>
            <a:ext cx="114300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1688">
              <a:spcBef>
                <a:spcPct val="50000"/>
              </a:spcBef>
              <a:buFontTx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Внимательно следите за тем, что стоит в поле </a:t>
            </a:r>
            <a:r>
              <a:rPr lang="ru-RU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Кому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прежде чем отправить письмо. </a:t>
            </a:r>
          </a:p>
          <a:p>
            <a:pPr indent="801688">
              <a:spcBef>
                <a:spcPct val="50000"/>
              </a:spcBef>
              <a:buFontTx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– это несколько слов, вкратце сообщающих, о чем письмо. Тема письма видна до открытия письма, наряду с датой и отправителем. Рекомендуется всегда заполнять это поле. </a:t>
            </a:r>
            <a:b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письма должна быть по возможности содержательной и уникальной.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1688">
              <a:spcBef>
                <a:spcPct val="50000"/>
              </a:spcBef>
              <a:buFontTx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Не рекомендуется слать письма в формате HTML.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1688">
              <a:spcBef>
                <a:spcPct val="50000"/>
              </a:spcBef>
              <a:buFontTx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Никогда не пишите весь текст письма заглавными буквами! Только отдельные слова, которые вы хотите выделить. </a:t>
            </a:r>
          </a:p>
          <a:p>
            <a:pPr indent="801688">
              <a:spcBef>
                <a:spcPct val="50000"/>
              </a:spcBef>
              <a:buFontTx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Разбивайте текст на логические абзацы.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409" y="345693"/>
            <a:ext cx="11644394" cy="664733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ПРАВИЛА ОБЩЕНИЯ ПО ЭЛЕКТРОННОЙ ПОЧТЕ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7209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odgornayaES\Desktop\Анимашки\Новая папка (2)\компьютеры\comp%20(554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5416" y="5796227"/>
            <a:ext cx="2454426" cy="98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6973" y="1296178"/>
            <a:ext cx="119428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7550">
              <a:spcBef>
                <a:spcPct val="50000"/>
              </a:spcBef>
              <a:buFontTx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Ставьте пробелы после знаков препинания.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indent="717550">
              <a:spcBef>
                <a:spcPct val="50000"/>
              </a:spcBef>
              <a:buFontTx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Проверяйте ошибки.</a:t>
            </a:r>
          </a:p>
          <a:p>
            <a:pPr indent="717550">
              <a:spcBef>
                <a:spcPct val="50000"/>
              </a:spcBef>
              <a:buFontTx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 забывайте про подпись.</a:t>
            </a:r>
          </a:p>
          <a:p>
            <a:pPr indent="717550">
              <a:spcBef>
                <a:spcPct val="50000"/>
              </a:spcBef>
              <a:buFontTx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 затягивайте с ответом. Как правило, отвечать следует в течении суток. </a:t>
            </a:r>
          </a:p>
          <a:p>
            <a:pPr indent="717550">
              <a:spcBef>
                <a:spcPct val="50000"/>
              </a:spcBef>
              <a:buFontTx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Старайтесь уменьшать размеры всех сообщений, насколько это возможно. Все вложенные файлы, кроме фотографий, необходимо сжимать перед посылкой архиватором. </a:t>
            </a:r>
          </a:p>
          <a:p>
            <a:pPr indent="717550">
              <a:spcBef>
                <a:spcPct val="50000"/>
              </a:spcBef>
              <a:buFontTx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любом случае полный размер письма не должен превышать 1МБ, и перед тем как слать такие большие сообщения, нужно предварительно согласовать это с получателем. </a:t>
            </a:r>
          </a:p>
          <a:p>
            <a:pPr indent="717550">
              <a:spcBef>
                <a:spcPct val="50000"/>
              </a:spcBef>
              <a:buFontTx/>
              <a:buAutoNum type="arabicPeriod" startAt="6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 шлите без предупреждения программы.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45693"/>
            <a:ext cx="11644394" cy="664733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ПРАВИЛА ОБЩЕНИЯ ПО ЭЛЕКТРОННОЙ ПОЧТЕ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5009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409" y="126171"/>
            <a:ext cx="11644394" cy="1670073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ТЕХНИКА БЕЗОПАСНОСТИ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ПРИ РАБОТЕ С ЭЛЕКТРОННОЙ ПОЧТОЙ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847" y="1939120"/>
            <a:ext cx="114300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7550" algn="just">
              <a:spcBef>
                <a:spcPts val="1200"/>
              </a:spcBef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1. Никогда не открывайте файлы, приложенные к письмам, если вы не до конца уверены в их происхождении и предназначении.</a:t>
            </a:r>
          </a:p>
          <a:p>
            <a:pPr indent="717550" algn="just">
              <a:spcBef>
                <a:spcPts val="1200"/>
              </a:spcBef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2. Категорически не рекомендуется делать свой электронный адрес достоянием широкой общественности. Избегайте оставлять свой адрес в Сети.</a:t>
            </a:r>
          </a:p>
          <a:p>
            <a:pPr indent="717550" algn="just">
              <a:spcBef>
                <a:spcPts val="1200"/>
              </a:spcBef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3. Грамотно настраивайте почтовую программу.</a:t>
            </a:r>
          </a:p>
          <a:p>
            <a:pPr indent="717550" algn="just">
              <a:spcBef>
                <a:spcPts val="1200"/>
              </a:spcBef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4. Заглядывайте в свой бесплатный ящик хотя бы раз месяц.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8009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2279" y="1739628"/>
            <a:ext cx="111162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Этапы регистрации на сайте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inbox.uz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Функционирование электронной почты</a:t>
            </a: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Правила общения по электронной почте</a:t>
            </a: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Техника безопасности пользования электронной почты</a:t>
            </a: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224608"/>
            <a:ext cx="11715832" cy="126661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УРОКА</a:t>
            </a: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941351" y="224608"/>
            <a:ext cx="1064858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endParaRPr lang="ru-RU" sz="48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75342" y="1535942"/>
            <a:ext cx="11124013" cy="420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742950" indent="-742950" algn="just" defTabSz="109664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Какой из указанных адресов электронной почты является правильным?</a:t>
            </a:r>
            <a:endParaRPr lang="en-US" dirty="0" smtClean="0"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742950" indent="-742950"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  <a:p>
            <a:pPr marL="1291270" lvl="1" indent="-742950" algn="just" defTabSz="109664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www. gMail.ru</a:t>
            </a:r>
            <a:endParaRPr lang="ru-RU" dirty="0" smtClean="0">
              <a:latin typeface="Arial" pitchFamily="34" charset="0"/>
            </a:endParaRPr>
          </a:p>
          <a:p>
            <a:pPr marL="1291270" lvl="1" indent="-742950" algn="just" defTabSz="109664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Calibri" pitchFamily="34" charset="0"/>
              </a:rPr>
              <a:t>klass&amp;yandex.uz</a:t>
            </a:r>
            <a:endParaRPr lang="ru-RU" dirty="0" smtClean="0">
              <a:latin typeface="Arial" pitchFamily="34" charset="0"/>
            </a:endParaRPr>
          </a:p>
          <a:p>
            <a:pPr marL="1291270" lvl="1" indent="-742950" algn="just" defTabSz="109664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klass@yandex.uz</a:t>
            </a:r>
            <a:endParaRPr lang="ru-RU" dirty="0" smtClean="0">
              <a:latin typeface="Arial" pitchFamily="34" charset="0"/>
            </a:endParaRPr>
          </a:p>
          <a:p>
            <a:pPr marL="1291270" lvl="1" indent="-742950" algn="just" defTabSz="109664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Calibri" pitchFamily="34" charset="0"/>
              </a:rPr>
              <a:t>klass.yandex.ru</a:t>
            </a:r>
            <a:endParaRPr lang="en-US" dirty="0" smtClean="0">
              <a:latin typeface="Arial" pitchFamily="34" charset="0"/>
            </a:endParaRPr>
          </a:p>
        </p:txBody>
      </p:sp>
      <p:pic>
        <p:nvPicPr>
          <p:cNvPr id="8" name="Рисунок 7" descr="email-hosted-exchange.jpg"/>
          <p:cNvPicPr>
            <a:picLocks noChangeAspect="1"/>
          </p:cNvPicPr>
          <p:nvPr/>
        </p:nvPicPr>
        <p:blipFill>
          <a:blip r:embed="rId2"/>
          <a:srcRect l="1769" t="10321" r="1769" b="19477"/>
          <a:stretch>
            <a:fillRect/>
          </a:stretch>
        </p:blipFill>
        <p:spPr>
          <a:xfrm>
            <a:off x="7085019" y="3296442"/>
            <a:ext cx="4000528" cy="184024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75342" y="1535942"/>
            <a:ext cx="11124013" cy="420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Какие файлы можно посылать по электронной почте?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1291270" lvl="1" indent="-742950" algn="just">
              <a:buFont typeface="+mj-lt"/>
              <a:buAutoNum type="alphaU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текстовые</a:t>
            </a:r>
          </a:p>
          <a:p>
            <a:pPr marL="1291270" lvl="1" indent="-742950" algn="just">
              <a:buFont typeface="+mj-lt"/>
              <a:buAutoNum type="alphaU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графические</a:t>
            </a:r>
          </a:p>
          <a:p>
            <a:pPr marL="1291270" lvl="1" indent="-742950" algn="just">
              <a:buFont typeface="+mj-lt"/>
              <a:buAutoNum type="alphaU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музыкальные</a:t>
            </a:r>
          </a:p>
          <a:p>
            <a:pPr marL="1291270" lvl="1" indent="-742950" algn="just">
              <a:buFont typeface="+mj-lt"/>
              <a:buAutoNum type="alphaU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все перечисленные выше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224608"/>
            <a:ext cx="1064858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endParaRPr lang="ru-RU" sz="48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email-hosted-exchange.jpg"/>
          <p:cNvPicPr>
            <a:picLocks noChangeAspect="1"/>
          </p:cNvPicPr>
          <p:nvPr/>
        </p:nvPicPr>
        <p:blipFill>
          <a:blip r:embed="rId2"/>
          <a:srcRect l="1769" t="10321" r="1769" b="19477"/>
          <a:stretch>
            <a:fillRect/>
          </a:stretch>
        </p:blipFill>
        <p:spPr>
          <a:xfrm>
            <a:off x="7370771" y="2796376"/>
            <a:ext cx="4000528" cy="184024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75343" y="1535942"/>
            <a:ext cx="11409244" cy="478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0" indent="-742950" algn="just"/>
            <a:r>
              <a:rPr lang="ru-RU" dirty="0" smtClean="0">
                <a:latin typeface="Arial" pitchFamily="34" charset="0"/>
                <a:cs typeface="Arial" pitchFamily="34" charset="0"/>
              </a:rPr>
              <a:t>3.  Что  является  именем сервера,   где   размещен   почтовый   ящик  в   адресе              </a:t>
            </a:r>
            <a:r>
              <a:rPr lang="ru-RU" u="sng" dirty="0" err="1" smtClean="0">
                <a:latin typeface="Arial" pitchFamily="34" charset="0"/>
                <a:cs typeface="Arial" pitchFamily="34" charset="0"/>
                <a:hlinkClick r:id="rId2"/>
              </a:rPr>
              <a:t>Sv-Ks@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2"/>
              </a:rPr>
              <a:t>g</a:t>
            </a:r>
            <a:r>
              <a:rPr lang="ru-RU" u="sng" dirty="0" err="1" smtClean="0">
                <a:latin typeface="Arial" pitchFamily="34" charset="0"/>
                <a:cs typeface="Arial" pitchFamily="34" charset="0"/>
                <a:hlinkClick r:id="rId2"/>
              </a:rPr>
              <a:t>mail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u="sng" dirty="0" err="1" smtClean="0">
                <a:latin typeface="Arial" pitchFamily="34" charset="0"/>
                <a:cs typeface="Arial" pitchFamily="34" charset="0"/>
                <a:hlinkClick r:id="rId2"/>
              </a:rPr>
              <a:t>uz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lvl="0" indent="-742950"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1165180" lvl="1" indent="-616860" algn="just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@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1165180" lvl="1" indent="-616860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1165180" lvl="1" indent="-616860" algn="just">
              <a:buFont typeface="+mj-lt"/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-Ks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1165180" lvl="1" indent="-616860" algn="just">
              <a:buFont typeface="+mj-lt"/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gmail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224608"/>
            <a:ext cx="1064858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endParaRPr lang="ru-RU" sz="48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email-hosted-exchange.jpg"/>
          <p:cNvPicPr>
            <a:picLocks noChangeAspect="1"/>
          </p:cNvPicPr>
          <p:nvPr/>
        </p:nvPicPr>
        <p:blipFill>
          <a:blip r:embed="rId3"/>
          <a:srcRect l="1769" t="10321" r="1769" b="19477"/>
          <a:stretch>
            <a:fillRect/>
          </a:stretch>
        </p:blipFill>
        <p:spPr>
          <a:xfrm>
            <a:off x="7085019" y="3296442"/>
            <a:ext cx="4000528" cy="184024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21535" cy="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6640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75343" y="1535943"/>
            <a:ext cx="11409244" cy="36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marL="742950" indent="-742950" algn="just">
              <a:buAutoNum type="arabicPeriod" startAt="4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Нежелательная рекламная рассылка называется:</a:t>
            </a:r>
          </a:p>
          <a:p>
            <a:pPr marL="742950" indent="-742950" algn="just">
              <a:buAutoNum type="arabicPeriod" startAt="4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1165180" lvl="1" indent="-616860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форум</a:t>
            </a:r>
          </a:p>
          <a:p>
            <a:pPr marL="1165180" lvl="1" indent="-616860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спам</a:t>
            </a:r>
          </a:p>
          <a:p>
            <a:pPr marL="1165180" lvl="1" indent="-616860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баннер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41351" y="224608"/>
            <a:ext cx="10648585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endParaRPr lang="ru-RU" sz="4800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email-hosted-exchange.jpg"/>
          <p:cNvPicPr>
            <a:picLocks noChangeAspect="1"/>
          </p:cNvPicPr>
          <p:nvPr/>
        </p:nvPicPr>
        <p:blipFill>
          <a:blip r:embed="rId2"/>
          <a:srcRect l="1769" t="10321" r="1769" b="19477"/>
          <a:stretch>
            <a:fillRect/>
          </a:stretch>
        </p:blipFill>
        <p:spPr>
          <a:xfrm>
            <a:off x="7085019" y="3296442"/>
            <a:ext cx="4000528" cy="184024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1285" y="1439054"/>
            <a:ext cx="11144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1213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Выполните следующие задания:</a:t>
            </a:r>
          </a:p>
          <a:p>
            <a:pPr indent="811213" algn="just">
              <a:buAutoNum type="alphaL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Создайте для себя электронный почтовый ящик на сервере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uMail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z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indent="811213" algn="just">
              <a:buAutoNum type="alphaL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Создайте для себя электронный почтовый ящик на сервере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Inbox.uzb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Прочитав свою почту, отправьте сообщение на другой почтовый ящик.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2. Отправьте своим друзьям по почте сообщения на темы «Моя школа», «Моя Родина».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ЗАДАНИЕ ДЛЯ САМОСТОЯТЕЛЬНОЙ РАБОТЫ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12723" y="1296178"/>
            <a:ext cx="11501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/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В левом столбце выберите понятия, соответствующие словам из правого столбца.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1227103" y="2267379"/>
            <a:ext cx="9572692" cy="448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ПРОВЕРКА САМОСТОЯТЕЛЬНОЙ РАБОТЫ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7156457" y="3510756"/>
            <a:ext cx="1500198" cy="571504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7120738" y="3832227"/>
            <a:ext cx="2643206" cy="857256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7085019" y="4868078"/>
            <a:ext cx="1785950" cy="857256"/>
          </a:xfrm>
          <a:prstGeom prst="straightConnector1">
            <a:avLst/>
          </a:prstGeom>
          <a:ln w="50800">
            <a:solidFill>
              <a:srgbClr val="10B014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847" y="1367616"/>
            <a:ext cx="11501518" cy="1218731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indent="633413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1. В адресной строке Web-браузера надо ввести адрес "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inbox.uz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"и нажать клавишу [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Enter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]: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345693"/>
            <a:ext cx="11644394" cy="726288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ЭТАПЫ РЕГИСТРАЦИИ НА САЙТЕ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INBOX.UZ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7367" y="2582062"/>
            <a:ext cx="532621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1417" y="5082392"/>
            <a:ext cx="876306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12723" y="3796508"/>
            <a:ext cx="1114432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Из открывшейся Web-страницы выбирается следующий гипертекст: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2463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847" y="1867682"/>
            <a:ext cx="11501518" cy="1218731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indent="633413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3. Из открывшегося полного вида Web-страницы выбирается следующий гипертекст: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345693"/>
            <a:ext cx="11644394" cy="726288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ЭТАПЫ РЕГИСТРАЦИИ НА САЙТЕ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INBOX.UZ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2921" y="3653632"/>
            <a:ext cx="725370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2463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409" y="1296178"/>
            <a:ext cx="11501518" cy="3557832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indent="633413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4. В открывшейся Web-странице регистрации надо ввести данные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 полях, обозначенных символом (*). В поле «Название почтового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ящика: *" пользователь вводит любое имя, состоящее минимум из пяти максимум 16 символов: латинских букв, цифр, точки, дефиса и нижней черты. Например, informatika_2017 (в этом логине участвуют 16 символов):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345693"/>
            <a:ext cx="11644394" cy="726288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ЭТАПЫ РЕГИСТРАЦИИ НА САЙТЕ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INBOX.UZ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lum bright="-20000" contrast="20000"/>
          </a:blip>
          <a:srcRect/>
          <a:stretch>
            <a:fillRect/>
          </a:stretch>
        </p:blipFill>
        <p:spPr bwMode="auto">
          <a:xfrm>
            <a:off x="441285" y="5296706"/>
            <a:ext cx="110995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2463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409" y="1296178"/>
            <a:ext cx="11501518" cy="2080505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indent="633413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5. Затем в поле «Желаемый пароль» пользователь вводит желаемое секретное слово (без участия букв на кириллице) и в поле «Повторите пароль: *» повторяет это секретное слово.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345693"/>
            <a:ext cx="11644394" cy="726288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ЭТАПЫ РЕГИСТРАЦИИ НА САЙТЕ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INBOX.UZ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lum bright="-20000" contrast="20000"/>
          </a:blip>
          <a:srcRect/>
          <a:stretch>
            <a:fillRect/>
          </a:stretch>
        </p:blipFill>
        <p:spPr bwMode="auto">
          <a:xfrm>
            <a:off x="1369979" y="3796508"/>
            <a:ext cx="937623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2463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409" y="1296178"/>
            <a:ext cx="11501518" cy="2080505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indent="633413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6. На полях «Имя:*» и «Фамилия:*» пишутся имя и фамилия, в поле «День рождения: *» пишется день рождения, месяц выбирается из списка, год пишется полностью: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345693"/>
            <a:ext cx="11644394" cy="726288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ЭТАПЫ РЕГИСТРАЦИИ НА САЙТЕ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INBOX.UZ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bright="-20000" contrast="20000"/>
          </a:blip>
          <a:srcRect/>
          <a:stretch>
            <a:fillRect/>
          </a:stretch>
        </p:blipFill>
        <p:spPr bwMode="auto">
          <a:xfrm>
            <a:off x="655599" y="3582194"/>
            <a:ext cx="1124076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2463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409" y="1296178"/>
            <a:ext cx="11501518" cy="1095620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indent="633413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7. На поле «Ваш пол: *» выбирается нужный пол из точек выбора: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345693"/>
            <a:ext cx="11644394" cy="726288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ЭТАПЫ РЕГИСТРАЦИИ НА САЙТЕ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INBOX.UZ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lum bright="-20000" contrast="20000"/>
          </a:blip>
          <a:srcRect/>
          <a:stretch>
            <a:fillRect/>
          </a:stretch>
        </p:blipFill>
        <p:spPr bwMode="auto">
          <a:xfrm>
            <a:off x="798475" y="2510624"/>
            <a:ext cx="1069120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69847" y="3439318"/>
            <a:ext cx="1135864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8. На следующем шаге выбирается страна и город проживания пользователя: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/>
          <a:stretch>
            <a:fillRect/>
          </a:stretch>
        </p:blipFill>
        <p:spPr bwMode="auto">
          <a:xfrm>
            <a:off x="1441417" y="4868078"/>
            <a:ext cx="9358378" cy="167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2463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8a2b96347ce1f34b9feb5b6ed9be92c468d298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авила этикета"/>
  <p:tag name="ISPRING_SLIDE_INDENT_LEVEL" val="0"/>
  <p:tag name="ISPRING_PRESENTER_ID" val="None"/>
  <p:tag name="ISPRING_SLIDE_ID" val="{A1E15B0B-EBBE-44AC-8E95-336EBC376E8A}"/>
  <p:tag name="GENSWF_ADVANCE_TIME" val="5"/>
  <p:tag name="TIMING" val="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авила этикета"/>
  <p:tag name="ISPRING_SLIDE_INDENT_LEVEL" val="0"/>
  <p:tag name="ISPRING_PRESENTER_ID" val="None"/>
  <p:tag name="ISPRING_SLIDE_ID" val="{A1E15B0B-EBBE-44AC-8E95-336EBC376E8A}"/>
  <p:tag name="GENSWF_ADVANCE_TIME" val="5"/>
  <p:tag name="TIMING" val="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авила этикета"/>
  <p:tag name="ISPRING_SLIDE_INDENT_LEVEL" val="0"/>
  <p:tag name="ISPRING_PRESENTER_ID" val="None"/>
  <p:tag name="ISPRING_SLIDE_ID" val="{A1E15B0B-EBBE-44AC-8E95-336EBC376E8A}"/>
  <p:tag name="GENSWF_ADVANCE_TIME" val="5"/>
  <p:tag name="TIMING" val="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авила этикета"/>
  <p:tag name="ISPRING_SLIDE_INDENT_LEVEL" val="0"/>
  <p:tag name="ISPRING_PRESENTER_ID" val="None"/>
  <p:tag name="ISPRING_SLIDE_ID" val="{1C0FCBE0-6B31-45CF-BA86-794B49415AC8}"/>
  <p:tag name="GENSWF_ADVANCE_TIME" val="0.001"/>
  <p:tag name="TIMING" val="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авила этикета"/>
  <p:tag name="ISPRING_SLIDE_INDENT_LEVEL" val="0"/>
  <p:tag name="ISPRING_PRESENTER_ID" val="None"/>
  <p:tag name="ISPRING_SLIDE_ID" val="{F58A6FE8-74A4-4735-BFBD-6108A3173C54}"/>
  <p:tag name="GENSWF_ADVANCE_TIME" val="0.001"/>
  <p:tag name="TIMING" val="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Б"/>
  <p:tag name="ISPRING_SLIDE_INDENT_LEVEL" val="0"/>
  <p:tag name="ISPRING_PRESENTER_ID" val="None"/>
  <p:tag name="ISPRING_SLIDE_ID" val="{D20FF5A0-B355-442A-83FE-B34FDA20D1E6}"/>
  <p:tag name="GENSWF_ADVANCE_TIME" val="5"/>
  <p:tag name="TIMING" val="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авила этикета"/>
  <p:tag name="ISPRING_SLIDE_INDENT_LEVEL" val="0"/>
  <p:tag name="ISPRING_PRESENTER_ID" val="None"/>
  <p:tag name="ISPRING_SLIDE_ID" val="{A1E15B0B-EBBE-44AC-8E95-336EBC376E8A}"/>
  <p:tag name="GENSWF_ADVANCE_TIME" val="5"/>
  <p:tag name="TIMING" val="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авила этикета"/>
  <p:tag name="ISPRING_SLIDE_INDENT_LEVEL" val="0"/>
  <p:tag name="ISPRING_PRESENTER_ID" val="None"/>
  <p:tag name="ISPRING_SLIDE_ID" val="{A1E15B0B-EBBE-44AC-8E95-336EBC376E8A}"/>
  <p:tag name="GENSWF_ADVANCE_TIME" val="5"/>
  <p:tag name="TIMING" val="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авила этикета"/>
  <p:tag name="ISPRING_SLIDE_INDENT_LEVEL" val="0"/>
  <p:tag name="ISPRING_PRESENTER_ID" val="None"/>
  <p:tag name="ISPRING_SLIDE_ID" val="{A1E15B0B-EBBE-44AC-8E95-336EBC376E8A}"/>
  <p:tag name="GENSWF_ADVANCE_TIME" val="5"/>
  <p:tag name="TIMING" val="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авила этикета"/>
  <p:tag name="ISPRING_SLIDE_INDENT_LEVEL" val="0"/>
  <p:tag name="ISPRING_PRESENTER_ID" val="None"/>
  <p:tag name="ISPRING_SLIDE_ID" val="{A1E15B0B-EBBE-44AC-8E95-336EBC376E8A}"/>
  <p:tag name="GENSWF_ADVANCE_TIME" val="5"/>
  <p:tag name="TIMING" val="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авила этикета"/>
  <p:tag name="ISPRING_SLIDE_INDENT_LEVEL" val="0"/>
  <p:tag name="ISPRING_PRESENTER_ID" val="None"/>
  <p:tag name="ISPRING_SLIDE_ID" val="{A1E15B0B-EBBE-44AC-8E95-336EBC376E8A}"/>
  <p:tag name="GENSWF_ADVANCE_TIME" val="5"/>
  <p:tag name="TIMING" val="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авила этикета"/>
  <p:tag name="ISPRING_SLIDE_INDENT_LEVEL" val="0"/>
  <p:tag name="ISPRING_PRESENTER_ID" val="None"/>
  <p:tag name="ISPRING_SLIDE_ID" val="{A1E15B0B-EBBE-44AC-8E95-336EBC376E8A}"/>
  <p:tag name="GENSWF_ADVANCE_TIME" val="5"/>
  <p:tag name="TIMING" val="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авила этикета"/>
  <p:tag name="ISPRING_SLIDE_INDENT_LEVEL" val="0"/>
  <p:tag name="ISPRING_PRESENTER_ID" val="None"/>
  <p:tag name="ISPRING_SLIDE_ID" val="{A1E15B0B-EBBE-44AC-8E95-336EBC376E8A}"/>
  <p:tag name="GENSWF_ADVANCE_TIME" val="5"/>
  <p:tag name="TIMING" val="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Правила этикета"/>
  <p:tag name="ISPRING_SLIDE_INDENT_LEVEL" val="0"/>
  <p:tag name="ISPRING_PRESENTER_ID" val="None"/>
  <p:tag name="ISPRING_SLIDE_ID" val="{A1E15B0B-EBBE-44AC-8E95-336EBC376E8A}"/>
  <p:tag name="GENSWF_ADVANCE_TIME" val="5"/>
  <p:tag name="TIMING" val="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11631</TotalTime>
  <Words>799</Words>
  <Application>Microsoft Office PowerPoint</Application>
  <PresentationFormat>Произвольный</PresentationFormat>
  <Paragraphs>115</Paragraphs>
  <Slides>24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 Информатика и ИТ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ФУНКЦИОНИРОВАНИЕ ЭЛЕКТРОННОЙ ПОЧТЫ</vt:lpstr>
      <vt:lpstr>ЭЛЕКТРОННАЯ ПОЧТА (E-MAIL)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1093</cp:revision>
  <dcterms:created xsi:type="dcterms:W3CDTF">2020-04-13T08:05:16Z</dcterms:created>
  <dcterms:modified xsi:type="dcterms:W3CDTF">2021-03-03T07:09:43Z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