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624" r:id="rId3"/>
    <p:sldId id="768" r:id="rId4"/>
    <p:sldId id="769" r:id="rId5"/>
    <p:sldId id="625" r:id="rId6"/>
    <p:sldId id="786" r:id="rId7"/>
    <p:sldId id="774" r:id="rId8"/>
    <p:sldId id="778" r:id="rId9"/>
    <p:sldId id="775" r:id="rId10"/>
    <p:sldId id="777" r:id="rId11"/>
    <p:sldId id="779" r:id="rId12"/>
    <p:sldId id="776" r:id="rId13"/>
    <p:sldId id="787" r:id="rId14"/>
    <p:sldId id="781" r:id="rId15"/>
    <p:sldId id="782" r:id="rId16"/>
    <p:sldId id="780" r:id="rId17"/>
    <p:sldId id="788" r:id="rId18"/>
    <p:sldId id="783" r:id="rId19"/>
    <p:sldId id="784" r:id="rId20"/>
    <p:sldId id="785" r:id="rId21"/>
    <p:sldId id="773" r:id="rId22"/>
  </p:sldIdLst>
  <p:sldSz cx="12169775" cy="7021513"/>
  <p:notesSz cx="5765800" cy="3244850"/>
  <p:custDataLst>
    <p:tags r:id="rId24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232">
          <p15:clr>
            <a:srgbClr val="A4A3A4"/>
          </p15:clr>
        </p15:guide>
        <p15:guide id="2" pos="45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CCBCA"/>
    <a:srgbClr val="D023DD"/>
    <a:srgbClr val="004A82"/>
    <a:srgbClr val="007A3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316" autoAdjust="0"/>
    <p:restoredTop sz="94803" autoAdjust="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86543-421F-46F0-8DB9-08A2BA71687B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0EF6-6AD4-422F-AB26-32C122969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006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DF2A-750F-4494-9348-92E53378244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200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DF2A-750F-4494-9348-92E53378244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040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EF86-0B1E-43AA-B5D5-F2823D8170F5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1365-0B6E-4B2D-866E-8A7F1FF0C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86;&#1085;&#1083;&#1072;&#1081;&#1085;%20&#1091;&#1088;&#1086;&#1082;&#1080;\7\4%20&#1095;&#1077;&#1090;&#1074;&#1077;&#1088;&#1090;&#1100;\7-4-30\&#1042;&#1080;&#1076;&#1077;&#1086;%2003-03-2021%20074653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86;&#1085;&#1083;&#1072;&#1081;&#1085;%20&#1091;&#1088;&#1086;&#1082;&#1080;\7\4%20&#1095;&#1077;&#1090;&#1074;&#1077;&#1088;&#1090;&#1100;\7-4-30\&#1042;&#1080;&#1076;&#1077;&#1086;%2003-03-2021%20075845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3" y="0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7169" y="510360"/>
            <a:ext cx="8072493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lang="ru-RU" sz="6000" spc="-11" dirty="0" smtClean="0"/>
              <a:t> </a:t>
            </a:r>
            <a:r>
              <a:rPr sz="6000" spc="-11" dirty="0" err="1" smtClean="0"/>
              <a:t>Информатика</a:t>
            </a:r>
            <a:r>
              <a:rPr sz="6000" spc="-11" dirty="0" smtClean="0"/>
              <a:t> </a:t>
            </a:r>
            <a:r>
              <a:rPr sz="6000" spc="21" dirty="0"/>
              <a:t>и</a:t>
            </a:r>
            <a:r>
              <a:rPr sz="6000" spc="-85" dirty="0"/>
              <a:t> </a:t>
            </a:r>
            <a:r>
              <a:rPr sz="6000" spc="21" dirty="0"/>
              <a:t>ИТ</a:t>
            </a:r>
            <a:endParaRPr sz="6000" dirty="0"/>
          </a:p>
        </p:txBody>
      </p:sp>
      <p:sp>
        <p:nvSpPr>
          <p:cNvPr id="4" name="object 4"/>
          <p:cNvSpPr txBox="1"/>
          <p:nvPr/>
        </p:nvSpPr>
        <p:spPr>
          <a:xfrm>
            <a:off x="1870045" y="3653632"/>
            <a:ext cx="6286544" cy="1754857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/>
            <a:r>
              <a:rPr lang="ru-RU" sz="5400" b="1" dirty="0" smtClean="0">
                <a:solidFill>
                  <a:srgbClr val="2365C7"/>
                </a:solidFill>
                <a:latin typeface="Arial"/>
                <a:cs typeface="Arial"/>
              </a:rPr>
              <a:t>ЭЛЕКТРОННАЯ ПОЧТА</a:t>
            </a:r>
          </a:p>
        </p:txBody>
      </p:sp>
      <p:sp>
        <p:nvSpPr>
          <p:cNvPr id="5" name="object 5"/>
          <p:cNvSpPr/>
          <p:nvPr/>
        </p:nvSpPr>
        <p:spPr>
          <a:xfrm>
            <a:off x="798475" y="3296442"/>
            <a:ext cx="726434" cy="2357454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4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13977" y="1296177"/>
            <a:ext cx="1143008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 algn="ctr">
              <a:spcBef>
                <a:spcPts val="202"/>
              </a:spcBef>
            </a:pPr>
            <a:r>
              <a:rPr sz="2800" b="1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b="1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 b="1">
              <a:latin typeface="Arial"/>
              <a:cs typeface="Arial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47" y="581798"/>
            <a:ext cx="129454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thumb900xr_710da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7416371" y="3010690"/>
            <a:ext cx="4429156" cy="295277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Адрес электронной почты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9847" y="1510492"/>
            <a:ext cx="11799928" cy="3988720"/>
          </a:xfrm>
          <a:prstGeom prst="rect">
            <a:avLst/>
          </a:prstGeom>
        </p:spPr>
        <p:txBody>
          <a:bodyPr lIns="109664" tIns="54832" rIns="109664" bIns="54832"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3600" i="0" dirty="0" smtClean="0">
                <a:latin typeface="Arial" pitchFamily="34" charset="0"/>
                <a:cs typeface="Arial" pitchFamily="34" charset="0"/>
              </a:rPr>
              <a:t>Записывается по определенной форме и состоит из двух частей, разделенных символом </a:t>
            </a:r>
            <a:r>
              <a:rPr lang="en-US" altLang="ru-RU" sz="3600" i="0" dirty="0" smtClean="0">
                <a:latin typeface="Arial" pitchFamily="34" charset="0"/>
                <a:cs typeface="Arial" pitchFamily="34" charset="0"/>
              </a:rPr>
              <a:t>@</a:t>
            </a:r>
            <a:r>
              <a:rPr lang="ru-RU" altLang="ru-RU" sz="3600" i="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3600" i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имя_пользователя</a:t>
            </a:r>
            <a:r>
              <a:rPr lang="ru-RU" altLang="ru-RU" sz="3600" i="0" dirty="0" err="1" smtClean="0">
                <a:solidFill>
                  <a:srgbClr val="CC66FF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ru-RU" altLang="ru-RU" sz="3600" i="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имя_сервера</a:t>
            </a:r>
            <a:endParaRPr lang="ru-RU" altLang="ru-RU" sz="3600" i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3600" i="0" dirty="0" smtClean="0">
                <a:solidFill>
                  <a:srgbClr val="D1E4FF"/>
                </a:solidFill>
                <a:latin typeface="Arial" pitchFamily="34" charset="0"/>
                <a:cs typeface="Arial" pitchFamily="34" charset="0"/>
              </a:rPr>
              <a:t>------------------------------------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ru-RU" sz="3600" i="0" dirty="0" err="1" smtClean="0">
                <a:latin typeface="Arial" pitchFamily="34" charset="0"/>
                <a:cs typeface="Arial" pitchFamily="34" charset="0"/>
              </a:rPr>
              <a:t>ilkhomov</a:t>
            </a:r>
            <a:r>
              <a:rPr lang="ru-RU" altLang="ru-RU" sz="3600" i="0" dirty="0" smtClean="0">
                <a:latin typeface="Arial" pitchFamily="34" charset="0"/>
                <a:cs typeface="Arial" pitchFamily="34" charset="0"/>
              </a:rPr>
              <a:t>@</a:t>
            </a:r>
            <a:r>
              <a:rPr lang="ru-RU" altLang="ru-RU" sz="3600" i="0" dirty="0" err="1" smtClean="0">
                <a:latin typeface="Arial" pitchFamily="34" charset="0"/>
                <a:cs typeface="Arial" pitchFamily="34" charset="0"/>
              </a:rPr>
              <a:t>kyaksa.net</a:t>
            </a:r>
            <a:r>
              <a:rPr lang="ru-RU" altLang="ru-RU" sz="3600" i="0" dirty="0" smtClean="0">
                <a:latin typeface="Arial" pitchFamily="34" charset="0"/>
                <a:cs typeface="Arial" pitchFamily="34" charset="0"/>
              </a:rPr>
              <a:t>		pc01@server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ru-RU" sz="3600" i="0" dirty="0" err="1" smtClean="0">
                <a:latin typeface="Arial" pitchFamily="34" charset="0"/>
                <a:cs typeface="Arial" pitchFamily="34" charset="0"/>
              </a:rPr>
              <a:t>zafar</a:t>
            </a:r>
            <a:r>
              <a:rPr lang="ru-RU" altLang="ru-RU" sz="3600" i="0" dirty="0" smtClean="0">
                <a:latin typeface="Arial" pitchFamily="34" charset="0"/>
                <a:cs typeface="Arial" pitchFamily="34" charset="0"/>
              </a:rPr>
              <a:t>@</a:t>
            </a:r>
            <a:r>
              <a:rPr lang="ru-RU" altLang="ru-RU" sz="3600" i="0" dirty="0" err="1" smtClean="0">
                <a:latin typeface="Arial" pitchFamily="34" charset="0"/>
                <a:cs typeface="Arial" pitchFamily="34" charset="0"/>
              </a:rPr>
              <a:t>yandex.ru</a:t>
            </a:r>
            <a:r>
              <a:rPr lang="ru-RU" altLang="ru-RU" sz="3600" i="0" dirty="0" smtClean="0">
                <a:latin typeface="Arial" pitchFamily="34" charset="0"/>
                <a:cs typeface="Arial" pitchFamily="34" charset="0"/>
              </a:rPr>
              <a:t> 		pc02@server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ru-RU" sz="3600" i="0" dirty="0" err="1" smtClean="0">
                <a:latin typeface="Arial" pitchFamily="34" charset="0"/>
                <a:cs typeface="Arial" pitchFamily="34" charset="0"/>
              </a:rPr>
              <a:t>kamolov</a:t>
            </a:r>
            <a:r>
              <a:rPr lang="ru-RU" altLang="ru-RU" sz="3600" i="0" dirty="0" smtClean="0">
                <a:latin typeface="Arial" pitchFamily="34" charset="0"/>
                <a:cs typeface="Arial" pitchFamily="34" charset="0"/>
              </a:rPr>
              <a:t>@</a:t>
            </a:r>
            <a:r>
              <a:rPr lang="en-US" altLang="ru-RU" sz="3600" i="0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ru-RU" altLang="ru-RU" sz="3600" i="0" dirty="0" err="1" smtClean="0">
                <a:latin typeface="Arial" pitchFamily="34" charset="0"/>
                <a:cs typeface="Arial" pitchFamily="34" charset="0"/>
              </a:rPr>
              <a:t>mail</a:t>
            </a:r>
            <a:r>
              <a:rPr lang="ru-RU" altLang="ru-RU" sz="3600" i="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ru-RU" sz="3600" i="0" dirty="0" err="1" smtClean="0">
                <a:latin typeface="Arial" pitchFamily="34" charset="0"/>
                <a:cs typeface="Arial" pitchFamily="34" charset="0"/>
              </a:rPr>
              <a:t>uz</a:t>
            </a:r>
            <a:r>
              <a:rPr lang="ru-RU" altLang="ru-RU" sz="3600" i="0" dirty="0" smtClean="0">
                <a:latin typeface="Arial" pitchFamily="34" charset="0"/>
                <a:cs typeface="Arial" pitchFamily="34" charset="0"/>
              </a:rPr>
              <a:t> 		pc03@server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6971" y="367484"/>
            <a:ext cx="11715832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АДРЕСА ЭЛЕКТРОННОЙ ПОЧТЫ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226972" y="161027"/>
            <a:ext cx="11942803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ИСТОРИЯ ВОЗНИКНОВЕНИЯ СИМВОЛА @</a:t>
            </a:r>
            <a:endParaRPr lang="ru-RU" sz="4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13053" y="1439054"/>
            <a:ext cx="9040872" cy="32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9664" tIns="54832" rIns="109664" bIns="54832" numCol="1" anchor="ctr" anchorCtr="0" compatLnSpc="1">
            <a:prstTxWarp prst="textNoShape">
              <a:avLst/>
            </a:prstTxWarp>
            <a:spAutoFit/>
          </a:bodyPr>
          <a:lstStyle/>
          <a:p>
            <a:pPr indent="274160" algn="just" defTabSz="1096640" fontAlgn="base">
              <a:spcBef>
                <a:spcPct val="0"/>
              </a:spcBef>
              <a:spcAft>
                <a:spcPct val="0"/>
              </a:spcAft>
            </a:pPr>
            <a:r>
              <a:rPr lang="ru-RU" sz="3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 русском языке – «собачка»</a:t>
            </a:r>
          </a:p>
          <a:p>
            <a:pPr indent="274160" algn="just" defTabSz="1096640" fontAlgn="base">
              <a:spcBef>
                <a:spcPct val="0"/>
              </a:spcBef>
              <a:spcAft>
                <a:spcPct val="0"/>
              </a:spcAft>
            </a:pPr>
            <a:r>
              <a:rPr lang="ru-RU" sz="3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 украинском – «улитка» или «обезьянка»</a:t>
            </a: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pPr indent="274160" algn="just" defTabSz="10966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 казахском – «ухо луны»</a:t>
            </a: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pPr indent="274160" algn="just" defTabSz="10966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 Тайване говорят – «мышка»</a:t>
            </a: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pPr indent="274160" algn="just" defTabSz="10966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 Финляндии – «кошачий хвост»</a:t>
            </a: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pPr indent="274160" algn="just" defTabSz="10966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 Греции – «уточка»</a:t>
            </a:r>
            <a:endParaRPr lang="ru-RU" sz="3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http://search-soft.net/uploads/posts/2012-08/1345821291_elektronnaya-pochta.jpg"/>
          <p:cNvPicPr>
            <a:picLocks noChangeAspect="1" noChangeArrowheads="1"/>
          </p:cNvPicPr>
          <p:nvPr/>
        </p:nvPicPr>
        <p:blipFill>
          <a:blip r:embed="rId2" cstate="print"/>
          <a:srcRect l="8750" t="4611" r="6249" b="6249"/>
          <a:stretch>
            <a:fillRect/>
          </a:stretch>
        </p:blipFill>
        <p:spPr bwMode="auto">
          <a:xfrm>
            <a:off x="285188" y="1682225"/>
            <a:ext cx="2852311" cy="1871556"/>
          </a:xfrm>
          <a:prstGeom prst="rect">
            <a:avLst/>
          </a:prstGeom>
          <a:noFill/>
        </p:spPr>
      </p:pic>
      <p:pic>
        <p:nvPicPr>
          <p:cNvPr id="1035" name="Picture 11" descr="http://blog-raskruti.ru/wp-content/uploads/2011/11/000001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6655" y="4153698"/>
            <a:ext cx="3227369" cy="2648282"/>
          </a:xfrm>
          <a:prstGeom prst="rect">
            <a:avLst/>
          </a:prstGeom>
          <a:noFill/>
        </p:spPr>
      </p:pic>
      <p:pic>
        <p:nvPicPr>
          <p:cNvPr id="1037" name="Picture 13" descr="http://img-fotki.yandex.ru/get/4910/hlobustov-denis.0/0_52471_906053d0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409" y="4796640"/>
            <a:ext cx="3679806" cy="17911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6971" y="367484"/>
            <a:ext cx="11715832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АДРЕСА ЭЛЕКТРОННОЙ ПОЧТЫ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224740"/>
            <a:ext cx="11144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1213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Для того чтобы быть пользователем (абонентом) электронной почты надо быть владельцем электронного ящика с определенным электронным адресом. Почтовый ящик это специально выделенное место в специальном диске сервера системы Интернет. Отправленные Вам письма через электронную почту будут храниться до Вашего прочтения письма. Почтовым ящиком и электронным адресом абонентов снабжает провайдер.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QHT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4623" y="4296574"/>
            <a:ext cx="3119406" cy="233955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6971" y="367484"/>
            <a:ext cx="11715832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АДРЕСА ЭЛЕКТРОННОЙ ПОЧТЫ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224740"/>
            <a:ext cx="11144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1213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Однако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для пользования электронной почтой этого недостаточно. Для принятия сообщений в электронном ящике, подготовки сообщений и их отправки по электронной почте используются специальные программы. К таким программам относятся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Outlook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Express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Apple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Mail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Netscape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Messenger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Windows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Live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Mail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Anm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747" y="3582194"/>
            <a:ext cx="4071939" cy="305395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1285" y="296046"/>
            <a:ext cx="11409164" cy="576999"/>
          </a:xfrm>
        </p:spPr>
        <p:txBody>
          <a:bodyPr>
            <a:noAutofit/>
          </a:bodyPr>
          <a:lstStyle/>
          <a:p>
            <a:r>
              <a:rPr lang="ru-RU" sz="4300" dirty="0" smtClean="0">
                <a:latin typeface="Arial" pitchFamily="34" charset="0"/>
                <a:cs typeface="Arial" pitchFamily="34" charset="0"/>
              </a:rPr>
              <a:t>ДОСТОИНСТВА ЭЛЕКТРОННОЙ ПОЧТЫ</a:t>
            </a:r>
            <a:endParaRPr lang="ru-RU" sz="4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4247" y="1296177"/>
            <a:ext cx="10801200" cy="5725335"/>
          </a:xfrm>
          <a:prstGeom prst="rect">
            <a:avLst/>
          </a:prstGeom>
        </p:spPr>
        <p:txBody>
          <a:bodyPr lIns="109664" tIns="54832" rIns="109664" bIns="54832">
            <a:normAutofit fontScale="85000" lnSpcReduction="10000"/>
          </a:bodyPr>
          <a:lstStyle/>
          <a:p>
            <a:pPr marL="548320" indent="-548320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3400" i="0" dirty="0" smtClean="0">
                <a:latin typeface="Arial" pitchFamily="34" charset="0"/>
                <a:cs typeface="Arial" pitchFamily="34" charset="0"/>
              </a:rPr>
              <a:t>Скорость пересылки сообщений.</a:t>
            </a:r>
          </a:p>
          <a:p>
            <a:pPr marL="548320" indent="-548320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3400" i="0" dirty="0" smtClean="0">
                <a:latin typeface="Arial" pitchFamily="34" charset="0"/>
                <a:cs typeface="Arial" pitchFamily="34" charset="0"/>
              </a:rPr>
              <a:t>Электронное письмо может содержать не только текст, но и вложенные файлы (программы, графику, звук…)</a:t>
            </a:r>
          </a:p>
          <a:p>
            <a:pPr marL="548320" indent="-548320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3400" i="0" dirty="0" smtClean="0">
                <a:latin typeface="Arial" pitchFamily="34" charset="0"/>
                <a:cs typeface="Arial" pitchFamily="34" charset="0"/>
              </a:rPr>
              <a:t>Простота и дешевизна.</a:t>
            </a:r>
          </a:p>
          <a:p>
            <a:pPr marL="548320" indent="-548320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3400" i="0" dirty="0">
                <a:latin typeface="Arial" pitchFamily="34" charset="0"/>
                <a:cs typeface="Arial" pitchFamily="34" charset="0"/>
              </a:rPr>
              <a:t>Высокая надежность доставки электронных </a:t>
            </a:r>
            <a:r>
              <a:rPr lang="ru-RU" sz="3400" i="0" dirty="0" smtClean="0">
                <a:latin typeface="Arial" pitchFamily="34" charset="0"/>
                <a:cs typeface="Arial" pitchFamily="34" charset="0"/>
              </a:rPr>
              <a:t>писем.</a:t>
            </a:r>
            <a:endParaRPr lang="ru-RU" sz="3400" i="0" dirty="0">
              <a:latin typeface="Arial" pitchFamily="34" charset="0"/>
              <a:cs typeface="Arial" pitchFamily="34" charset="0"/>
            </a:endParaRPr>
          </a:p>
          <a:p>
            <a:pPr marL="548320" indent="-548320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3400" i="0" dirty="0" smtClean="0">
                <a:latin typeface="Arial" pitchFamily="34" charset="0"/>
                <a:cs typeface="Arial" pitchFamily="34" charset="0"/>
              </a:rPr>
              <a:t>Возможность шифровки писем.</a:t>
            </a:r>
          </a:p>
          <a:p>
            <a:pPr marL="548320" indent="-548320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3400" i="0" dirty="0" smtClean="0">
                <a:latin typeface="Arial" pitchFamily="34" charset="0"/>
                <a:cs typeface="Arial" pitchFamily="34" charset="0"/>
              </a:rPr>
              <a:t>Возможность автоматической обработки писем.</a:t>
            </a:r>
          </a:p>
          <a:p>
            <a:pPr marL="548320" indent="-548320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3400" i="0" dirty="0">
                <a:latin typeface="Arial" pitchFamily="34" charset="0"/>
                <a:cs typeface="Arial" pitchFamily="34" charset="0"/>
              </a:rPr>
              <a:t>Простота использования.</a:t>
            </a:r>
            <a:endParaRPr lang="ru-RU" sz="3400" i="0" dirty="0" smtClean="0">
              <a:latin typeface="Arial" pitchFamily="34" charset="0"/>
              <a:cs typeface="Arial" pitchFamily="34" charset="0"/>
            </a:endParaRPr>
          </a:p>
          <a:p>
            <a:pPr marL="548320" indent="-548320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3400" i="0" dirty="0" smtClean="0">
                <a:latin typeface="Arial" pitchFamily="34" charset="0"/>
                <a:cs typeface="Arial" pitchFamily="34" charset="0"/>
              </a:rPr>
              <a:t>Возможность массовых рассылок.</a:t>
            </a:r>
          </a:p>
          <a:p>
            <a:pPr marL="548320" indent="-548320"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3400" i="0" dirty="0" smtClean="0">
                <a:latin typeface="Arial" pitchFamily="34" charset="0"/>
                <a:cs typeface="Arial" pitchFamily="34" charset="0"/>
              </a:rPr>
              <a:t>Возможность пересылки сообщения на </a:t>
            </a: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  <a:defRPr/>
            </a:pPr>
            <a:r>
              <a:rPr lang="ru-RU" sz="3400" i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i="0" dirty="0" smtClean="0">
                <a:latin typeface="Arial" pitchFamily="34" charset="0"/>
                <a:cs typeface="Arial" pitchFamily="34" charset="0"/>
              </a:rPr>
              <a:t>     другие адреса.</a:t>
            </a:r>
          </a:p>
        </p:txBody>
      </p:sp>
      <p:pic>
        <p:nvPicPr>
          <p:cNvPr id="4" name="Рисунок 3" descr="Современная электронная почта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291" y="1296178"/>
            <a:ext cx="1622637" cy="1248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2" name="Picture 2" descr="C:\Users\PodgornayaES\Desktop\Анимашки\Новая папка (2)\компьютеры\comp%20(554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239" y="5322498"/>
            <a:ext cx="3391288" cy="1356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93806818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247" y="1224740"/>
            <a:ext cx="10081120" cy="5453736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marL="12700" indent="798513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Практически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невозможно утаить адрес вашего ящика электронной почты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поэтому очень сложно защититься от такого явления как 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спам.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12700" indent="798513">
              <a:spcBef>
                <a:spcPct val="200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Ограничение на размер одного сообщения и на общий размер электронного ящика.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По мере развития компьютерной техники эти ограничения становятся все менее заметными, но все же на большинстве интернет-порталов, предоставляющих возможность пользования электронной почтой, есть эти ограничения. У каждого такого сервиса ограничения свои и поэтому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нужно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 ними ознакомиться в информационной системе интернет-портала.</a:t>
            </a:r>
          </a:p>
        </p:txBody>
      </p:sp>
      <p:pic>
        <p:nvPicPr>
          <p:cNvPr id="3" name="Рисунок 2" descr="Современная электронная почта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311" y="1326383"/>
            <a:ext cx="1910669" cy="1608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6" name="Picture 2" descr="C:\Users\PodgornayaES\Desktop\Анимашки\Новая папка (2)\компьютеры\comp%20(554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271" y="5743004"/>
            <a:ext cx="2365198" cy="946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1285" y="296046"/>
            <a:ext cx="11409164" cy="5769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НЕДОСТАТКИ ЭЛЕКТРОННОЙ ПОЧТЫ</a:t>
            </a:r>
            <a:endParaRPr kumimoji="0" lang="ru-RU" sz="4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012504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6971" y="296046"/>
            <a:ext cx="11715832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ЭЛЕКТРОННЫЕ ПОЧТА НА САЙТАХ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224740"/>
            <a:ext cx="11144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1213" algn="just"/>
            <a:r>
              <a:rPr lang="ru-RU" sz="3000" dirty="0" smtClean="0">
                <a:latin typeface="Arial" pitchFamily="34" charset="0"/>
                <a:cs typeface="Arial" pitchFamily="34" charset="0"/>
              </a:rPr>
              <a:t>Свой электронный почтовый ящик в Интернете можно создать на специальных Web-сайтах. К таким сайтах относятся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Mail.ru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uMail.uz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Inbox.uz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Rambler.ru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и целый ряд других сайтов. Web-сайты рассматриваемого типа располагают специальной кнопкой «Создать почтовый ящик». 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творческая-принципиа-ьная-схема-пос-ания-связи-э-ектронной-почты-29797406.jpg"/>
          <p:cNvPicPr>
            <a:picLocks noChangeAspect="1"/>
          </p:cNvPicPr>
          <p:nvPr/>
        </p:nvPicPr>
        <p:blipFill>
          <a:blip r:embed="rId2"/>
          <a:srcRect b="9384"/>
          <a:stretch>
            <a:fillRect/>
          </a:stretch>
        </p:blipFill>
        <p:spPr>
          <a:xfrm>
            <a:off x="3298805" y="3653632"/>
            <a:ext cx="4500594" cy="30022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6971" y="296046"/>
            <a:ext cx="11715832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ЭЛЕКТРОННЫЕ ПОЧТА НА САЙТАХ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224740"/>
            <a:ext cx="111443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1213" algn="just"/>
            <a:r>
              <a:rPr lang="ru-RU" sz="30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нажатии появляется диалоговое окно, где пользователю предлагается ответить на несколько вопросов: ваша фамилия и имя, почтовый адрес, пароль. Если адрес, предложенный вами уже имеется на сервере Web-сайта, то компьютер предлагает подобрать другой адрес, т.к. двух одинаковых адресов электронной почты на одном сервере быть не может.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8995_a0fb5cdd8edab59228557e5e5733d9333a83ad15.jpg"/>
          <p:cNvPicPr>
            <a:picLocks noChangeAspect="1"/>
          </p:cNvPicPr>
          <p:nvPr/>
        </p:nvPicPr>
        <p:blipFill>
          <a:blip r:embed="rId2"/>
          <a:srcRect l="5028" t="3911" r="2793" b="4469"/>
          <a:stretch>
            <a:fillRect/>
          </a:stretch>
        </p:blipFill>
        <p:spPr>
          <a:xfrm>
            <a:off x="3941747" y="4092555"/>
            <a:ext cx="3627785" cy="270434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6971" y="296046"/>
            <a:ext cx="11715832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8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ОТКРЫТИЕ ЭЛЕКТРОННОЙ ПОЧТЫ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4161" y="1867682"/>
            <a:ext cx="111443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1213"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Ознакомимся с возможностью открытия электронной почты на Web-сайте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uMail.uz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 При выборе кнопки на интерфейсе программы «Зарегистрироваться» открывается раздел "Регистрация",в котором на полях, обозначенных знаком (*), нужно обязательно ввести данные: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Видео 03-03-2021 07465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5599" y="1296178"/>
            <a:ext cx="11072890" cy="519711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6971" y="296046"/>
            <a:ext cx="11715832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8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ОТКРЫТИЕ ЭЛЕКТРОННОЙ ПОЧТЫ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Видео 03-03-2021 07584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9847" y="1296178"/>
            <a:ext cx="11287204" cy="535785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55665" y="1739628"/>
            <a:ext cx="10572824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720725" algn="just"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Возможности Интернета</a:t>
            </a:r>
          </a:p>
          <a:p>
            <a:pPr marL="87313" indent="720725" algn="just"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Изобретатель электронной почты</a:t>
            </a:r>
          </a:p>
          <a:p>
            <a:pPr marL="87313" indent="720725" algn="just"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Адреса электронной почты</a:t>
            </a:r>
          </a:p>
          <a:p>
            <a:pPr marL="87313" indent="720725" algn="just"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Достоинства и недостатки электронной почты</a:t>
            </a:r>
          </a:p>
          <a:p>
            <a:pPr marL="87313" indent="720725" algn="just"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Открытие электронной почты</a:t>
            </a:r>
          </a:p>
          <a:p>
            <a:pPr marL="87313" indent="720725" algn="just">
              <a:spcAft>
                <a:spcPts val="600"/>
              </a:spcAft>
              <a:buBlip>
                <a:blip r:embed="rId2"/>
              </a:buBlip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0" y="224608"/>
            <a:ext cx="11715832" cy="1266613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898525"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УРОКА</a:t>
            </a:r>
          </a:p>
          <a:p>
            <a:pPr marL="92075" indent="898525" algn="ctr"/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6971" y="296046"/>
            <a:ext cx="11715832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ЗАКРЕПЛЕНИЕ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224740"/>
            <a:ext cx="111443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1213" algn="just"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Какое основное преимущество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электронной почты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от обычной?</a:t>
            </a:r>
          </a:p>
          <a:p>
            <a:pPr indent="811213" algn="just"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Какая разница между домашним и электронным почтовым ящиком?</a:t>
            </a:r>
          </a:p>
          <a:p>
            <a:pPr indent="811213" algn="just"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Какие функции электронной почты не под силу обычной почте?</a:t>
            </a:r>
          </a:p>
          <a:p>
            <a:pPr indent="811213" algn="just"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Расскажите о возможностях владения электронным почтовым ящиком.</a:t>
            </a:r>
          </a:p>
          <a:p>
            <a:pPr indent="811213" algn="just"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Расскажите о сайтах, предоставляющих службу электронной почты.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ЗАДАНИЕ ДЛЯ САМОСТОЯТЕЛЬНОЙ РАБОТЫ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2723" y="1296178"/>
            <a:ext cx="110014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Прочитайте страницы 67-69 учебника.</a:t>
            </a:r>
          </a:p>
          <a:p>
            <a:pPr indent="723900"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В левом столбце выберите понятия, соответствующие словам из правого столбца.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1727169" y="2867814"/>
            <a:ext cx="8822214" cy="395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69847" y="3367881"/>
            <a:ext cx="11644393" cy="2047483"/>
            <a:chOff x="226971" y="3510756"/>
            <a:chExt cx="11644393" cy="177276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lum bright="-30000" contrast="40000"/>
            </a:blip>
            <a:srcRect/>
            <a:stretch>
              <a:fillRect/>
            </a:stretch>
          </p:blipFill>
          <p:spPr bwMode="auto">
            <a:xfrm>
              <a:off x="226971" y="3510756"/>
              <a:ext cx="11644393" cy="139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lum bright="-30000" contrast="40000"/>
            </a:blip>
            <a:srcRect t="61542"/>
            <a:stretch>
              <a:fillRect/>
            </a:stretch>
          </p:blipFill>
          <p:spPr bwMode="auto">
            <a:xfrm>
              <a:off x="226971" y="4747815"/>
              <a:ext cx="11644393" cy="535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ПРОВЕРКА САМОСТОЯТЕЛЬНОЙ РАБОТЫ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2723" y="1581930"/>
            <a:ext cx="1100145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3888"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2. Запишите в каждый столбец данной таблицы все понятия, устройства, команды программы, изученные вами, и начинающиеся с предложенной буквы в названии столбца.</a:t>
            </a:r>
          </a:p>
          <a:p>
            <a:pPr indent="723900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1615" y="4368012"/>
            <a:ext cx="18573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Internet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475" y="4368012"/>
            <a:ext cx="16430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Адрес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6259" y="4368012"/>
            <a:ext cx="12858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Mail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27961" y="4368012"/>
            <a:ext cx="12858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Post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85415" y="4368012"/>
            <a:ext cx="12858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www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6971" y="367484"/>
            <a:ext cx="11715832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ВОЗМОЖНОСТИ ИНТЕРНЕТА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724806"/>
            <a:ext cx="8572560" cy="4185761"/>
          </a:xfrm>
          <a:prstGeom prst="rect">
            <a:avLst/>
          </a:prstGeom>
          <a:solidFill>
            <a:srgbClr val="ECCBCA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    Возможности Интернета не ограничиваются хранением различной информации на сайтах. С помощью Интернета можно молниеносно обмениваться текстовой информацией, т.е. «беседовать» и переписываться.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9013845" y="2367748"/>
            <a:ext cx="2786082" cy="186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6971" y="367484"/>
            <a:ext cx="11715832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ПОЧТЕ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367616"/>
            <a:ext cx="11144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Вы очень хорошо знакомы с работой почты и конечно же не раз отправляли письма своим друзьям и получали ответы от них. Чтобы отправить письмо по почте, надо взять бумагу, написать текст, положить его в конверт. На специально отведенном месте конверта нужно написать адрес получателя письма. Заклеив конверт, его нужно отнести на почту.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jRV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251" y="4082260"/>
            <a:ext cx="2643206" cy="264320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6971" y="367484"/>
            <a:ext cx="11715832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ПОЧТЕ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367616"/>
            <a:ext cx="111443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7550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того чтобы ваше письмо дошло до адресата, в зависимости от расстояния понадобится от нескольких дней до нескольких недель. Но если нужно передать информацию очень быстро, то пользоваться почтой невыгодно. В этом случае можно воспользоваться телефоном. Но по телефону можно только говорить, а отправить фотографии, рисунки или документы - невозможно.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B1jm.gif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3013053" y="4225136"/>
            <a:ext cx="1599836" cy="228340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6971" y="367484"/>
            <a:ext cx="11715832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ПОЧТЕ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847" y="1224740"/>
            <a:ext cx="82868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0713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Интернет помогает решить и эту проблему. Неотъемлемой частью Интернета является электронная почта, которая стремительно вытесняет обычную почту. Потому что новости, отправленные по электронной почте, доходят до любой точки мира за считанные минуты. В наши дни миллионы людей уже давно пользуются электронной почтой и их число растет с каждым днем. </a:t>
            </a:r>
          </a:p>
          <a:p>
            <a:pPr indent="620713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B отличие от обычной почты электронная дает возможность наряду с текстами, рисунками, схемами отправлять звуковую и видеоинформацию.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wT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283" y="1439054"/>
            <a:ext cx="2643206" cy="293689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.itnews.com.ua/news/2005-09/26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5019" y="5225268"/>
            <a:ext cx="1711343" cy="1394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226972" y="224608"/>
            <a:ext cx="11942803" cy="78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ИЗОБРЕТАТЕЛЬ ЭЛЕКТРОННОЙ ПОЧТЫ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13251" y="1439055"/>
            <a:ext cx="7225854" cy="3557832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indent="548320" algn="just" eaLnBrk="0" hangingPunct="0">
              <a:defRPr/>
            </a:pPr>
            <a:r>
              <a:rPr lang="ru-RU" sz="3200" b="1" cap="all" dirty="0" err="1">
                <a:latin typeface="Arial" pitchFamily="34" charset="0"/>
                <a:cs typeface="Arial" pitchFamily="34" charset="0"/>
              </a:rPr>
              <a:t>Рэй</a:t>
            </a:r>
            <a:r>
              <a:rPr lang="ru-RU" sz="3200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cap="all" dirty="0" err="1">
                <a:latin typeface="Arial" pitchFamily="34" charset="0"/>
                <a:cs typeface="Arial" pitchFamily="34" charset="0"/>
              </a:rPr>
              <a:t>Томлинсон</a:t>
            </a:r>
            <a:r>
              <a:rPr lang="ru-RU" sz="3200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официально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признан разработчиком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электронной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почты для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Интернета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indent="548320" algn="just" eaLnBrk="0" hangingPunct="0"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Его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программа SNDMSG в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1971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году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позволяла обмениваться почтой между разными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компьютерами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50" name="Picture 2" descr="http://www.elpais.com/recorte/20091030elpepiult_1/LCO340/Ies/Tomlinson_Principe_Asturias_Cienc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847" y="1439054"/>
            <a:ext cx="3963759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6971" y="367484"/>
            <a:ext cx="11715832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АДРЕСА ЭЛЕКТРОННОЙ ПОЧТЫ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2723" y="1510492"/>
            <a:ext cx="111443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Пользователи электронной почтой имеют свои электронные адреса, которые можно легко различить от адреса Web-страницы: &lt;имя пользователя&gt;@&lt;имя почтового сервера&gt;</a:t>
            </a:r>
          </a:p>
          <a:p>
            <a:pPr indent="723900"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Электронном почтовом адресе присутствие специального знака @ («коммерческий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эт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», или просто «собачка») обязательно. </a:t>
            </a:r>
          </a:p>
          <a:p>
            <a:pPr indent="723900"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Например,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rtm@xtv.uz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a9efe28d5fd17dee3687fbfef9db4443f7963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6E3BF15-3B42-41D3-B598-F10921BD7F26}"/>
  <p:tag name="GENSWF_ADVANCE_TIME" val="4.501"/>
  <p:tag name="TIMING" val="|0.001|0.5|0.5|0.5|0.5|0.5|0.5|0.5|0.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недостатки"/>
  <p:tag name="ISPRING_SLIDE_INDENT_LEVEL" val="0"/>
  <p:tag name="ISPRING_PRESENTER_ID" val="None"/>
  <p:tag name="ISPRING_SLIDE_ID" val="{AD04EE6D-3E0A-4CBD-AFA6-9FD85B483039}"/>
  <p:tag name="GENSWF_ADVANCE_TIME" val="5"/>
  <p:tag name="TIMING" val="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11604</TotalTime>
  <Words>824</Words>
  <Application>Microsoft Office PowerPoint</Application>
  <PresentationFormat>Произвольный</PresentationFormat>
  <Paragraphs>84</Paragraphs>
  <Slides>21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 Информатика и ИТ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Адрес электронной почты </vt:lpstr>
      <vt:lpstr>Слайд 11</vt:lpstr>
      <vt:lpstr>Слайд 12</vt:lpstr>
      <vt:lpstr>Слайд 13</vt:lpstr>
      <vt:lpstr>ДОСТОИНСТВА ЭЛЕКТРОННОЙ ПОЧТЫ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1091</cp:revision>
  <dcterms:created xsi:type="dcterms:W3CDTF">2020-04-13T08:05:16Z</dcterms:created>
  <dcterms:modified xsi:type="dcterms:W3CDTF">2021-03-03T07:26:39Z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