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624" r:id="rId3"/>
    <p:sldId id="768" r:id="rId4"/>
    <p:sldId id="769" r:id="rId5"/>
    <p:sldId id="625" r:id="rId6"/>
    <p:sldId id="786" r:id="rId7"/>
    <p:sldId id="774" r:id="rId8"/>
    <p:sldId id="778" r:id="rId9"/>
    <p:sldId id="775" r:id="rId10"/>
    <p:sldId id="777" r:id="rId11"/>
    <p:sldId id="779" r:id="rId12"/>
    <p:sldId id="776" r:id="rId13"/>
    <p:sldId id="787" r:id="rId14"/>
    <p:sldId id="781" r:id="rId15"/>
    <p:sldId id="782" r:id="rId16"/>
    <p:sldId id="780" r:id="rId17"/>
    <p:sldId id="788" r:id="rId18"/>
    <p:sldId id="783" r:id="rId19"/>
    <p:sldId id="784" r:id="rId20"/>
    <p:sldId id="785" r:id="rId21"/>
    <p:sldId id="773" r:id="rId22"/>
  </p:sldIdLst>
  <p:sldSz cx="12169775" cy="7021513"/>
  <p:notesSz cx="5765800" cy="3244850"/>
  <p:custDataLst>
    <p:tags r:id="rId24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ECCBCA"/>
    <a:srgbClr val="D023DD"/>
    <a:srgbClr val="004A82"/>
    <a:srgbClr val="007A3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1316" autoAdjust="0"/>
    <p:restoredTop sz="94803" autoAdjust="0"/>
  </p:normalViewPr>
  <p:slideViewPr>
    <p:cSldViewPr>
      <p:cViewPr varScale="1">
        <p:scale>
          <a:sx n="68" d="100"/>
          <a:sy n="68" d="100"/>
        </p:scale>
        <p:origin x="-894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FDF2A-750F-4494-9348-92E533782449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18200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FDF2A-750F-4494-9348-92E533782449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70404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AEF86-0B1E-43AA-B5D5-F2823D8170F5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51365-0B6E-4B2D-866E-8A7F1FF0C3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17.gif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5" Type="http://schemas.openxmlformats.org/officeDocument/2006/relationships/image" Target="../media/image17.gif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7\4%20&#1095;&#1077;&#1090;&#1074;&#1077;&#1088;&#1090;&#1100;\7-4-30\&#1042;&#1080;&#1076;&#1077;&#1086;%2003-03-2021%20074653.mp4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7\4%20&#1095;&#1077;&#1090;&#1074;&#1077;&#1088;&#1090;&#1100;\7-4-30\&#1042;&#1080;&#1076;&#1077;&#1086;%2003-03-2021%20075845.mp4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63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27169" y="510360"/>
            <a:ext cx="8072493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lang="ru-RU" sz="6000" spc="-11" dirty="0" smtClean="0"/>
              <a:t> </a:t>
            </a:r>
            <a:r>
              <a:rPr sz="6000" spc="-11" dirty="0" err="1" smtClean="0"/>
              <a:t>Информатика</a:t>
            </a:r>
            <a:r>
              <a:rPr sz="6000" spc="-11" dirty="0" smtClean="0"/>
              <a:t>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 dirty="0"/>
          </a:p>
        </p:txBody>
      </p:sp>
      <p:sp>
        <p:nvSpPr>
          <p:cNvPr id="4" name="object 4"/>
          <p:cNvSpPr txBox="1"/>
          <p:nvPr/>
        </p:nvSpPr>
        <p:spPr>
          <a:xfrm>
            <a:off x="1870045" y="3653632"/>
            <a:ext cx="6286544" cy="1754857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5400" b="1" dirty="0" smtClean="0">
                <a:solidFill>
                  <a:srgbClr val="2365C7"/>
                </a:solidFill>
                <a:latin typeface="Arial"/>
                <a:cs typeface="Arial"/>
              </a:rPr>
              <a:t>ЭЛЕКТРОННАЯ ПОЧТА</a:t>
            </a:r>
          </a:p>
        </p:txBody>
      </p:sp>
      <p:sp>
        <p:nvSpPr>
          <p:cNvPr id="5" name="object 5"/>
          <p:cNvSpPr/>
          <p:nvPr/>
        </p:nvSpPr>
        <p:spPr>
          <a:xfrm>
            <a:off x="798475" y="3296442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96177"/>
            <a:ext cx="1143008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Рисунок 14" descr="thumb900xr_710da.jpg"/>
          <p:cNvPicPr>
            <a:picLocks noChangeAspect="1"/>
          </p:cNvPicPr>
          <p:nvPr/>
        </p:nvPicPr>
        <p:blipFill>
          <a:blip r:embed="rId3">
            <a:lum contrast="20000"/>
          </a:blip>
          <a:stretch>
            <a:fillRect/>
          </a:stretch>
        </p:blipFill>
        <p:spPr>
          <a:xfrm>
            <a:off x="7416371" y="3010690"/>
            <a:ext cx="4429156" cy="2952771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Адрес электронной почты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9847" y="1510492"/>
            <a:ext cx="11799928" cy="3988720"/>
          </a:xfrm>
          <a:prstGeom prst="rect">
            <a:avLst/>
          </a:prstGeom>
        </p:spPr>
        <p:txBody>
          <a:bodyPr lIns="109664" tIns="54832" rIns="109664" bIns="54832"/>
          <a:lstStyle/>
          <a:p>
            <a:pPr algn="ctr" eaLnBrk="1" hangingPunct="1">
              <a:buFont typeface="Wingdings" pitchFamily="2" charset="2"/>
              <a:buNone/>
            </a:pPr>
            <a:r>
              <a:rPr lang="ru-RU" altLang="ru-RU" sz="3600" i="0" dirty="0" smtClean="0">
                <a:latin typeface="Arial" pitchFamily="34" charset="0"/>
                <a:cs typeface="Arial" pitchFamily="34" charset="0"/>
              </a:rPr>
              <a:t>Записывается по определенной форме и состоит из двух частей, разделенных символом </a:t>
            </a:r>
            <a:r>
              <a:rPr lang="en-US" altLang="ru-RU" sz="3600" i="0" dirty="0" smtClean="0">
                <a:latin typeface="Arial" pitchFamily="34" charset="0"/>
                <a:cs typeface="Arial" pitchFamily="34" charset="0"/>
              </a:rPr>
              <a:t>@</a:t>
            </a:r>
            <a:r>
              <a:rPr lang="ru-RU" altLang="ru-RU" sz="3600" i="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altLang="ru-RU" sz="3600" i="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имя_пользователя</a:t>
            </a:r>
            <a:r>
              <a:rPr lang="ru-RU" altLang="ru-RU" sz="3600" i="0" dirty="0" err="1" smtClean="0">
                <a:solidFill>
                  <a:srgbClr val="CC66FF"/>
                </a:solidFill>
                <a:latin typeface="Arial" pitchFamily="34" charset="0"/>
                <a:cs typeface="Arial" pitchFamily="34" charset="0"/>
              </a:rPr>
              <a:t>@</a:t>
            </a:r>
            <a:r>
              <a:rPr lang="ru-RU" altLang="ru-RU" sz="3600" i="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имя_сервера</a:t>
            </a:r>
            <a:endParaRPr lang="ru-RU" altLang="ru-RU" sz="3600" i="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ru-RU" altLang="ru-RU" sz="3600" i="0" dirty="0" smtClean="0">
                <a:solidFill>
                  <a:srgbClr val="D1E4FF"/>
                </a:solidFill>
                <a:latin typeface="Arial" pitchFamily="34" charset="0"/>
                <a:cs typeface="Arial" pitchFamily="34" charset="0"/>
              </a:rPr>
              <a:t>------------------------------------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altLang="ru-RU" sz="3600" i="0" dirty="0" err="1" smtClean="0">
                <a:latin typeface="Arial" pitchFamily="34" charset="0"/>
                <a:cs typeface="Arial" pitchFamily="34" charset="0"/>
              </a:rPr>
              <a:t>ilkhomov</a:t>
            </a:r>
            <a:r>
              <a:rPr lang="ru-RU" altLang="ru-RU" sz="3600" i="0" dirty="0" smtClean="0">
                <a:latin typeface="Arial" pitchFamily="34" charset="0"/>
                <a:cs typeface="Arial" pitchFamily="34" charset="0"/>
              </a:rPr>
              <a:t>@</a:t>
            </a:r>
            <a:r>
              <a:rPr lang="ru-RU" altLang="ru-RU" sz="3600" i="0" dirty="0" err="1" smtClean="0">
                <a:latin typeface="Arial" pitchFamily="34" charset="0"/>
                <a:cs typeface="Arial" pitchFamily="34" charset="0"/>
              </a:rPr>
              <a:t>kyaksa.net</a:t>
            </a:r>
            <a:r>
              <a:rPr lang="ru-RU" altLang="ru-RU" sz="3600" i="0" dirty="0" smtClean="0">
                <a:latin typeface="Arial" pitchFamily="34" charset="0"/>
                <a:cs typeface="Arial" pitchFamily="34" charset="0"/>
              </a:rPr>
              <a:t>		pc01@server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altLang="ru-RU" sz="3600" i="0" dirty="0" err="1" smtClean="0">
                <a:latin typeface="Arial" pitchFamily="34" charset="0"/>
                <a:cs typeface="Arial" pitchFamily="34" charset="0"/>
              </a:rPr>
              <a:t>zafar</a:t>
            </a:r>
            <a:r>
              <a:rPr lang="ru-RU" altLang="ru-RU" sz="3600" i="0" dirty="0" smtClean="0">
                <a:latin typeface="Arial" pitchFamily="34" charset="0"/>
                <a:cs typeface="Arial" pitchFamily="34" charset="0"/>
              </a:rPr>
              <a:t>@</a:t>
            </a:r>
            <a:r>
              <a:rPr lang="ru-RU" altLang="ru-RU" sz="3600" i="0" dirty="0" err="1" smtClean="0">
                <a:latin typeface="Arial" pitchFamily="34" charset="0"/>
                <a:cs typeface="Arial" pitchFamily="34" charset="0"/>
              </a:rPr>
              <a:t>yandex.ru</a:t>
            </a:r>
            <a:r>
              <a:rPr lang="ru-RU" altLang="ru-RU" sz="3600" i="0" dirty="0" smtClean="0">
                <a:latin typeface="Arial" pitchFamily="34" charset="0"/>
                <a:cs typeface="Arial" pitchFamily="34" charset="0"/>
              </a:rPr>
              <a:t> 		pc02@server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altLang="ru-RU" sz="3600" i="0" dirty="0" err="1" smtClean="0">
                <a:latin typeface="Arial" pitchFamily="34" charset="0"/>
                <a:cs typeface="Arial" pitchFamily="34" charset="0"/>
              </a:rPr>
              <a:t>kamolov</a:t>
            </a:r>
            <a:r>
              <a:rPr lang="ru-RU" altLang="ru-RU" sz="3600" i="0" dirty="0" smtClean="0">
                <a:latin typeface="Arial" pitchFamily="34" charset="0"/>
                <a:cs typeface="Arial" pitchFamily="34" charset="0"/>
              </a:rPr>
              <a:t>@</a:t>
            </a:r>
            <a:r>
              <a:rPr lang="en-US" altLang="ru-RU" sz="3600" i="0" dirty="0" smtClean="0">
                <a:latin typeface="Arial" pitchFamily="34" charset="0"/>
                <a:cs typeface="Arial" pitchFamily="34" charset="0"/>
              </a:rPr>
              <a:t>g</a:t>
            </a:r>
            <a:r>
              <a:rPr lang="ru-RU" altLang="ru-RU" sz="3600" i="0" dirty="0" err="1" smtClean="0">
                <a:latin typeface="Arial" pitchFamily="34" charset="0"/>
                <a:cs typeface="Arial" pitchFamily="34" charset="0"/>
              </a:rPr>
              <a:t>mail</a:t>
            </a:r>
            <a:r>
              <a:rPr lang="ru-RU" altLang="ru-RU" sz="3600" i="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altLang="ru-RU" sz="3600" i="0" dirty="0" err="1" smtClean="0">
                <a:latin typeface="Arial" pitchFamily="34" charset="0"/>
                <a:cs typeface="Arial" pitchFamily="34" charset="0"/>
              </a:rPr>
              <a:t>uz</a:t>
            </a:r>
            <a:r>
              <a:rPr lang="ru-RU" altLang="ru-RU" sz="3600" i="0" dirty="0" smtClean="0">
                <a:latin typeface="Arial" pitchFamily="34" charset="0"/>
                <a:cs typeface="Arial" pitchFamily="34" charset="0"/>
              </a:rPr>
              <a:t> 		pc03@server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367484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АДРЕСА ЭЛЕКТРОННОЙ ПОЧТЫ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7"/>
          <p:cNvSpPr>
            <a:spLocks noChangeArrowheads="1"/>
          </p:cNvSpPr>
          <p:nvPr/>
        </p:nvSpPr>
        <p:spPr bwMode="auto">
          <a:xfrm>
            <a:off x="226972" y="161027"/>
            <a:ext cx="11942803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ИСТОРИЯ ВОЗНИКНОВЕНИЯ СИМВОЛА @</a:t>
            </a:r>
            <a:endParaRPr lang="ru-RU" sz="48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13053" y="1439054"/>
            <a:ext cx="9040872" cy="3250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indent="274160" algn="just" defTabSz="1096640" fontAlgn="base">
              <a:spcBef>
                <a:spcPct val="0"/>
              </a:spcBef>
              <a:spcAft>
                <a:spcPct val="0"/>
              </a:spcAft>
            </a:pPr>
            <a:r>
              <a:rPr lang="ru-RU" sz="3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в русском языке – «собачка»</a:t>
            </a:r>
          </a:p>
          <a:p>
            <a:pPr indent="274160" algn="just" defTabSz="1096640" fontAlgn="base">
              <a:spcBef>
                <a:spcPct val="0"/>
              </a:spcBef>
              <a:spcAft>
                <a:spcPct val="0"/>
              </a:spcAft>
            </a:pPr>
            <a:r>
              <a:rPr lang="ru-RU" sz="3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в украинском – «улитка» или «обезьянка»</a:t>
            </a:r>
            <a:endParaRPr lang="ru-RU" sz="3400" dirty="0" smtClean="0">
              <a:latin typeface="Arial" pitchFamily="34" charset="0"/>
              <a:cs typeface="Arial" pitchFamily="34" charset="0"/>
            </a:endParaRPr>
          </a:p>
          <a:p>
            <a:pPr indent="274160" algn="just" defTabSz="10966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в казахском – «ухо луны»</a:t>
            </a:r>
            <a:endParaRPr lang="ru-RU" sz="3400" dirty="0" smtClean="0">
              <a:latin typeface="Arial" pitchFamily="34" charset="0"/>
              <a:cs typeface="Arial" pitchFamily="34" charset="0"/>
            </a:endParaRPr>
          </a:p>
          <a:p>
            <a:pPr indent="274160" algn="just" defTabSz="10966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в Тайване говорят – «мышка»</a:t>
            </a:r>
            <a:endParaRPr lang="ru-RU" sz="3400" dirty="0" smtClean="0">
              <a:latin typeface="Arial" pitchFamily="34" charset="0"/>
              <a:cs typeface="Arial" pitchFamily="34" charset="0"/>
            </a:endParaRPr>
          </a:p>
          <a:p>
            <a:pPr indent="274160" algn="just" defTabSz="10966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в Финляндии – «кошачий хвост»</a:t>
            </a:r>
            <a:endParaRPr lang="ru-RU" sz="3400" dirty="0" smtClean="0">
              <a:latin typeface="Arial" pitchFamily="34" charset="0"/>
              <a:cs typeface="Arial" pitchFamily="34" charset="0"/>
            </a:endParaRPr>
          </a:p>
          <a:p>
            <a:pPr indent="274160" algn="just" defTabSz="10966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в Греции – «уточка»</a:t>
            </a:r>
            <a:endParaRPr lang="ru-RU" sz="3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1" name="Picture 7" descr="http://search-soft.net/uploads/posts/2012-08/1345821291_elektronnaya-pochta.jpg"/>
          <p:cNvPicPr>
            <a:picLocks noChangeAspect="1" noChangeArrowheads="1"/>
          </p:cNvPicPr>
          <p:nvPr/>
        </p:nvPicPr>
        <p:blipFill>
          <a:blip r:embed="rId2" cstate="print"/>
          <a:srcRect l="8750" t="4611" r="6249" b="6249"/>
          <a:stretch>
            <a:fillRect/>
          </a:stretch>
        </p:blipFill>
        <p:spPr bwMode="auto">
          <a:xfrm>
            <a:off x="285188" y="1682225"/>
            <a:ext cx="2852311" cy="1871556"/>
          </a:xfrm>
          <a:prstGeom prst="rect">
            <a:avLst/>
          </a:prstGeom>
          <a:noFill/>
        </p:spPr>
      </p:pic>
      <p:pic>
        <p:nvPicPr>
          <p:cNvPr id="1035" name="Picture 11" descr="http://blog-raskruti.ru/wp-content/uploads/2011/11/0000015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56655" y="4153698"/>
            <a:ext cx="3227369" cy="2648282"/>
          </a:xfrm>
          <a:prstGeom prst="rect">
            <a:avLst/>
          </a:prstGeom>
          <a:noFill/>
        </p:spPr>
      </p:pic>
      <p:pic>
        <p:nvPicPr>
          <p:cNvPr id="1037" name="Picture 13" descr="http://img-fotki.yandex.ru/get/4910/hlobustov-denis.0/0_52471_906053d0_X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409" y="4796640"/>
            <a:ext cx="3679806" cy="179113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367484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АДРЕСА ЭЛЕКТРОННОЙ ПОЧТЫ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224740"/>
            <a:ext cx="111443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1213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Для того чтобы быть пользователем (абонентом) электронной почты надо быть владельцем электронного ящика с определенным электронным адресом. Почтовый ящик это специально выделенное место в специальном диске сервера системы Интернет. Отправленные Вам письма через электронную почту будут храниться до Вашего прочтения письма. Почтовым ящиком и электронным адресом абонентов снабжает провайдер.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QHTn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84623" y="4296574"/>
            <a:ext cx="3119406" cy="2339555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367484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АДРЕСА ЭЛЕКТРОННОЙ ПОЧТЫ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224740"/>
            <a:ext cx="111443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1213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Однако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для пользования электронной почтой этого недостаточно. Для принятия сообщений в электронном ящике, подготовки сообщений и их отправки по электронной почте используются специальные программы. К таким программам относятся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Outlook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Express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Apple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Mail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Netscape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Messenger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Windows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Live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Mail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Anm7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1747" y="3582194"/>
            <a:ext cx="4071939" cy="3053955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41285" y="296046"/>
            <a:ext cx="11409164" cy="576999"/>
          </a:xfrm>
        </p:spPr>
        <p:txBody>
          <a:bodyPr>
            <a:noAutofit/>
          </a:bodyPr>
          <a:lstStyle/>
          <a:p>
            <a:r>
              <a:rPr lang="ru-RU" sz="4300" dirty="0" smtClean="0">
                <a:latin typeface="Arial" pitchFamily="34" charset="0"/>
                <a:cs typeface="Arial" pitchFamily="34" charset="0"/>
              </a:rPr>
              <a:t>ДОСТОИНСТВА ЭЛЕКТРОННОЙ ПОЧТЫ</a:t>
            </a:r>
            <a:endParaRPr lang="ru-RU" sz="4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4247" y="1296177"/>
            <a:ext cx="10801200" cy="5725335"/>
          </a:xfrm>
          <a:prstGeom prst="rect">
            <a:avLst/>
          </a:prstGeom>
        </p:spPr>
        <p:txBody>
          <a:bodyPr lIns="109664" tIns="54832" rIns="109664" bIns="54832">
            <a:normAutofit fontScale="85000" lnSpcReduction="10000"/>
          </a:bodyPr>
          <a:lstStyle/>
          <a:p>
            <a:pPr marL="548320" indent="-548320">
              <a:lnSpc>
                <a:spcPct val="120000"/>
              </a:lnSpc>
              <a:buClr>
                <a:schemeClr val="accent1">
                  <a:lumMod val="75000"/>
                </a:schemeClr>
              </a:buClr>
              <a:buFont typeface="+mj-lt"/>
              <a:buAutoNum type="arabicPeriod"/>
              <a:defRPr/>
            </a:pPr>
            <a:r>
              <a:rPr lang="ru-RU" sz="3400" i="0" dirty="0" smtClean="0">
                <a:latin typeface="Arial" pitchFamily="34" charset="0"/>
                <a:cs typeface="Arial" pitchFamily="34" charset="0"/>
              </a:rPr>
              <a:t>Скорость пересылки сообщений.</a:t>
            </a:r>
          </a:p>
          <a:p>
            <a:pPr marL="548320" indent="-548320">
              <a:lnSpc>
                <a:spcPct val="120000"/>
              </a:lnSpc>
              <a:buClr>
                <a:schemeClr val="accent1">
                  <a:lumMod val="75000"/>
                </a:schemeClr>
              </a:buClr>
              <a:buFont typeface="+mj-lt"/>
              <a:buAutoNum type="arabicPeriod"/>
              <a:defRPr/>
            </a:pPr>
            <a:r>
              <a:rPr lang="ru-RU" sz="3400" i="0" dirty="0" smtClean="0">
                <a:latin typeface="Arial" pitchFamily="34" charset="0"/>
                <a:cs typeface="Arial" pitchFamily="34" charset="0"/>
              </a:rPr>
              <a:t>Электронное письмо может содержать не только текст, но и вложенные файлы (программы, графику, звук…)</a:t>
            </a:r>
          </a:p>
          <a:p>
            <a:pPr marL="548320" indent="-548320">
              <a:lnSpc>
                <a:spcPct val="120000"/>
              </a:lnSpc>
              <a:buClr>
                <a:schemeClr val="accent1">
                  <a:lumMod val="75000"/>
                </a:schemeClr>
              </a:buClr>
              <a:buFont typeface="+mj-lt"/>
              <a:buAutoNum type="arabicPeriod"/>
              <a:defRPr/>
            </a:pPr>
            <a:r>
              <a:rPr lang="ru-RU" sz="3400" i="0" dirty="0" smtClean="0">
                <a:latin typeface="Arial" pitchFamily="34" charset="0"/>
                <a:cs typeface="Arial" pitchFamily="34" charset="0"/>
              </a:rPr>
              <a:t>Простота и дешевизна.</a:t>
            </a:r>
          </a:p>
          <a:p>
            <a:pPr marL="548320" indent="-548320">
              <a:lnSpc>
                <a:spcPct val="120000"/>
              </a:lnSpc>
              <a:buClr>
                <a:schemeClr val="accent1">
                  <a:lumMod val="75000"/>
                </a:schemeClr>
              </a:buClr>
              <a:buFont typeface="+mj-lt"/>
              <a:buAutoNum type="arabicPeriod"/>
              <a:defRPr/>
            </a:pPr>
            <a:r>
              <a:rPr lang="ru-RU" sz="3400" i="0" dirty="0">
                <a:latin typeface="Arial" pitchFamily="34" charset="0"/>
                <a:cs typeface="Arial" pitchFamily="34" charset="0"/>
              </a:rPr>
              <a:t>Высокая надежность доставки электронных </a:t>
            </a:r>
            <a:r>
              <a:rPr lang="ru-RU" sz="3400" i="0" dirty="0" smtClean="0">
                <a:latin typeface="Arial" pitchFamily="34" charset="0"/>
                <a:cs typeface="Arial" pitchFamily="34" charset="0"/>
              </a:rPr>
              <a:t>писем.</a:t>
            </a:r>
            <a:endParaRPr lang="ru-RU" sz="3400" i="0" dirty="0">
              <a:latin typeface="Arial" pitchFamily="34" charset="0"/>
              <a:cs typeface="Arial" pitchFamily="34" charset="0"/>
            </a:endParaRPr>
          </a:p>
          <a:p>
            <a:pPr marL="548320" indent="-548320">
              <a:lnSpc>
                <a:spcPct val="120000"/>
              </a:lnSpc>
              <a:buClr>
                <a:schemeClr val="accent1">
                  <a:lumMod val="75000"/>
                </a:schemeClr>
              </a:buClr>
              <a:buFont typeface="+mj-lt"/>
              <a:buAutoNum type="arabicPeriod"/>
              <a:defRPr/>
            </a:pPr>
            <a:r>
              <a:rPr lang="ru-RU" sz="3400" i="0" dirty="0" smtClean="0">
                <a:latin typeface="Arial" pitchFamily="34" charset="0"/>
                <a:cs typeface="Arial" pitchFamily="34" charset="0"/>
              </a:rPr>
              <a:t>Возможность шифровки писем.</a:t>
            </a:r>
          </a:p>
          <a:p>
            <a:pPr marL="548320" indent="-548320">
              <a:lnSpc>
                <a:spcPct val="120000"/>
              </a:lnSpc>
              <a:buClr>
                <a:schemeClr val="accent1">
                  <a:lumMod val="75000"/>
                </a:schemeClr>
              </a:buClr>
              <a:buFont typeface="+mj-lt"/>
              <a:buAutoNum type="arabicPeriod"/>
              <a:defRPr/>
            </a:pPr>
            <a:r>
              <a:rPr lang="ru-RU" sz="3400" i="0" dirty="0" smtClean="0">
                <a:latin typeface="Arial" pitchFamily="34" charset="0"/>
                <a:cs typeface="Arial" pitchFamily="34" charset="0"/>
              </a:rPr>
              <a:t>Возможность автоматической обработки писем.</a:t>
            </a:r>
          </a:p>
          <a:p>
            <a:pPr marL="548320" indent="-548320">
              <a:lnSpc>
                <a:spcPct val="120000"/>
              </a:lnSpc>
              <a:buClr>
                <a:schemeClr val="accent1">
                  <a:lumMod val="75000"/>
                </a:schemeClr>
              </a:buClr>
              <a:buFont typeface="+mj-lt"/>
              <a:buAutoNum type="arabicPeriod"/>
              <a:defRPr/>
            </a:pPr>
            <a:r>
              <a:rPr lang="ru-RU" sz="3400" i="0" dirty="0">
                <a:latin typeface="Arial" pitchFamily="34" charset="0"/>
                <a:cs typeface="Arial" pitchFamily="34" charset="0"/>
              </a:rPr>
              <a:t>Простота использования.</a:t>
            </a:r>
            <a:endParaRPr lang="ru-RU" sz="3400" i="0" dirty="0" smtClean="0">
              <a:latin typeface="Arial" pitchFamily="34" charset="0"/>
              <a:cs typeface="Arial" pitchFamily="34" charset="0"/>
            </a:endParaRPr>
          </a:p>
          <a:p>
            <a:pPr marL="548320" indent="-548320">
              <a:lnSpc>
                <a:spcPct val="120000"/>
              </a:lnSpc>
              <a:buClr>
                <a:schemeClr val="accent1">
                  <a:lumMod val="75000"/>
                </a:schemeClr>
              </a:buClr>
              <a:buFont typeface="+mj-lt"/>
              <a:buAutoNum type="arabicPeriod"/>
              <a:defRPr/>
            </a:pPr>
            <a:r>
              <a:rPr lang="ru-RU" sz="3400" i="0" dirty="0" smtClean="0">
                <a:latin typeface="Arial" pitchFamily="34" charset="0"/>
                <a:cs typeface="Arial" pitchFamily="34" charset="0"/>
              </a:rPr>
              <a:t>Возможность массовых рассылок.</a:t>
            </a:r>
          </a:p>
          <a:p>
            <a:pPr marL="548320" indent="-548320">
              <a:lnSpc>
                <a:spcPct val="120000"/>
              </a:lnSpc>
              <a:buClr>
                <a:schemeClr val="accent1">
                  <a:lumMod val="75000"/>
                </a:schemeClr>
              </a:buClr>
              <a:buFont typeface="+mj-lt"/>
              <a:buAutoNum type="arabicPeriod"/>
              <a:defRPr/>
            </a:pPr>
            <a:r>
              <a:rPr lang="ru-RU" sz="3400" i="0" dirty="0" smtClean="0">
                <a:latin typeface="Arial" pitchFamily="34" charset="0"/>
                <a:cs typeface="Arial" pitchFamily="34" charset="0"/>
              </a:rPr>
              <a:t>Возможность пересылки сообщения на </a:t>
            </a:r>
          </a:p>
          <a:p>
            <a:pPr>
              <a:lnSpc>
                <a:spcPct val="120000"/>
              </a:lnSpc>
              <a:buClr>
                <a:schemeClr val="accent1">
                  <a:lumMod val="75000"/>
                </a:schemeClr>
              </a:buClr>
              <a:defRPr/>
            </a:pPr>
            <a:r>
              <a:rPr lang="ru-RU" sz="3400" i="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i="0" dirty="0" smtClean="0">
                <a:latin typeface="Arial" pitchFamily="34" charset="0"/>
                <a:cs typeface="Arial" pitchFamily="34" charset="0"/>
              </a:rPr>
              <a:t>     другие адреса.</a:t>
            </a:r>
          </a:p>
        </p:txBody>
      </p:sp>
      <p:pic>
        <p:nvPicPr>
          <p:cNvPr id="4" name="Рисунок 3" descr="Современная электронная почта"/>
          <p:cNvPicPr/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8291" y="1296178"/>
            <a:ext cx="1622637" cy="1248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62" name="Picture 2" descr="C:\Users\PodgornayaES\Desktop\Анимашки\Новая папка (2)\компьютеры\comp%20(554)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4239" y="5322498"/>
            <a:ext cx="3391288" cy="13566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3938068181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4247" y="1224740"/>
            <a:ext cx="10081120" cy="5453736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marL="12700" indent="798513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Практически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невозможно утаить адрес вашего ящика электронной почты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поэтому очень сложно защититься от такого явления как 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спам.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marL="12700" indent="798513">
              <a:spcBef>
                <a:spcPct val="20000"/>
              </a:spcBef>
              <a:buClr>
                <a:schemeClr val="accent1">
                  <a:lumMod val="75000"/>
                </a:schemeClr>
              </a:buClr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Ограничение на размер одного сообщения и на общий размер электронного ящика.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По мере развития компьютерной техники эти ограничения становятся все менее заметными, но все же на большинстве интернет-порталов, предоставляющих возможность пользования электронной почтой, есть эти ограничения. У каждого такого сервиса ограничения свои и поэтому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нужно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с ними ознакомиться в информационной системе интернет-портала.</a:t>
            </a:r>
          </a:p>
        </p:txBody>
      </p:sp>
      <p:pic>
        <p:nvPicPr>
          <p:cNvPr id="3" name="Рисунок 2" descr="Современная электронная почта"/>
          <p:cNvPicPr/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1311" y="1326383"/>
            <a:ext cx="1910669" cy="1608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86" name="Picture 2" descr="C:\Users\PodgornayaES\Desktop\Анимашки\Новая папка (2)\компьютеры\comp%20(554)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1271" y="5743004"/>
            <a:ext cx="2365198" cy="9461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41285" y="296046"/>
            <a:ext cx="11409164" cy="57699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НЕДОСТАТКИ ЭЛЕКТРОННОЙ ПОЧТЫ</a:t>
            </a:r>
            <a:endParaRPr kumimoji="0" lang="ru-RU" sz="4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20125042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296046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ЭЛЕКТРОННЫЕ ПОЧТА НА САЙТАХ</a:t>
            </a:r>
            <a:endParaRPr kumimoji="0" lang="ru-RU" sz="48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224740"/>
            <a:ext cx="111443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1213"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Свой электронный почтовый ящик в Интернете можно создать на специальных Web-сайтах. К таким сайтах относятся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Mail.ru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uMail.uz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Inbox.uz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Rambler.ru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и целый ряд других сайтов. Web-сайты рассматриваемого типа располагают специальной кнопкой «Создать почтовый ящик». 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творческая-принципиа-ьная-схема-пос-ания-связи-э-ектронной-почты-29797406.jpg"/>
          <p:cNvPicPr>
            <a:picLocks noChangeAspect="1"/>
          </p:cNvPicPr>
          <p:nvPr/>
        </p:nvPicPr>
        <p:blipFill>
          <a:blip r:embed="rId2"/>
          <a:srcRect b="9384"/>
          <a:stretch>
            <a:fillRect/>
          </a:stretch>
        </p:blipFill>
        <p:spPr>
          <a:xfrm>
            <a:off x="3298805" y="3653632"/>
            <a:ext cx="4500594" cy="300222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296046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ЭЛЕКТРОННЫЕ ПОЧТА НА САЙТАХ</a:t>
            </a:r>
            <a:endParaRPr kumimoji="0" lang="ru-RU" sz="48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224740"/>
            <a:ext cx="1114432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1213"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нажатии появляется диалоговое окно, где пользователю предлагается ответить на несколько вопросов: ваша фамилия и имя, почтовый адрес, пароль. Если адрес, предложенный вами уже имеется на сервере Web-сайта, то компьютер предлагает подобрать другой адрес, т.к. двух одинаковых адресов электронной почты на одном сервере быть не может.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8995_a0fb5cdd8edab59228557e5e5733d9333a83ad15.jpg"/>
          <p:cNvPicPr>
            <a:picLocks noChangeAspect="1"/>
          </p:cNvPicPr>
          <p:nvPr/>
        </p:nvPicPr>
        <p:blipFill>
          <a:blip r:embed="rId2"/>
          <a:srcRect l="5028" t="3911" r="2793" b="4469"/>
          <a:stretch>
            <a:fillRect/>
          </a:stretch>
        </p:blipFill>
        <p:spPr>
          <a:xfrm>
            <a:off x="3941747" y="4092555"/>
            <a:ext cx="3627785" cy="2704349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296046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8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ОТКРЫТИЕ ЭЛЕКТРОННОЙ ПОЧТЫ</a:t>
            </a:r>
            <a:endParaRPr kumimoji="0" lang="ru-RU" sz="48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4161" y="1867682"/>
            <a:ext cx="111443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1213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Ознакомимся с возможностью открытия электронной почты на Web-сайте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uMail.uz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При выборе кнопки на интерфейсе программы «Зарегистрироваться» открывается раздел "Регистрация",в котором на полях, обозначенных знаком (*), нужно обязательно ввести данные: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Видео 03-03-2021 074653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55599" y="1296178"/>
            <a:ext cx="11072890" cy="5197115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296046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8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ОТКРЫТИЕ ЭЛЕКТРОННОЙ ПОЧТЫ</a:t>
            </a:r>
            <a:endParaRPr kumimoji="0" lang="ru-RU" sz="48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8" name="Видео 03-03-2021 075845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69847" y="1296178"/>
            <a:ext cx="11287204" cy="535785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55665" y="1739628"/>
            <a:ext cx="10572824" cy="4785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Возможности Интернета</a:t>
            </a:r>
          </a:p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Изобретатель электронной почты</a:t>
            </a:r>
          </a:p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Адреса электронной почты</a:t>
            </a:r>
          </a:p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Достоинства и недостатки электронной почты</a:t>
            </a:r>
          </a:p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Открытие электронной почты</a:t>
            </a:r>
          </a:p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224608"/>
            <a:ext cx="11715832" cy="126661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УРОКА</a:t>
            </a: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296046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kumimoji="0" lang="ru-RU" sz="4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ЗАКРЕПЛЕНИЕ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224740"/>
            <a:ext cx="111443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1213" algn="just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Какое основное преимущество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электронной почты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от обычной?</a:t>
            </a:r>
          </a:p>
          <a:p>
            <a:pPr indent="811213" algn="just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Какая разница между домашним и электронным почтовым ящиком?</a:t>
            </a:r>
          </a:p>
          <a:p>
            <a:pPr indent="811213" algn="just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Какие функции электронной почты не под силу обычной почте?</a:t>
            </a:r>
          </a:p>
          <a:p>
            <a:pPr indent="811213" algn="just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Расскажите о возможностях владения электронным почтовым ящиком.</a:t>
            </a:r>
          </a:p>
          <a:p>
            <a:pPr indent="811213" algn="just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Расскажите о сайтах, предоставляющих службу электронной почты.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ЗАДАНИЕ ДЛЯ САМОСТОЯТЕЛЬНОЙ РАБОТЫ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2723" y="1296178"/>
            <a:ext cx="110014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Прочитайте страницы 67-69 учебника.</a:t>
            </a:r>
          </a:p>
          <a:p>
            <a:pPr indent="723900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 левом столбце выберите понятия, соответствующие словам из правого столбца.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lum bright="-30000" contrast="40000"/>
          </a:blip>
          <a:srcRect/>
          <a:stretch>
            <a:fillRect/>
          </a:stretch>
        </p:blipFill>
        <p:spPr bwMode="auto">
          <a:xfrm>
            <a:off x="1727169" y="2867814"/>
            <a:ext cx="8822214" cy="3955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369847" y="3367881"/>
            <a:ext cx="11644393" cy="2047483"/>
            <a:chOff x="226971" y="3510756"/>
            <a:chExt cx="11644393" cy="1772765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>
              <a:lum bright="-30000" contrast="40000"/>
            </a:blip>
            <a:srcRect/>
            <a:stretch>
              <a:fillRect/>
            </a:stretch>
          </p:blipFill>
          <p:spPr bwMode="auto">
            <a:xfrm>
              <a:off x="226971" y="3510756"/>
              <a:ext cx="11644393" cy="1392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>
              <a:lum bright="-30000" contrast="40000"/>
            </a:blip>
            <a:srcRect t="61542"/>
            <a:stretch>
              <a:fillRect/>
            </a:stretch>
          </p:blipFill>
          <p:spPr bwMode="auto">
            <a:xfrm>
              <a:off x="226971" y="4747815"/>
              <a:ext cx="11644393" cy="535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ПРОВЕРКА САМОСТОЯТЕЛЬНОЙ РАБОТЫ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2723" y="1581930"/>
            <a:ext cx="11001452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3888">
              <a:spcBef>
                <a:spcPts val="600"/>
              </a:spcBef>
              <a:spcAft>
                <a:spcPts val="60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2. Запишите в каждый столбец данной таблицы все понятия, устройства, команды программы, изученные вами, и начинающиеся с предложенной буквы в названии столбца.</a:t>
            </a:r>
          </a:p>
          <a:p>
            <a:pPr indent="723900"/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41615" y="4368012"/>
            <a:ext cx="185738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Internet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8475" y="4368012"/>
            <a:ext cx="164307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Адрес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56259" y="4368012"/>
            <a:ext cx="128588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Mail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27961" y="4368012"/>
            <a:ext cx="128588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Post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85415" y="4368012"/>
            <a:ext cx="128588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www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367484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ВОЗМОЖНОСТИ ИНТЕРНЕТА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724806"/>
            <a:ext cx="8572560" cy="4185761"/>
          </a:xfrm>
          <a:prstGeom prst="rect">
            <a:avLst/>
          </a:prstGeom>
          <a:solidFill>
            <a:srgbClr val="ECCBCA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     Возможности Интернета не ограничиваются хранением различной информации на сайтах. С помощью Интернета можно молниеносно обмениваться текстовой информацией, т.е. «беседовать» и переписываться.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-10000" contrast="20000"/>
          </a:blip>
          <a:srcRect/>
          <a:stretch>
            <a:fillRect/>
          </a:stretch>
        </p:blipFill>
        <p:spPr bwMode="auto">
          <a:xfrm>
            <a:off x="9013845" y="2367748"/>
            <a:ext cx="2786082" cy="1868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367484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 ПОЧТЕ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367616"/>
            <a:ext cx="111443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Вы очень хорошо знакомы с работой почты и конечно же не раз отправляли письма своим друзьям и получали ответы от них. Чтобы отправить письмо по почте, надо взять бумагу, написать текст, положить его в конверт. На специально отведенном месте конверта нужно написать адрес получателя письма. Заклеив конверт, его нужно отнести на почту.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jRV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3251" y="4082260"/>
            <a:ext cx="2643206" cy="264320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367484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 ПОЧТЕ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367616"/>
            <a:ext cx="1114432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7550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того чтобы ваше письмо дошло до адресата, в зависимости от расстояния понадобится от нескольких дней до нескольких недель. Но если нужно передать информацию очень быстро, то пользоваться почтой невыгодно. В этом случае можно воспользоваться телефоном. Но по телефону можно только говорить, а отправить фотографии, рисунки или документы - невозможно.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B1jm.gif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3013053" y="4225136"/>
            <a:ext cx="1599836" cy="2283403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367484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 ПОЧТЕ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9847" y="1224740"/>
            <a:ext cx="828680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0713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Интернет помогает решить и эту проблему. Неотъемлемой частью Интернета является электронная почта, которая стремительно вытесняет обычную почту. Потому что новости, отправленные по электронной почте, доходят до любой точки мира за считанные минуты. В наши дни миллионы людей уже давно пользуются электронной почтой и их число растет с каждым днем. </a:t>
            </a:r>
          </a:p>
          <a:p>
            <a:pPr indent="620713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B отличие от обычной почты электронная дает возможность наряду с текстами, рисунками, схемами отправлять звуковую и видеоинформацию.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IwTi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5283" y="1439054"/>
            <a:ext cx="2643206" cy="293689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i.itnews.com.ua/news/2005-09/26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5019" y="5225268"/>
            <a:ext cx="1711343" cy="13942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7"/>
          <p:cNvSpPr>
            <a:spLocks noChangeArrowheads="1"/>
          </p:cNvSpPr>
          <p:nvPr/>
        </p:nvSpPr>
        <p:spPr bwMode="auto">
          <a:xfrm>
            <a:off x="226972" y="224608"/>
            <a:ext cx="11942803" cy="787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ИЗОБРЕТАТЕЛЬ ЭЛЕКТРОННОЙ ПОЧТЫ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13251" y="1439055"/>
            <a:ext cx="7225854" cy="3557832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indent="548320" algn="just" eaLnBrk="0" hangingPunct="0">
              <a:defRPr/>
            </a:pPr>
            <a:r>
              <a:rPr lang="ru-RU" sz="3200" b="1" cap="all" dirty="0" err="1">
                <a:latin typeface="Arial" pitchFamily="34" charset="0"/>
                <a:cs typeface="Arial" pitchFamily="34" charset="0"/>
              </a:rPr>
              <a:t>Рэй</a:t>
            </a:r>
            <a:r>
              <a:rPr lang="ru-RU" sz="3200" b="1" cap="all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cap="all" dirty="0" err="1">
                <a:latin typeface="Arial" pitchFamily="34" charset="0"/>
                <a:cs typeface="Arial" pitchFamily="34" charset="0"/>
              </a:rPr>
              <a:t>Томлинсон</a:t>
            </a:r>
            <a:r>
              <a:rPr lang="ru-RU" sz="3200" b="1" cap="all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официально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признан разработчиком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электронной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почты для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Интернета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.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548320" algn="just" eaLnBrk="0" hangingPunct="0">
              <a:defRPr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Его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программа SNDMSG в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1971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году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позволяла обмениваться почтой между разными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компьютерами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2050" name="Picture 2" descr="http://www.elpais.com/recorte/20091030elpepiult_1/LCO340/Ies/Tomlinson_Principe_Asturias_Cienc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9847" y="1439054"/>
            <a:ext cx="3963759" cy="414340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367484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АДРЕСА ЭЛЕКТРОННОЙ ПОЧТЫ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2723" y="1510492"/>
            <a:ext cx="111443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Пользователи электронной почтой имеют свои электронные адреса, которые можно легко различить от адреса Web-страницы: &lt;имя пользователя&gt;@&lt;имя почтового сервера&gt;</a:t>
            </a:r>
          </a:p>
          <a:p>
            <a:pPr indent="723900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Электронном почтовом адресе присутствие специального знака @ («коммерческий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эт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», или просто «собачка») обязательно. </a:t>
            </a:r>
          </a:p>
          <a:p>
            <a:pPr indent="723900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Например,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rtm@xtv.uz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a9efe28d5fd17dee3687fbfef9db4443f79637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" val="{A6E3BF15-3B42-41D3-B598-F10921BD7F26}"/>
  <p:tag name="GENSWF_ADVANCE_TIME" val="4.501"/>
  <p:tag name="TIMING" val="|0.001|0.5|0.5|0.5|0.5|0.5|0.5|0.5|0.5"/>
  <p:tag name="ISPRING_CUSTOM_TIMING_USED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недостатки"/>
  <p:tag name="ISPRING_SLIDE_INDENT_LEVEL" val="0"/>
  <p:tag name="ISPRING_PRESENTER_ID" val="None"/>
  <p:tag name="ISPRING_SLIDE_ID" val="{AD04EE6D-3E0A-4CBD-AFA6-9FD85B483039}"/>
  <p:tag name="GENSWF_ADVANCE_TIME" val="5"/>
  <p:tag name="TIMING" val=""/>
  <p:tag name="ISPRING_CUSTOM_TIMING_US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11604</TotalTime>
  <Words>824</Words>
  <Application>Microsoft Office PowerPoint</Application>
  <PresentationFormat>Произвольный</PresentationFormat>
  <Paragraphs>84</Paragraphs>
  <Slides>21</Slides>
  <Notes>2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 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Адрес электронной почты </vt:lpstr>
      <vt:lpstr>Слайд 11</vt:lpstr>
      <vt:lpstr>Слайд 12</vt:lpstr>
      <vt:lpstr>Слайд 13</vt:lpstr>
      <vt:lpstr>ДОСТОИНСТВА ЭЛЕКТРОННОЙ ПОЧТЫ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1091</cp:revision>
  <dcterms:created xsi:type="dcterms:W3CDTF">2020-04-13T08:05:16Z</dcterms:created>
  <dcterms:modified xsi:type="dcterms:W3CDTF">2021-03-03T07:26:39Z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