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78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85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docProps/custom.xml" ContentType="application/vnd.openxmlformats-officedocument.custom-propertie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81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tags/tag70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tags/tag68.xml" ContentType="application/vnd.openxmlformats-officedocument.presentationml.tags+xml"/>
  <Override PartName="/ppt/tags/tag77.xml" ContentType="application/vnd.openxmlformats-officedocument.presentationml.tags+xml"/>
  <Override PartName="/ppt/tags/tag86.xml" ContentType="application/vnd.openxmlformats-officedocument.presentationml.tags+xml"/>
  <Override PartName="/ppt/tags/tag88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ppt/tags/tag75.xml" ContentType="application/vnd.openxmlformats-officedocument.presentationml.tags+xml"/>
  <Override PartName="/ppt/tags/tag84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tags/tag73.xml" ContentType="application/vnd.openxmlformats-officedocument.presentationml.tags+xml"/>
  <Override PartName="/ppt/tags/tag82.xml" ContentType="application/vnd.openxmlformats-officedocument.presentationml.tags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Default Extension="gif" ContentType="image/gif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71.xml" ContentType="application/vnd.openxmlformats-officedocument.presentationml.tags+xml"/>
  <Override PartName="/ppt/tags/tag80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slides/slide23.xml" ContentType="application/vnd.openxmlformats-officedocument.presentationml.slide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slides/slide12.xml" ContentType="application/vnd.openxmlformats-officedocument.presentationml.slide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2"/>
    <p:sldId id="624" r:id="rId3"/>
    <p:sldId id="573" r:id="rId4"/>
    <p:sldId id="582" r:id="rId5"/>
    <p:sldId id="583" r:id="rId6"/>
    <p:sldId id="586" r:id="rId7"/>
    <p:sldId id="587" r:id="rId8"/>
    <p:sldId id="588" r:id="rId9"/>
    <p:sldId id="618" r:id="rId10"/>
    <p:sldId id="592" r:id="rId11"/>
    <p:sldId id="593" r:id="rId12"/>
    <p:sldId id="619" r:id="rId13"/>
    <p:sldId id="602" r:id="rId14"/>
    <p:sldId id="603" r:id="rId15"/>
    <p:sldId id="605" r:id="rId16"/>
    <p:sldId id="606" r:id="rId17"/>
    <p:sldId id="607" r:id="rId18"/>
    <p:sldId id="608" r:id="rId19"/>
    <p:sldId id="620" r:id="rId20"/>
    <p:sldId id="621" r:id="rId21"/>
    <p:sldId id="622" r:id="rId22"/>
    <p:sldId id="623" r:id="rId23"/>
    <p:sldId id="616" r:id="rId24"/>
    <p:sldId id="576" r:id="rId25"/>
  </p:sldIdLst>
  <p:sldSz cx="12169775" cy="7021513"/>
  <p:notesSz cx="5765800" cy="3244850"/>
  <p:custDataLst>
    <p:tags r:id="rId27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803" autoAdjust="0"/>
  </p:normalViewPr>
  <p:slideViewPr>
    <p:cSldViewPr>
      <p:cViewPr varScale="1">
        <p:scale>
          <a:sx n="64" d="100"/>
          <a:sy n="64" d="100"/>
        </p:scale>
        <p:origin x="-324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4438"/>
            <a:ext cx="10952798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8489" y="1638353"/>
            <a:ext cx="10952798" cy="4638750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9475" y="105648"/>
            <a:ext cx="10971812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8489" y="1638353"/>
            <a:ext cx="5374984" cy="13234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3"/>
            <a:ext cx="5374984" cy="13234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BB9FC-1ACD-45AC-8A82-1BC3FDE5AB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8" r:id="rId6"/>
    <p:sldLayoutId id="2147483671" r:id="rId7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6.pn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3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4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42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tags" Target="../tags/tag48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0.pn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4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image" Target="../media/image11.gif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24.xml"/><Relationship Id="rId3" Type="http://schemas.openxmlformats.org/officeDocument/2006/relationships/tags" Target="../tags/tag19.xml"/><Relationship Id="rId7" Type="http://schemas.openxmlformats.org/officeDocument/2006/relationships/tags" Target="../tags/tag23.xml"/><Relationship Id="rId12" Type="http://schemas.openxmlformats.org/officeDocument/2006/relationships/image" Target="../media/image4.jpe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11" Type="http://schemas.openxmlformats.org/officeDocument/2006/relationships/image" Target="../media/image3.png"/><Relationship Id="rId5" Type="http://schemas.openxmlformats.org/officeDocument/2006/relationships/tags" Target="../tags/tag21.xml"/><Relationship Id="rId10" Type="http://schemas.openxmlformats.org/officeDocument/2006/relationships/slideLayout" Target="../slideLayouts/slideLayout1.xml"/><Relationship Id="rId4" Type="http://schemas.openxmlformats.org/officeDocument/2006/relationships/tags" Target="../tags/tag20.xml"/><Relationship Id="rId9" Type="http://schemas.openxmlformats.org/officeDocument/2006/relationships/tags" Target="../tags/tag2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5.jpe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2227235" y="3153566"/>
            <a:ext cx="5826768" cy="2555076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</a:t>
            </a:r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РАБОТА</a:t>
            </a:r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.</a:t>
            </a:r>
          </a:p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КОМПЬЮТЕРНАЯ ГРАФИКА.</a:t>
            </a:r>
            <a:endParaRPr lang="ru-RU" sz="4000" b="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26972" y="296046"/>
            <a:ext cx="11715832" cy="61555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КАЧЕСТВО ГРАФИЧЕСКОГО ИЗОБРАЖЕНИЯ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  <p:custDataLst>
              <p:tags r:id="rId3"/>
            </p:custDataLst>
          </p:nvPr>
        </p:nvSpPr>
        <p:spPr>
          <a:xfrm>
            <a:off x="584161" y="1439054"/>
            <a:ext cx="5500726" cy="4702826"/>
          </a:xfrm>
        </p:spPr>
        <p:txBody>
          <a:bodyPr/>
          <a:lstStyle/>
          <a:p>
            <a:pPr indent="719138" algn="l">
              <a:lnSpc>
                <a:spcPct val="80000"/>
              </a:lnSpc>
              <a:tabLst>
                <a:tab pos="1822022" algn="l"/>
              </a:tabLst>
              <a:defRPr/>
            </a:pPr>
            <a:r>
              <a:rPr lang="ru-RU" sz="3600" i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Глубина </a:t>
            </a:r>
            <a:r>
              <a:rPr lang="ru-RU" sz="3600" i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цвета </a:t>
            </a:r>
            <a:r>
              <a:rPr lang="ru-RU" sz="36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задается </a:t>
            </a:r>
            <a:r>
              <a:rPr lang="ru-RU" sz="36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количеством </a:t>
            </a:r>
            <a:r>
              <a:rPr lang="ru-RU" sz="36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битов, </a:t>
            </a:r>
            <a:r>
              <a:rPr lang="ru-RU" sz="36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используемых для </a:t>
            </a:r>
            <a:r>
              <a:rPr lang="ru-RU" sz="36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кодирования цвета точки.</a:t>
            </a:r>
            <a:endParaRPr lang="ru-RU" sz="36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719138" algn="l">
              <a:lnSpc>
                <a:spcPct val="80000"/>
              </a:lnSpc>
              <a:tabLst>
                <a:tab pos="1822022" algn="l"/>
              </a:tabLst>
              <a:defRPr/>
            </a:pPr>
            <a:r>
              <a:rPr lang="ru-RU" sz="36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Наиболее распространенные </a:t>
            </a:r>
          </a:p>
          <a:p>
            <a:pPr indent="719138" algn="l">
              <a:lnSpc>
                <a:spcPct val="80000"/>
              </a:lnSpc>
              <a:tabLst>
                <a:tab pos="1822022" algn="l"/>
              </a:tabLst>
              <a:defRPr/>
            </a:pPr>
            <a:r>
              <a:rPr lang="ru-RU" sz="36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значения </a:t>
            </a:r>
            <a:r>
              <a:rPr lang="ru-RU" sz="36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глубины цвета: </a:t>
            </a:r>
            <a:endParaRPr lang="en-US" sz="36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719138" algn="l">
              <a:lnSpc>
                <a:spcPct val="80000"/>
              </a:lnSpc>
              <a:tabLst>
                <a:tab pos="1822022" algn="l"/>
              </a:tabLst>
              <a:defRPr/>
            </a:pPr>
            <a:r>
              <a:rPr lang="ru-RU" sz="3600" i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sz="3600" i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16, 24 или 32 бита.</a:t>
            </a:r>
            <a:endParaRPr lang="ru-RU" sz="3600" i="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tabLst>
                <a:tab pos="1822022" algn="l"/>
              </a:tabLst>
              <a:defRPr/>
            </a:pPr>
            <a:endParaRPr lang="ru-RU" sz="2900" b="1" dirty="0" smtClean="0">
              <a:solidFill>
                <a:srgbClr val="CC0000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tabLst>
                <a:tab pos="1822022" algn="l"/>
              </a:tabLst>
              <a:defRPr/>
            </a:pPr>
            <a:endParaRPr lang="ru-RU" sz="2900" b="1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pic>
        <p:nvPicPr>
          <p:cNvPr id="15364" name="Picture 9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299201" y="1367616"/>
            <a:ext cx="5448108" cy="5010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5"/>
          <p:cNvSpPr>
            <a:spLocks noGrp="1"/>
          </p:cNvSpPr>
          <p:nvPr>
            <p:ph idx="4294967295"/>
            <p:custDataLst>
              <p:tags r:id="rId2"/>
            </p:custDataLst>
          </p:nvPr>
        </p:nvSpPr>
        <p:spPr>
          <a:xfrm>
            <a:off x="655599" y="1581930"/>
            <a:ext cx="10952798" cy="5192993"/>
          </a:xfrm>
          <a:prstGeom prst="rect">
            <a:avLst/>
          </a:prstGeom>
        </p:spPr>
        <p:txBody>
          <a:bodyPr lIns="109664" tIns="54832" rIns="109664" bIns="54832"/>
          <a:lstStyle/>
          <a:p>
            <a:pPr indent="719138" algn="just">
              <a:lnSpc>
                <a:spcPct val="80000"/>
              </a:lnSpc>
              <a:tabLst>
                <a:tab pos="1822022" algn="l"/>
              </a:tabLs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 простейшем случае (черно-белое изображение без градаций серого цвета) каждая точка экрана может иметь одно из двух состояний – </a:t>
            </a:r>
            <a:r>
              <a:rPr lang="ru-RU" sz="3600" i="1" dirty="0" smtClean="0">
                <a:latin typeface="Arial" pitchFamily="34" charset="0"/>
                <a:cs typeface="Arial" pitchFamily="34" charset="0"/>
              </a:rPr>
              <a:t>«черная» или «белая»,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т.е. для хранения её состояния необходим</a:t>
            </a:r>
            <a:r>
              <a:rPr lang="ru-RU" sz="36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 бит.</a:t>
            </a:r>
          </a:p>
          <a:p>
            <a:pPr indent="719138" algn="just">
              <a:lnSpc>
                <a:spcPct val="80000"/>
              </a:lnSpc>
              <a:tabLst>
                <a:tab pos="1822022" algn="l"/>
              </a:tabLst>
            </a:pPr>
            <a:endParaRPr lang="ru-RU" sz="3600" u="sng" dirty="0" smtClean="0">
              <a:solidFill>
                <a:srgbClr val="CC0000"/>
              </a:solidFill>
              <a:latin typeface="Arial" pitchFamily="34" charset="0"/>
              <a:cs typeface="Arial" pitchFamily="34" charset="0"/>
            </a:endParaRPr>
          </a:p>
          <a:p>
            <a:pPr indent="719138" algn="just">
              <a:lnSpc>
                <a:spcPct val="80000"/>
              </a:lnSpc>
              <a:tabLst>
                <a:tab pos="1822022" algn="l"/>
              </a:tabLs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Цветные изображения формируются в соответствии с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двоичным кодом цвета каждой точки</a:t>
            </a:r>
            <a:r>
              <a:rPr lang="ru-RU" sz="43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.</a:t>
            </a:r>
            <a:endParaRPr lang="ru-RU" sz="3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  <a:p>
            <a:pPr>
              <a:tabLst>
                <a:tab pos="1822022" algn="l"/>
              </a:tabLst>
            </a:pPr>
            <a:endParaRPr lang="ru-RU" sz="3400" dirty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xfrm>
            <a:off x="285230" y="296046"/>
            <a:ext cx="11884545" cy="584775"/>
          </a:xfrm>
        </p:spPr>
        <p:txBody>
          <a:bodyPr/>
          <a:lstStyle/>
          <a:p>
            <a:pPr eaLnBrk="1" hangingPunct="1">
              <a:defRPr/>
            </a:pP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ФОРМИРОВАНИЕ РАСТРОВОГО ИЗОБРАЖЕНИЯ</a:t>
            </a:r>
            <a:endParaRPr lang="ru-RU" sz="3800" b="1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012789" y="10868870"/>
            <a:ext cx="10971812" cy="15542716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  <a:t/>
            </a:r>
            <a:br>
              <a:rPr lang="ru-RU" sz="3800" dirty="0" smtClean="0">
                <a:solidFill>
                  <a:srgbClr val="990099"/>
                </a:solidFill>
                <a:latin typeface="Times New Roman" pitchFamily="18" charset="0"/>
              </a:rPr>
            </a:br>
            <a:r>
              <a:rPr lang="en-US" sz="3800" dirty="0" smtClean="0">
                <a:latin typeface="Times New Roman" pitchFamily="18" charset="0"/>
              </a:rPr>
              <a:t/>
            </a:r>
            <a:br>
              <a:rPr lang="en-US" sz="3800" dirty="0" smtClean="0">
                <a:latin typeface="Times New Roman" pitchFamily="18" charset="0"/>
              </a:rPr>
            </a:br>
            <a:r>
              <a:rPr lang="en-US" sz="5800" dirty="0" smtClean="0">
                <a:solidFill>
                  <a:srgbClr val="CC0000"/>
                </a:solidFill>
                <a:latin typeface="Times New Roman" pitchFamily="18" charset="0"/>
              </a:rPr>
              <a:t>R –Red</a:t>
            </a:r>
            <a:br>
              <a:rPr lang="en-US" sz="5800" dirty="0" smtClean="0">
                <a:solidFill>
                  <a:srgbClr val="CC0000"/>
                </a:solidFill>
                <a:latin typeface="Times New Roman" pitchFamily="18" charset="0"/>
              </a:rPr>
            </a:br>
            <a:r>
              <a:rPr lang="en-US" sz="5800" dirty="0" smtClean="0">
                <a:solidFill>
                  <a:srgbClr val="008000"/>
                </a:solidFill>
                <a:latin typeface="Times New Roman" pitchFamily="18" charset="0"/>
              </a:rPr>
              <a:t>G – Green</a:t>
            </a:r>
            <a:r>
              <a:rPr lang="en-US" sz="5800" dirty="0" smtClean="0">
                <a:solidFill>
                  <a:srgbClr val="CC0000"/>
                </a:solidFill>
                <a:latin typeface="Times New Roman" pitchFamily="18" charset="0"/>
              </a:rPr>
              <a:t/>
            </a:r>
            <a:br>
              <a:rPr lang="en-US" sz="5800" dirty="0" smtClean="0">
                <a:solidFill>
                  <a:srgbClr val="CC0000"/>
                </a:solidFill>
                <a:latin typeface="Times New Roman" pitchFamily="18" charset="0"/>
              </a:rPr>
            </a:br>
            <a:r>
              <a:rPr lang="en-US" sz="5800" dirty="0" smtClean="0">
                <a:solidFill>
                  <a:srgbClr val="3333FF"/>
                </a:solidFill>
                <a:latin typeface="Times New Roman" pitchFamily="18" charset="0"/>
              </a:rPr>
              <a:t>B – Blue  </a:t>
            </a:r>
            <a:endParaRPr lang="ru-RU" sz="3800" dirty="0">
              <a:solidFill>
                <a:srgbClr val="3333FF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8728093" y="1439054"/>
            <a:ext cx="2870178" cy="2290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69847" y="224608"/>
            <a:ext cx="10952798" cy="939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/>
          <a:lstStyle/>
          <a:p>
            <a:pPr algn="ctr">
              <a:tabLst>
                <a:tab pos="5195888" algn="l"/>
              </a:tabLs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ЦВЕТОВАЯ МОДЕЛЬ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RGB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4161" y="1796244"/>
            <a:ext cx="77867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3888"/>
            <a:r>
              <a:rPr lang="ru-RU" sz="3600" dirty="0" smtClean="0">
                <a:latin typeface="Arial" pitchFamily="34" charset="0"/>
                <a:cs typeface="Arial" pitchFamily="34" charset="0"/>
              </a:rPr>
              <a:t>Цветное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изображение на экране монитора формируется смешиванием 3-х базовых цветов: 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красного</a:t>
            </a:r>
            <a:r>
              <a:rPr lang="ru-RU" sz="3600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зелёного</a:t>
            </a:r>
            <a:r>
              <a:rPr lang="ru-RU" sz="3600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600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синего</a:t>
            </a:r>
            <a:r>
              <a:rPr lang="ru-RU" sz="3600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latin typeface="Arial" pitchFamily="34" charset="0"/>
                <a:cs typeface="Arial" pitchFamily="34" charset="0"/>
              </a:rPr>
              <a:t>Такая цветовая модель называется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RGB –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моделью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8728093" y="4153698"/>
            <a:ext cx="2714644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>R –Red</a:t>
            </a:r>
            <a:b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>G – Green</a:t>
            </a: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>B – Blue  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1" name="Заголовок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652463" y="4081463"/>
            <a:ext cx="8243887" cy="1181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Arial"/>
              </a:rPr>
            </a:b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41285" y="1367616"/>
            <a:ext cx="8143932" cy="1107996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6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Палитра цветов в системе цветопередачи </a:t>
            </a:r>
            <a:r>
              <a:rPr lang="en-US" sz="36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RGB</a:t>
            </a:r>
            <a:endParaRPr lang="ru-RU" sz="36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04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41286" y="3153566"/>
            <a:ext cx="7358114" cy="375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>
                <a:latin typeface="Arial" pitchFamily="34" charset="0"/>
                <a:cs typeface="Arial" pitchFamily="34" charset="0"/>
              </a:rPr>
              <a:t>Цвет из палитры можно определить с помощью формулы:</a:t>
            </a:r>
          </a:p>
          <a:p>
            <a:pPr algn="ctr">
              <a:spcBef>
                <a:spcPct val="50000"/>
              </a:spcBef>
            </a:pPr>
            <a:r>
              <a:rPr lang="ru-RU" sz="4000" b="1" dirty="0">
                <a:latin typeface="Arial" pitchFamily="34" charset="0"/>
                <a:cs typeface="Arial" pitchFamily="34" charset="0"/>
              </a:rPr>
              <a:t>Цвет =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R + G + B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  <p:pic>
        <p:nvPicPr>
          <p:cNvPr id="25605" name="Picture 9" descr="цвет"/>
          <p:cNvPicPr>
            <a:picLocks noChangeAspect="1" noChangeArrowheads="1" noCrop="1"/>
          </p:cNvPicPr>
          <p:nvPr>
            <p:custDataLst>
              <p:tags r:id="rId4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9228159" y="1296178"/>
            <a:ext cx="2282176" cy="2143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69847" y="224608"/>
            <a:ext cx="10952798" cy="939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/>
          <a:lstStyle/>
          <a:p>
            <a:pPr algn="ctr">
              <a:tabLst>
                <a:tab pos="5195888" algn="l"/>
              </a:tabLs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ЦВЕТОВАЯ МОДЕЛЬ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RGB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3" name="Picture 5" descr="rgb"/>
          <p:cNvPicPr>
            <a:picLocks noGrp="1" noChangeAspect="1" noChangeArrowheads="1"/>
          </p:cNvPicPr>
          <p:nvPr>
            <p:ph idx="4294967295"/>
            <p:custDataLst>
              <p:tags r:id="rId6"/>
            </p:custDataLst>
          </p:nvPr>
        </p:nvPicPr>
        <p:blipFill>
          <a:blip r:embed="rId9"/>
          <a:srcRect/>
          <a:stretch>
            <a:fillRect/>
          </a:stretch>
        </p:blipFill>
        <p:spPr>
          <a:xfrm>
            <a:off x="8442341" y="3796508"/>
            <a:ext cx="3172436" cy="271634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6454E-6 4.78988E-7 L -0.37706 -0.2338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-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256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5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441285" y="1296178"/>
            <a:ext cx="11371300" cy="444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80306" y="5851262"/>
            <a:ext cx="11276745" cy="97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1 - наличие базового цвета в системе RGB </a:t>
            </a:r>
          </a:p>
          <a:p>
            <a:pPr eaLnBrk="0" hangingPunct="0"/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0 - отсутствие базового цвета в системе RGB</a:t>
            </a:r>
          </a:p>
        </p:txBody>
      </p:sp>
      <p:sp>
        <p:nvSpPr>
          <p:cNvPr id="6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69847" y="224608"/>
            <a:ext cx="10952798" cy="939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/>
          <a:lstStyle/>
          <a:p>
            <a:pPr algn="ctr">
              <a:tabLst>
                <a:tab pos="5195888" algn="l"/>
              </a:tabLs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ЦВЕТОВАЯ МОДЕЛЬ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RGB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727037" y="1367616"/>
            <a:ext cx="10971812" cy="1661993"/>
          </a:xfrm>
        </p:spPr>
        <p:txBody>
          <a:bodyPr/>
          <a:lstStyle/>
          <a:p>
            <a:pPr indent="630238" algn="just" eaLnBrk="1" hangingPunct="1">
              <a:defRPr/>
            </a:pPr>
            <a:r>
              <a:rPr lang="ru-RU" sz="36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Качество двоичного кодирования изображения определяется разрешающей способностью экрана и глубиной цвета</a:t>
            </a:r>
            <a:endParaRPr lang="ru-RU" sz="36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  <p:custDataLst>
              <p:tags r:id="rId3"/>
            </p:custDataLst>
          </p:nvPr>
        </p:nvSpPr>
        <p:spPr>
          <a:xfrm>
            <a:off x="226971" y="3225005"/>
            <a:ext cx="12169775" cy="2857520"/>
          </a:xfrm>
          <a:prstGeom prst="rect">
            <a:avLst/>
          </a:prstGeom>
        </p:spPr>
        <p:txBody>
          <a:bodyPr lIns="109664" tIns="54832" rIns="109664" bIns="54832"/>
          <a:lstStyle/>
          <a:p>
            <a:pPr algn="ctr" eaLnBrk="1" hangingPunct="1">
              <a:buFont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Количество цветов, отображаемых на экране монитора, вычисляется по формуле:  </a:t>
            </a:r>
          </a:p>
          <a:p>
            <a:pPr algn="ctr" eaLnBrk="1" hangingPunct="1">
              <a:buFontTx/>
              <a:buNone/>
            </a:pPr>
            <a:r>
              <a:rPr lang="en-US" sz="5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K= 2</a:t>
            </a:r>
            <a:r>
              <a:rPr lang="en-US" sz="5400" b="1" baseline="30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endParaRPr lang="ru-RU" sz="5400" b="1" baseline="30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K –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количество цветов</a:t>
            </a: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–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количество бит на 1 точку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глубина цвета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69847" y="224608"/>
            <a:ext cx="10952798" cy="939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/>
          <a:lstStyle/>
          <a:p>
            <a:pPr algn="ctr">
              <a:tabLst>
                <a:tab pos="5195888" algn="l"/>
              </a:tabLs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ЦВЕТОВАЯ МОДЕЛЬ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RGB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26971" y="367484"/>
            <a:ext cx="11644394" cy="446276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900" dirty="0" smtClean="0">
                <a:latin typeface="Arial" pitchFamily="34" charset="0"/>
                <a:cs typeface="Arial" pitchFamily="34" charset="0"/>
              </a:rPr>
              <a:t>ГЛУБИНА ЦВЕТА И КОЛИЧЕСТВО ОТОБРАЖАЕМЫХ ЦВЕТОВ</a:t>
            </a:r>
            <a:endParaRPr lang="ru-RU" sz="29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9727" name="Group 31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298409" y="1296178"/>
          <a:ext cx="11411278" cy="5458450"/>
        </p:xfrm>
        <a:graphic>
          <a:graphicData uri="http://schemas.openxmlformats.org/drawingml/2006/table">
            <a:tbl>
              <a:tblPr/>
              <a:tblGrid>
                <a:gridCol w="5324277"/>
                <a:gridCol w="6087001"/>
              </a:tblGrid>
              <a:tr h="1654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бит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1 пиксель 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121698" marR="121698" marT="46807" marB="468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цветов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5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121698" marR="121698" marT="46807" marB="468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 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5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121698" marR="121698" marT="46807" marB="468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kumimoji="0" 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 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5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07" marB="468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r>
                        <a:rPr kumimoji="0" 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 256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7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07" marB="468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r>
                        <a:rPr kumimoji="0" 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65 536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7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07" marB="468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r>
                        <a:rPr kumimoji="0" 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 16 777 216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7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07" marB="468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r>
                        <a:rPr kumimoji="0" 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 4 294 967 296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26971" y="219423"/>
            <a:ext cx="11942805" cy="71956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РАСЧЕТ  ОБЪЁМА  ВИДЕОПАМЯТИ</a:t>
            </a:r>
            <a:br>
              <a:rPr lang="ru-RU" sz="4400" b="1" dirty="0" smtClean="0">
                <a:latin typeface="Arial" pitchFamily="34" charset="0"/>
                <a:cs typeface="Arial" pitchFamily="34" charset="0"/>
              </a:rPr>
            </a:b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3" name="Содержимое 2"/>
          <p:cNvSpPr>
            <a:spLocks noGrp="1"/>
          </p:cNvSpPr>
          <p:nvPr>
            <p:ph idx="4294967295"/>
            <p:custDataLst>
              <p:tags r:id="rId3"/>
            </p:custDataLst>
          </p:nvPr>
        </p:nvSpPr>
        <p:spPr>
          <a:xfrm>
            <a:off x="655600" y="1367616"/>
            <a:ext cx="11144328" cy="5176741"/>
          </a:xfrm>
          <a:prstGeom prst="rect">
            <a:avLst/>
          </a:prstGeom>
        </p:spPr>
        <p:txBody>
          <a:bodyPr lIns="109664" tIns="54832" rIns="109664" bIns="54832"/>
          <a:lstStyle/>
          <a:p>
            <a:pPr indent="719138" eaLnBrk="1" hangingPunct="1">
              <a:buFont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Информационный объем требуемой для хранения изображения видеопамяти можно рассчитать по формуле:</a:t>
            </a:r>
          </a:p>
          <a:p>
            <a:pPr algn="ctr" eaLnBrk="1" hangingPunct="1">
              <a:buFontTx/>
              <a:buNone/>
            </a:pP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· X · Y </a:t>
            </a:r>
          </a:p>
          <a:p>
            <a:pPr eaLnBrk="1" hangingPunct="1">
              <a:buFont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– информационный объем видеопамяти в   </a:t>
            </a:r>
          </a:p>
          <a:p>
            <a:pPr eaLnBrk="1" hangingPunct="1">
              <a:buFont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                битах;</a:t>
            </a:r>
          </a:p>
          <a:p>
            <a:pPr eaLnBrk="1" hangingPunct="1">
              <a:buFont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X ·Y – количество точек изображения </a:t>
            </a:r>
          </a:p>
          <a:p>
            <a:pPr eaLnBrk="1" hangingPunct="1">
              <a:buFont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          (по горизонтали и по вертикали);</a:t>
            </a:r>
          </a:p>
          <a:p>
            <a:pPr eaLnBrk="1" hangingPunct="1">
              <a:buFont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–  количество  бит на 1 пиксель.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912733" y="2176668"/>
            <a:ext cx="10344309" cy="104644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400" dirty="0">
                <a:latin typeface="Times New Roman" pitchFamily="18" charset="0"/>
              </a:rPr>
              <a:t/>
            </a:r>
            <a:br>
              <a:rPr lang="ru-RU" sz="3400" dirty="0">
                <a:latin typeface="Times New Roman" pitchFamily="18" charset="0"/>
              </a:rPr>
            </a:br>
            <a:endParaRPr lang="ru-RU" sz="3400" dirty="0">
              <a:latin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  <p:custDataLst>
              <p:tags r:id="rId3"/>
            </p:custDataLst>
          </p:nvPr>
        </p:nvSpPr>
        <p:spPr>
          <a:xfrm>
            <a:off x="584161" y="1417305"/>
            <a:ext cx="10517162" cy="5022409"/>
          </a:xfrm>
          <a:prstGeom prst="rect">
            <a:avLst/>
          </a:prstGeom>
        </p:spPr>
        <p:txBody>
          <a:bodyPr lIns="109664" tIns="54832" rIns="109664" bIns="54832"/>
          <a:lstStyle/>
          <a:p>
            <a:pPr algn="ctr">
              <a:lnSpc>
                <a:spcPct val="80000"/>
              </a:lnSpc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Задание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36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endParaRPr lang="ru-RU" sz="36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Какой объём памяти (в битах) необходим для хранения одной точки изображения, в котором 16 различных цветов?  </a:t>
            </a:r>
          </a:p>
          <a:p>
            <a:pPr>
              <a:lnSpc>
                <a:spcPct val="80000"/>
              </a:lnSpc>
            </a:pPr>
            <a:endParaRPr lang="ru-RU" sz="36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  <a:p>
            <a:pPr algn="ctr">
              <a:lnSpc>
                <a:spcPct val="80000"/>
              </a:lnSpc>
            </a:pP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K= 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aseline="30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endParaRPr lang="ru-RU" sz="3600" baseline="30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 = 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aseline="30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aseline="30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</a:p>
          <a:p>
            <a:pPr>
              <a:lnSpc>
                <a:spcPct val="80000"/>
              </a:lnSpc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Ответ:  4 бита</a:t>
            </a:r>
          </a:p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         </a:t>
            </a:r>
          </a:p>
        </p:txBody>
      </p:sp>
      <p:sp>
        <p:nvSpPr>
          <p:cNvPr id="4" name="Заголовок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26971" y="219423"/>
            <a:ext cx="11942805" cy="71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РАСЧЕТ  ОБЪЁМА  ВИДЕОПАМЯТИ</a:t>
            </a:r>
            <a:b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912733" y="2176668"/>
            <a:ext cx="10344309" cy="104644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400" dirty="0">
                <a:latin typeface="Times New Roman" pitchFamily="18" charset="0"/>
              </a:rPr>
              <a:t/>
            </a:r>
            <a:br>
              <a:rPr lang="ru-RU" sz="3400" dirty="0">
                <a:latin typeface="Times New Roman" pitchFamily="18" charset="0"/>
              </a:rPr>
            </a:br>
            <a:endParaRPr lang="ru-RU" sz="3400" dirty="0">
              <a:latin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  <p:custDataLst>
              <p:tags r:id="rId3"/>
            </p:custDataLst>
          </p:nvPr>
        </p:nvSpPr>
        <p:spPr>
          <a:xfrm>
            <a:off x="584161" y="1417305"/>
            <a:ext cx="10517162" cy="5872312"/>
          </a:xfrm>
          <a:prstGeom prst="rect">
            <a:avLst/>
          </a:prstGeom>
        </p:spPr>
        <p:txBody>
          <a:bodyPr lIns="109664" tIns="54832" rIns="109664" bIns="54832"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Задание </a:t>
            </a:r>
            <a:r>
              <a:rPr lang="en-US" sz="3600" i="0" dirty="0" smtClean="0">
                <a:solidFill>
                  <a:schemeClr val="tx1"/>
                </a:solidFill>
                <a:latin typeface="Times New Roman" pitchFamily="18" charset="0"/>
              </a:rPr>
              <a:t>2</a:t>
            </a:r>
            <a:endParaRPr lang="ru-RU" sz="3600" i="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Рассчитать необходимый объём видеопамяти в    </a:t>
            </a:r>
            <a:r>
              <a:rPr lang="ru-RU" sz="3600" i="0" dirty="0" err="1" smtClean="0">
                <a:solidFill>
                  <a:schemeClr val="tx1"/>
                </a:solidFill>
                <a:latin typeface="Times New Roman" pitchFamily="18" charset="0"/>
              </a:rPr>
              <a:t>Мбайтах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 для графического режима с разрешением 800 </a:t>
            </a:r>
            <a:r>
              <a:rPr lang="ru-RU" sz="3600" i="0" dirty="0" err="1" smtClean="0">
                <a:solidFill>
                  <a:schemeClr val="tx1"/>
                </a:solidFill>
                <a:latin typeface="Times New Roman" pitchFamily="18" charset="0"/>
              </a:rPr>
              <a:t>х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 600 точек и глубиной цвета 24 бита на точку.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Решение:</a:t>
            </a:r>
            <a:endParaRPr lang="en-US" sz="3600" i="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i="0" dirty="0" smtClean="0">
                <a:solidFill>
                  <a:schemeClr val="tx1"/>
                </a:solidFill>
                <a:latin typeface="Times New Roman" pitchFamily="18" charset="0"/>
              </a:rPr>
              <a:t>M 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= </a:t>
            </a:r>
            <a:r>
              <a:rPr lang="en-US" sz="3600" i="0" dirty="0" err="1" smtClean="0">
                <a:solidFill>
                  <a:schemeClr val="tx1"/>
                </a:solidFill>
                <a:latin typeface="Times New Roman" pitchFamily="18" charset="0"/>
              </a:rPr>
              <a:t>i</a:t>
            </a:r>
            <a:r>
              <a:rPr lang="en-US" sz="3600" i="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3600" i="0" dirty="0" smtClean="0">
                <a:solidFill>
                  <a:schemeClr val="tx1"/>
                </a:solidFill>
                <a:latin typeface="Times New Roman" pitchFamily="18" charset="0"/>
              </a:rPr>
              <a:t>X 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3600" i="0" dirty="0" smtClean="0">
                <a:solidFill>
                  <a:schemeClr val="tx1"/>
                </a:solidFill>
                <a:latin typeface="Times New Roman" pitchFamily="18" charset="0"/>
              </a:rPr>
              <a:t>Y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ru-RU" sz="3600" i="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616860" indent="-616860">
              <a:lnSpc>
                <a:spcPct val="80000"/>
              </a:lnSpc>
              <a:buFontTx/>
              <a:buAutoNum type="arabicParenR"/>
              <a:defRPr/>
            </a:pPr>
            <a:r>
              <a:rPr lang="en-US" sz="3600" i="0" dirty="0" smtClean="0">
                <a:solidFill>
                  <a:schemeClr val="tx1"/>
                </a:solidFill>
                <a:latin typeface="Times New Roman" pitchFamily="18" charset="0"/>
              </a:rPr>
              <a:t>X 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3600" i="0" dirty="0" smtClean="0">
                <a:solidFill>
                  <a:schemeClr val="tx1"/>
                </a:solidFill>
                <a:latin typeface="Times New Roman" pitchFamily="18" charset="0"/>
              </a:rPr>
              <a:t>Y = 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800 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 600 = 480 000 точек</a:t>
            </a:r>
          </a:p>
          <a:p>
            <a:pPr marL="616860" indent="-616860">
              <a:lnSpc>
                <a:spcPct val="80000"/>
              </a:lnSpc>
              <a:buFontTx/>
              <a:buAutoNum type="arabicParenR"/>
              <a:defRPr/>
            </a:pP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24 бит 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 480 000 = 11 520 000 бит =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1 440 000 байт = 1406, 25 Кбайт = 1,37 </a:t>
            </a: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Мбайт</a:t>
            </a:r>
            <a:endParaRPr lang="en-US" sz="3600" i="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ru-RU" sz="3600" i="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3600" i="0" dirty="0" smtClean="0">
                <a:solidFill>
                  <a:schemeClr val="tx1"/>
                </a:solidFill>
                <a:latin typeface="Times New Roman" pitchFamily="18" charset="0"/>
              </a:rPr>
              <a:t>Ответ: 1,37 Мбайт</a:t>
            </a:r>
          </a:p>
          <a:p>
            <a:pPr>
              <a:lnSpc>
                <a:spcPct val="80000"/>
              </a:lnSpc>
            </a:pPr>
            <a:r>
              <a:rPr lang="ru-RU" sz="3600" b="1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        </a:t>
            </a:r>
          </a:p>
        </p:txBody>
      </p:sp>
      <p:sp>
        <p:nvSpPr>
          <p:cNvPr id="4" name="Заголовок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26971" y="219423"/>
            <a:ext cx="11942805" cy="71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РАСЧЕТ  ОБЪЁМА  ВИДЕОПАМЯТИ</a:t>
            </a:r>
            <a:b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5447" y="1224740"/>
            <a:ext cx="11144328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Компьютерная графика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Пространственная дискретизация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Качество графического изображения</a:t>
            </a: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Цветовая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модель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RGB</a:t>
            </a: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Расчёт объёма видеопамяти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 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УРОКА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912733" y="2176668"/>
            <a:ext cx="10344309" cy="104644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400" dirty="0">
                <a:latin typeface="Times New Roman" pitchFamily="18" charset="0"/>
              </a:rPr>
              <a:t/>
            </a:r>
            <a:br>
              <a:rPr lang="ru-RU" sz="3400" dirty="0">
                <a:latin typeface="Times New Roman" pitchFamily="18" charset="0"/>
              </a:rPr>
            </a:br>
            <a:endParaRPr lang="ru-RU" sz="3400" dirty="0">
              <a:latin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  <p:custDataLst>
              <p:tags r:id="rId3"/>
            </p:custDataLst>
          </p:nvPr>
        </p:nvSpPr>
        <p:spPr>
          <a:xfrm>
            <a:off x="512723" y="1224740"/>
            <a:ext cx="11287204" cy="5232137"/>
          </a:xfrm>
          <a:prstGeom prst="rect">
            <a:avLst/>
          </a:prstGeom>
        </p:spPr>
        <p:txBody>
          <a:bodyPr lIns="109664" tIns="54832" rIns="109664" bIns="54832"/>
          <a:lstStyle/>
          <a:p>
            <a:pPr algn="ctr">
              <a:defRPr/>
            </a:pPr>
            <a:r>
              <a:rPr lang="ru-RU" sz="36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Задание </a:t>
            </a:r>
            <a:r>
              <a:rPr lang="en-US" sz="36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6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630238" algn="ctr" eaLnBrk="1" hangingPunct="1">
              <a:buFontTx/>
              <a:buNone/>
              <a:defRPr/>
            </a:pP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Разрешение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монитора – 1024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768,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глубина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цвета – 16 бит. Каков необходимый объём видеопамяти в </a:t>
            </a:r>
            <a:r>
              <a:rPr lang="ru-RU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Кбайтах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для данного графического режима?  </a:t>
            </a:r>
          </a:p>
          <a:p>
            <a:pPr eaLnBrk="1" hangingPunct="1">
              <a:buFontTx/>
              <a:buNone/>
              <a:defRPr/>
            </a:pPr>
            <a:r>
              <a:rPr lang="ru-RU" sz="36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</a:t>
            </a:r>
            <a:endParaRPr lang="ru-RU" sz="32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16860" indent="-616860">
              <a:buFontTx/>
              <a:buAutoNum type="arabicParenR"/>
              <a:defRPr/>
            </a:pP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 =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1024 · 768 = 786 432 точек</a:t>
            </a:r>
          </a:p>
          <a:p>
            <a:pPr marL="616860" indent="-616860">
              <a:buFontTx/>
              <a:buAutoNum type="arabicParenR"/>
              <a:defRPr/>
            </a:pP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 бит · 786 432 = 12 582 912 бит =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572 864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байт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536 Кбайт</a:t>
            </a:r>
            <a:endParaRPr lang="en-US" sz="32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18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Ответ: 1 536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Кбайт</a:t>
            </a:r>
            <a:r>
              <a:rPr lang="ru-RU" sz="3600" b="1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        </a:t>
            </a:r>
          </a:p>
        </p:txBody>
      </p:sp>
      <p:sp>
        <p:nvSpPr>
          <p:cNvPr id="4" name="Заголовок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26971" y="219423"/>
            <a:ext cx="11942805" cy="71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РАСЧЕТ  ОБЪЁМА  ВИДЕОПАМЯТИ</a:t>
            </a:r>
            <a:b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912733" y="2176668"/>
            <a:ext cx="10344309" cy="104644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400" dirty="0">
                <a:latin typeface="Times New Roman" pitchFamily="18" charset="0"/>
              </a:rPr>
              <a:t/>
            </a:r>
            <a:br>
              <a:rPr lang="ru-RU" sz="3400" dirty="0">
                <a:latin typeface="Times New Roman" pitchFamily="18" charset="0"/>
              </a:rPr>
            </a:br>
            <a:endParaRPr lang="ru-RU" sz="3400" dirty="0">
              <a:latin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  <p:custDataLst>
              <p:tags r:id="rId3"/>
            </p:custDataLst>
          </p:nvPr>
        </p:nvSpPr>
        <p:spPr>
          <a:xfrm>
            <a:off x="584161" y="1296178"/>
            <a:ext cx="11287204" cy="5453736"/>
          </a:xfrm>
          <a:prstGeom prst="rect">
            <a:avLst/>
          </a:prstGeom>
        </p:spPr>
        <p:txBody>
          <a:bodyPr lIns="109664" tIns="54832" rIns="109664" bIns="54832"/>
          <a:lstStyle/>
          <a:p>
            <a:pPr algn="ctr">
              <a:lnSpc>
                <a:spcPct val="80000"/>
              </a:lnSpc>
            </a:pP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Задание 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  <a:p>
            <a:pPr algn="ctr" eaLnBrk="1" hangingPunct="1">
              <a:buFontTx/>
              <a:buNone/>
            </a:pP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Для хранения растрового изображения размером 32 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32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пикселя</a:t>
            </a:r>
            <a:r>
              <a:rPr lang="ru-RU" sz="28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потребовалось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512 байт памяти. </a:t>
            </a:r>
          </a:p>
          <a:p>
            <a:pPr algn="ctr" eaLnBrk="1" hangingPunct="1">
              <a:buFontTx/>
              <a:buNone/>
            </a:pP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Каково максимально возможное число цветов в палитре изображения?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en-US" sz="28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8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→  </a:t>
            </a:r>
            <a:r>
              <a:rPr lang="en-US" sz="28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M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(X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AutoNum type="arabicParenR"/>
            </a:pP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X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 = 32 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32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1024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точек</a:t>
            </a:r>
            <a:endParaRPr lang="en-US" sz="28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AutoNum type="arabicParenR"/>
            </a:pP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512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байт = 512 · 8 = 4 096 бит </a:t>
            </a:r>
          </a:p>
          <a:p>
            <a:pPr eaLnBrk="1" hangingPunct="1">
              <a:buFontTx/>
              <a:buAutoNum type="arabicParenR"/>
            </a:pP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096 : 1024 = 4 бита</a:t>
            </a:r>
          </a:p>
          <a:p>
            <a:pPr eaLnBrk="1" hangingPunct="1">
              <a:buFontTx/>
              <a:buAutoNum type="arabicParenR" startAt="4"/>
            </a:pP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K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i="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→  2</a:t>
            </a:r>
            <a:r>
              <a:rPr lang="ru-RU" sz="2800" i="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= 16 цветов</a:t>
            </a:r>
            <a:endParaRPr lang="ru-RU" sz="2800" i="0" baseline="30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800" i="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Ответ: 16 цветов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b="1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        </a:t>
            </a:r>
          </a:p>
        </p:txBody>
      </p:sp>
      <p:sp>
        <p:nvSpPr>
          <p:cNvPr id="4" name="Заголовок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26971" y="219423"/>
            <a:ext cx="11942805" cy="71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РАСЧЕТ  ОБЪЁМА  ВИДЕОПАМЯТИ</a:t>
            </a:r>
            <a:b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912733" y="2176668"/>
            <a:ext cx="10344309" cy="104644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400" dirty="0">
                <a:latin typeface="Times New Roman" pitchFamily="18" charset="0"/>
              </a:rPr>
              <a:t/>
            </a:r>
            <a:br>
              <a:rPr lang="ru-RU" sz="3400" dirty="0">
                <a:latin typeface="Times New Roman" pitchFamily="18" charset="0"/>
              </a:rPr>
            </a:br>
            <a:endParaRPr lang="ru-RU" sz="3400" dirty="0">
              <a:latin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  <p:custDataLst>
              <p:tags r:id="rId3"/>
            </p:custDataLst>
          </p:nvPr>
        </p:nvSpPr>
        <p:spPr>
          <a:xfrm>
            <a:off x="584161" y="1296178"/>
            <a:ext cx="11287204" cy="6249851"/>
          </a:xfrm>
          <a:prstGeom prst="rect">
            <a:avLst/>
          </a:prstGeom>
        </p:spPr>
        <p:txBody>
          <a:bodyPr lIns="109664" tIns="54832" rIns="109664" bIns="54832"/>
          <a:lstStyle/>
          <a:p>
            <a:pPr algn="ctr" eaLnBrk="1" hangingPunct="1">
              <a:buFontTx/>
              <a:buNone/>
            </a:pP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Задание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Скольких различных цветов могут быть пиксели растрового изображения, имеющего размер 128</a:t>
            </a:r>
            <a:r>
              <a:rPr lang="en-US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x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512 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пикселей и занимающего на диске 24 </a:t>
            </a:r>
            <a:r>
              <a:rPr lang="ru-RU" sz="28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Кбайта</a:t>
            </a:r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en-US" sz="32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→ 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M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(X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32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AutoNum type="arabicParenR"/>
            </a:pP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X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 =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128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· 512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65 536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точек</a:t>
            </a:r>
            <a:endParaRPr lang="en-US" sz="32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AutoNum type="arabicParenR"/>
            </a:pP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24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Кбайт = 24 · 1024 · 8 = 196 608 бит </a:t>
            </a:r>
          </a:p>
          <a:p>
            <a:pPr eaLnBrk="1" hangingPunct="1">
              <a:buFontTx/>
              <a:buAutoNum type="arabicParenR"/>
            </a:pP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196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608 : 65 536 = 3 бита</a:t>
            </a:r>
          </a:p>
          <a:p>
            <a:pPr eaLnBrk="1" hangingPunct="1">
              <a:buFontTx/>
              <a:buAutoNum type="arabicParenR" startAt="4"/>
            </a:pP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K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i="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3200" i="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→  2</a:t>
            </a:r>
            <a:r>
              <a:rPr lang="ru-RU" sz="3200" i="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= 8 цветов</a:t>
            </a:r>
            <a:endParaRPr lang="ru-RU" sz="3200" i="0" baseline="30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None/>
            </a:pPr>
            <a:r>
              <a:rPr lang="ru-RU" sz="3200" i="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i="0" baseline="30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3200" i="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Ответ: 8 цветов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3200" b="1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        </a:t>
            </a:r>
          </a:p>
        </p:txBody>
      </p:sp>
      <p:sp>
        <p:nvSpPr>
          <p:cNvPr id="4" name="Заголовок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26971" y="219423"/>
            <a:ext cx="11942805" cy="71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РАСЧЕТ  ОБЪЁМА  ВИДЕОПАМЯТИ</a:t>
            </a:r>
            <a:b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Содержимое 2"/>
          <p:cNvSpPr>
            <a:spLocks noGrp="1"/>
          </p:cNvSpPr>
          <p:nvPr>
            <p:ph idx="4294967295"/>
            <p:custDataLst>
              <p:tags r:id="rId2"/>
            </p:custDataLst>
          </p:nvPr>
        </p:nvSpPr>
        <p:spPr>
          <a:xfrm>
            <a:off x="298409" y="1367616"/>
            <a:ext cx="12169775" cy="4562359"/>
          </a:xfrm>
          <a:prstGeom prst="rect">
            <a:avLst/>
          </a:prstGeom>
        </p:spPr>
        <p:txBody>
          <a:bodyPr lIns="109664" tIns="54832" rIns="109664" bIns="54832"/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 каких цветов формируется цветное изображение на экране монитора?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 определяется цвет изображения из палитры цветов в системе 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RGB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 чего зависит качество двоичного кодирования изображения?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 определяется количество цветов, отображаемых на экране монитора?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Зависит ли информационный объём видеопамяти изображения от глубины цвета? Почему?</a:t>
            </a:r>
          </a:p>
          <a:p>
            <a:pPr eaLnBrk="1" hangingPunct="1"/>
            <a:endParaRPr lang="ru-RU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dirty="0" smtClean="0"/>
          </a:p>
        </p:txBody>
      </p:sp>
      <p:pic>
        <p:nvPicPr>
          <p:cNvPr id="39940" name="Picture 19" descr="2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10871233" y="224608"/>
            <a:ext cx="1005503" cy="101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26971" y="219423"/>
            <a:ext cx="11942805" cy="1354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ЗАКРЕПЛЕНИЕ</a:t>
            </a:r>
            <a:b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727037" y="1724806"/>
            <a:ext cx="11144328" cy="405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marL="4763" indent="625475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Скольких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различных цветов могут быть пиксели растрового изображения, имеющего размер 128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x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256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пикселей и занимающего на диске 24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Кбайта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4763" indent="625475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хранения растрового изображения размером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4763" indent="-4763"/>
            <a:r>
              <a:rPr lang="ru-RU" sz="3200" dirty="0" smtClean="0">
                <a:latin typeface="Arial" pitchFamily="34" charset="0"/>
                <a:cs typeface="Arial" pitchFamily="34" charset="0"/>
              </a:rPr>
              <a:t>32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x 32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пикселя</a:t>
            </a:r>
            <a:r>
              <a:rPr lang="ru-RU" sz="32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потребовалось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1024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байт памяти. </a:t>
            </a:r>
          </a:p>
          <a:p>
            <a:pPr marL="4763"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Каково максимально возможное число цветов в палитре изображения?</a:t>
            </a:r>
          </a:p>
          <a:p>
            <a:pPr marL="514350" indent="-514350"/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ЗАДАНИЕ ДЛЯ САМОСТОЯТЕЛЬНОЙ РАБОТЫ</a:t>
            </a:r>
            <a:endParaRPr kumimoji="0" lang="ru-RU" sz="40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" name="Picture 9" descr="18m5"/>
          <p:cNvPicPr>
            <a:picLocks noChangeAspect="1" noChangeArrowheads="1" noCrop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431292" y="5153830"/>
            <a:ext cx="2050163" cy="161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1351" y="1439054"/>
            <a:ext cx="10572824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630238"/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40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409" y="1224740"/>
            <a:ext cx="115613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/>
            <a:r>
              <a:rPr lang="ru-RU" sz="2800" dirty="0" smtClean="0">
                <a:latin typeface="Arial" pitchFamily="34" charset="0"/>
                <a:cs typeface="Arial" pitchFamily="34" charset="0"/>
              </a:rPr>
              <a:t>Даны два числа 1024757520 и 1232400565 в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восьмиричной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системе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счисления, переведите в двоичную систему счисления, выполните сложение, в ответе поменяйте 0 на 1 и 1 на 0, далее переведите в 16-ричную систему счисления.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3082128"/>
            <a:ext cx="108510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1024757520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001 000 010 100 111 101 111 101 010 000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2558" y="3796508"/>
            <a:ext cx="109873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1232400565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001 010 011 010 100 000 000 101 110 101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98673" y="4582326"/>
            <a:ext cx="7810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01 0010 1011 1101 1110 0000 1100 0101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98673" y="5368144"/>
            <a:ext cx="78854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10 1101 0100 0010 0001 1111 0011 1010</a:t>
            </a:r>
            <a:r>
              <a:rPr lang="ru-RU" sz="3200" b="1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b="1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70375" y="6011086"/>
            <a:ext cx="26530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2D42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1F3A</a:t>
            </a:r>
            <a:r>
              <a:rPr lang="ru-RU" sz="32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ru-RU" sz="3200" b="1" baseline="-25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98409" y="296046"/>
            <a:ext cx="11572956" cy="67710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КОМПЬЮТЕРНАЯ ГРАФИКА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Содержимое 2"/>
          <p:cNvSpPr>
            <a:spLocks noGrp="1"/>
          </p:cNvSpPr>
          <p:nvPr>
            <p:ph idx="4294967295"/>
            <p:custDataLst>
              <p:tags r:id="rId3"/>
            </p:custDataLst>
          </p:nvPr>
        </p:nvSpPr>
        <p:spPr>
          <a:xfrm>
            <a:off x="441285" y="1510492"/>
            <a:ext cx="11371134" cy="3857652"/>
          </a:xfrm>
          <a:prstGeom prst="rect">
            <a:avLst/>
          </a:prstGeom>
        </p:spPr>
        <p:txBody>
          <a:bodyPr lIns="109664" tIns="54832" rIns="109664" bIns="54832"/>
          <a:lstStyle/>
          <a:p>
            <a:pPr indent="809625" algn="just" eaLnBrk="1" hangingPunct="1">
              <a:buFont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Компьютерная графика – это область информатики, занимающаяся проблемами получения различных изображений (рисунков, чертежей, мультипликации) на компьютере. </a:t>
            </a:r>
          </a:p>
          <a:p>
            <a:pPr algn="just" eaLnBrk="1" hangingPunct="1">
              <a:buFont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Работа с компьютерной графикой – одно из самых популярных направлений использования персонального компьютера.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26971" y="1224740"/>
            <a:ext cx="11694392" cy="67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/>
          <a:lstStyle/>
          <a:p>
            <a:pPr marL="411240" indent="-411240" algn="ctr">
              <a:spcBef>
                <a:spcPct val="20000"/>
              </a:spcBef>
              <a:defRPr/>
            </a:pPr>
            <a:r>
              <a:rPr lang="ru-RU" sz="3400" kern="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3400" kern="0" dirty="0">
                <a:latin typeface="Arial" pitchFamily="34" charset="0"/>
                <a:cs typeface="Arial" pitchFamily="34" charset="0"/>
              </a:rPr>
              <a:t>это информация, представленная </a:t>
            </a:r>
          </a:p>
          <a:p>
            <a:pPr marL="411240" indent="-411240" algn="ctr">
              <a:spcBef>
                <a:spcPct val="20000"/>
              </a:spcBef>
              <a:defRPr/>
            </a:pPr>
            <a:r>
              <a:rPr lang="ru-RU" sz="3400" kern="0" dirty="0">
                <a:latin typeface="Arial" pitchFamily="34" charset="0"/>
                <a:cs typeface="Arial" pitchFamily="34" charset="0"/>
              </a:rPr>
              <a:t>в графической форме </a:t>
            </a:r>
          </a:p>
          <a:p>
            <a:pPr marL="411240" indent="-411240" algn="ctr">
              <a:spcBef>
                <a:spcPct val="20000"/>
              </a:spcBef>
              <a:defRPr/>
            </a:pPr>
            <a:r>
              <a:rPr lang="ru-RU" sz="3400" kern="0" dirty="0">
                <a:latin typeface="Arial" pitchFamily="34" charset="0"/>
                <a:cs typeface="Arial" pitchFamily="34" charset="0"/>
              </a:rPr>
              <a:t>(рисунки, фото, анимация, чертеж и т.д.)</a:t>
            </a:r>
          </a:p>
          <a:p>
            <a:pPr marL="411240" indent="-411240">
              <a:spcBef>
                <a:spcPct val="20000"/>
              </a:spcBef>
              <a:defRPr/>
            </a:pPr>
            <a:endParaRPr lang="ru-RU" sz="3400" kern="0" dirty="0"/>
          </a:p>
        </p:txBody>
      </p:sp>
      <p:sp>
        <p:nvSpPr>
          <p:cNvPr id="6147" name="Прямоугольник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69847" y="3463681"/>
            <a:ext cx="11028859" cy="3003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Формы представления графической </a:t>
            </a: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информации</a:t>
            </a:r>
          </a:p>
          <a:p>
            <a:pPr algn="ctr"/>
            <a:endParaRPr lang="ru-RU" sz="2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Аналоговая        Дискретная</a:t>
            </a:r>
            <a:endParaRPr lang="ru-RU" sz="1300" dirty="0"/>
          </a:p>
          <a:p>
            <a:r>
              <a:rPr lang="ru-RU" sz="2400" dirty="0"/>
              <a:t>  </a:t>
            </a:r>
            <a:endParaRPr lang="ru-RU" sz="4300" dirty="0"/>
          </a:p>
        </p:txBody>
      </p:sp>
      <p:sp>
        <p:nvSpPr>
          <p:cNvPr id="5" name="Стрелка вниз 4"/>
          <p:cNvSpPr/>
          <p:nvPr>
            <p:custDataLst>
              <p:tags r:id="rId4"/>
            </p:custDataLst>
          </p:nvPr>
        </p:nvSpPr>
        <p:spPr>
          <a:xfrm rot="2824255">
            <a:off x="4459533" y="4542177"/>
            <a:ext cx="205339" cy="723241"/>
          </a:xfrm>
          <a:prstGeom prst="downArrow">
            <a:avLst/>
          </a:prstGeom>
          <a:ln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64" tIns="54832" rIns="109664" bIns="54832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низ 5"/>
          <p:cNvSpPr/>
          <p:nvPr>
            <p:custDataLst>
              <p:tags r:id="rId5"/>
            </p:custDataLst>
          </p:nvPr>
        </p:nvSpPr>
        <p:spPr>
          <a:xfrm rot="18765129" flipH="1">
            <a:off x="7174292" y="4620128"/>
            <a:ext cx="228695" cy="732330"/>
          </a:xfrm>
          <a:prstGeom prst="downArrow">
            <a:avLst/>
          </a:prstGeom>
          <a:ln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64" tIns="54832" rIns="109664" bIns="54832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Заголовок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298409" y="296046"/>
            <a:ext cx="11572956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КОМПЬЮТЕРНАЯ ГРАФИКА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26972" y="296046"/>
            <a:ext cx="11715832" cy="67710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ПРОСТРАНСТВЕННАЯ ДИСКРЕТИЗАЦИЯ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  <p:custDataLst>
              <p:tags r:id="rId3"/>
            </p:custDataLst>
          </p:nvPr>
        </p:nvSpPr>
        <p:spPr>
          <a:xfrm>
            <a:off x="512723" y="1581930"/>
            <a:ext cx="11215766" cy="3939540"/>
          </a:xfrm>
        </p:spPr>
        <p:txBody>
          <a:bodyPr/>
          <a:lstStyle/>
          <a:p>
            <a:pPr indent="719138" algn="just" eaLnBrk="1" hangingPunct="1">
              <a:buFontTx/>
              <a:buNone/>
            </a:pPr>
            <a:r>
              <a:rPr lang="ru-RU" sz="3200" i="0" dirty="0" smtClean="0">
                <a:latin typeface="Arial" pitchFamily="34" charset="0"/>
                <a:cs typeface="Arial" pitchFamily="34" charset="0"/>
              </a:rPr>
              <a:t>Преобразование графической информации из аналоговой (непрерывной) формы в дискретную (цифровую) происходит путём разбиения графического изображения (дискретизации) на фрагменты (точки), каждому фрагменту присваивается значение его цвета, т.е. код цвета (красный, синий и т.д.). </a:t>
            </a:r>
          </a:p>
          <a:p>
            <a:pPr indent="719138" algn="just" eaLnBrk="1" hangingPunct="1">
              <a:buFontTx/>
              <a:buNone/>
            </a:pPr>
            <a:r>
              <a:rPr lang="ru-RU" sz="3200" i="0" dirty="0" smtClean="0">
                <a:latin typeface="Arial" pitchFamily="34" charset="0"/>
                <a:cs typeface="Arial" pitchFamily="34" charset="0"/>
              </a:rPr>
              <a:t>При кодировании изображения происходит его пространственная дискретизация. </a:t>
            </a:r>
          </a:p>
        </p:txBody>
      </p:sp>
    </p:spTree>
    <p:custDataLst>
      <p:tags r:id="rId1"/>
    </p:custData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7" name="Рисунок 13" descr="C:\Documents and Settings\Пользователь\Мои документы\Мои рисунки\Безымянный.bmp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11"/>
          <a:srcRect/>
          <a:stretch>
            <a:fillRect/>
          </a:stretch>
        </p:blipFill>
        <p:spPr bwMode="auto">
          <a:xfrm>
            <a:off x="6584953" y="3225004"/>
            <a:ext cx="4749127" cy="330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8409" y="1224740"/>
            <a:ext cx="11430081" cy="1187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    </a:t>
            </a:r>
            <a:r>
              <a:rPr lang="ru-RU" sz="3200" dirty="0"/>
              <a:t>  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В процессе кодирования изображения в компьютере производится его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пространственная дискретизация  </a:t>
            </a:r>
          </a:p>
        </p:txBody>
      </p:sp>
      <p:sp>
        <p:nvSpPr>
          <p:cNvPr id="8199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942275" y="2367748"/>
            <a:ext cx="3435426" cy="772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300" b="1" dirty="0">
                <a:latin typeface="Arial" pitchFamily="34" charset="0"/>
                <a:cs typeface="Arial" pitchFamily="34" charset="0"/>
              </a:rPr>
              <a:t>11100001</a:t>
            </a:r>
          </a:p>
        </p:txBody>
      </p:sp>
      <p:sp>
        <p:nvSpPr>
          <p:cNvPr id="10245" name="Text Box 1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" y="6533908"/>
            <a:ext cx="8193470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endParaRPr lang="ru-RU" sz="2900" b="1" dirty="0"/>
          </a:p>
        </p:txBody>
      </p:sp>
      <p:pic>
        <p:nvPicPr>
          <p:cNvPr id="10246" name="Picture 3" descr="C:\Documents and Settings\Пользователь\Мои документы\2140e197a24d.jpg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2"/>
          <a:srcRect/>
          <a:stretch>
            <a:fillRect/>
          </a:stretch>
        </p:blipFill>
        <p:spPr bwMode="auto">
          <a:xfrm>
            <a:off x="512723" y="3296442"/>
            <a:ext cx="4572032" cy="331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Стрелка вверх 14"/>
          <p:cNvSpPr/>
          <p:nvPr>
            <p:custDataLst>
              <p:tags r:id="rId7"/>
            </p:custDataLst>
          </p:nvPr>
        </p:nvSpPr>
        <p:spPr>
          <a:xfrm rot="4964507" flipH="1">
            <a:off x="5649196" y="1845172"/>
            <a:ext cx="375456" cy="6077638"/>
          </a:xfrm>
          <a:prstGeom prst="upArrow">
            <a:avLst>
              <a:gd name="adj1" fmla="val 25527"/>
              <a:gd name="adj2" fmla="val 50743"/>
            </a:avLst>
          </a:prstGeom>
          <a:ln>
            <a:solidFill>
              <a:schemeClr val="accent6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64" tIns="54832" rIns="109664" bIns="54832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Стрелка вверх 15"/>
          <p:cNvSpPr/>
          <p:nvPr>
            <p:custDataLst>
              <p:tags r:id="rId8"/>
            </p:custDataLst>
          </p:nvPr>
        </p:nvSpPr>
        <p:spPr>
          <a:xfrm rot="1042896" flipH="1">
            <a:off x="9147971" y="3015272"/>
            <a:ext cx="230022" cy="1423388"/>
          </a:xfrm>
          <a:prstGeom prst="upArrow">
            <a:avLst>
              <a:gd name="adj1" fmla="val 25527"/>
              <a:gd name="adj2" fmla="val 50743"/>
            </a:avLst>
          </a:prstGeom>
          <a:ln>
            <a:solidFill>
              <a:schemeClr val="accent6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64" tIns="54832" rIns="109664" bIns="54832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Rectangle 2"/>
          <p:cNvSpPr txBox="1">
            <a:spLocks noChangeArrowheads="1"/>
          </p:cNvSpPr>
          <p:nvPr>
            <p:custDataLst>
              <p:tags r:id="rId9"/>
            </p:custDataLst>
          </p:nvPr>
        </p:nvSpPr>
        <p:spPr>
          <a:xfrm>
            <a:off x="226972" y="296046"/>
            <a:ext cx="11715832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ПРОСТРАНСТВЕННАЯ ДИСКРЕТИЗАЦИЯ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6442077" y="1735101"/>
            <a:ext cx="5214974" cy="4238083"/>
          </a:xfrm>
        </p:spPr>
        <p:txBody>
          <a:bodyPr/>
          <a:lstStyle/>
          <a:p>
            <a:pPr indent="630238"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400" i="0" dirty="0" smtClean="0">
                <a:latin typeface="Arial" pitchFamily="34" charset="0"/>
                <a:cs typeface="Arial" pitchFamily="34" charset="0"/>
              </a:rPr>
              <a:t>Дискретизацию</a:t>
            </a:r>
            <a:r>
              <a:rPr lang="en-US" sz="3400" i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i="0" dirty="0" smtClean="0">
                <a:latin typeface="Arial" pitchFamily="34" charset="0"/>
                <a:cs typeface="Arial" pitchFamily="34" charset="0"/>
              </a:rPr>
              <a:t>можно </a:t>
            </a:r>
            <a:r>
              <a:rPr lang="ru-RU" sz="3400" i="0" dirty="0" smtClean="0">
                <a:latin typeface="Arial" pitchFamily="34" charset="0"/>
                <a:cs typeface="Arial" pitchFamily="34" charset="0"/>
              </a:rPr>
              <a:t>сравнить с построением изображения из мозаики. </a:t>
            </a:r>
          </a:p>
          <a:p>
            <a:pPr indent="630238"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400" i="0" dirty="0" smtClean="0">
                <a:latin typeface="Arial" pitchFamily="34" charset="0"/>
                <a:cs typeface="Arial" pitchFamily="34" charset="0"/>
              </a:rPr>
              <a:t>Изображение разбивается на отдельные маленькие элементы (</a:t>
            </a:r>
            <a:r>
              <a:rPr lang="ru-RU" sz="3400" b="1" i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пиксели</a:t>
            </a:r>
            <a:r>
              <a:rPr lang="ru-RU" sz="3400" i="0" dirty="0" smtClean="0">
                <a:latin typeface="Arial" pitchFamily="34" charset="0"/>
                <a:cs typeface="Arial" pitchFamily="34" charset="0"/>
              </a:rPr>
              <a:t>), каждый элемент может иметь свой цвет.</a:t>
            </a:r>
          </a:p>
        </p:txBody>
      </p:sp>
      <p:pic>
        <p:nvPicPr>
          <p:cNvPr id="11268" name="Picture 5" descr="198-b7476bf1ed"/>
          <p:cNvPicPr>
            <a:picLocks noGrp="1" noChangeAspect="1" noChangeArrowheads="1"/>
          </p:cNvPicPr>
          <p:nvPr>
            <p:ph sz="half" idx="2"/>
            <p:custDataLst>
              <p:tags r:id="rId3"/>
            </p:custDataLst>
          </p:nvPr>
        </p:nvPicPr>
        <p:blipFill>
          <a:blip r:embed="rId6"/>
          <a:srcRect/>
          <a:stretch>
            <a:fillRect/>
          </a:stretch>
        </p:blipFill>
        <p:spPr>
          <a:xfrm>
            <a:off x="584161" y="1510492"/>
            <a:ext cx="5207716" cy="4922163"/>
          </a:xfrm>
        </p:spPr>
      </p:pic>
      <p:sp>
        <p:nvSpPr>
          <p:cNvPr id="7" name="Rectangle 2"/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226972" y="296046"/>
            <a:ext cx="11715832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ПРОСТРАНСТВЕННАЯ ДИСКРЕТИЗАЦИЯ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26972" y="296046"/>
            <a:ext cx="11715832" cy="61555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КАЧЕСТВО ГРАФИЧЕСКОГО ИЗОБРАЖЕНИЯ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  <p:custDataLst>
              <p:tags r:id="rId3"/>
            </p:custDataLst>
          </p:nvPr>
        </p:nvSpPr>
        <p:spPr>
          <a:xfrm>
            <a:off x="526090" y="1367616"/>
            <a:ext cx="11643685" cy="5170646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ü"/>
              <a:tabLst>
                <a:tab pos="1822022" algn="l"/>
              </a:tabLst>
              <a:defRPr/>
            </a:pPr>
            <a:r>
              <a:rPr lang="en-US" sz="3200" i="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i="0" dirty="0" smtClean="0">
                <a:latin typeface="Arial" pitchFamily="34" charset="0"/>
                <a:cs typeface="Arial" pitchFamily="34" charset="0"/>
              </a:rPr>
              <a:t>Графическая </a:t>
            </a:r>
            <a:r>
              <a:rPr lang="ru-RU" sz="3200" i="0" dirty="0">
                <a:latin typeface="Arial" pitchFamily="34" charset="0"/>
                <a:cs typeface="Arial" pitchFamily="34" charset="0"/>
              </a:rPr>
              <a:t>информация на экране монитора представляется в виде </a:t>
            </a:r>
            <a:r>
              <a:rPr lang="ru-RU" sz="3200" i="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растрового изображения</a:t>
            </a:r>
            <a:r>
              <a:rPr lang="ru-RU" sz="3200" i="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200" i="0" dirty="0">
                <a:latin typeface="Arial" pitchFamily="34" charset="0"/>
                <a:cs typeface="Arial" pitchFamily="34" charset="0"/>
              </a:rPr>
              <a:t>которое формируется </a:t>
            </a:r>
            <a:r>
              <a:rPr lang="ru-RU" sz="3200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 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точек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пикселей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80000"/>
              </a:lnSpc>
              <a:tabLst>
                <a:tab pos="1822022" algn="l"/>
              </a:tabLst>
              <a:defRPr/>
            </a:pPr>
            <a:endParaRPr lang="ru-RU" sz="3200" i="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ü"/>
              <a:tabLst>
                <a:tab pos="1822022" algn="l"/>
              </a:tabLst>
              <a:defRPr/>
            </a:pPr>
            <a:r>
              <a:rPr lang="en-US" sz="3200" i="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i="0" dirty="0" smtClean="0">
                <a:latin typeface="Arial" pitchFamily="34" charset="0"/>
                <a:cs typeface="Arial" pitchFamily="34" charset="0"/>
              </a:rPr>
              <a:t>Качество </a:t>
            </a:r>
            <a:r>
              <a:rPr lang="ru-RU" sz="3200" i="0" dirty="0">
                <a:latin typeface="Arial" pitchFamily="34" charset="0"/>
                <a:cs typeface="Arial" pitchFamily="34" charset="0"/>
              </a:rPr>
              <a:t>изображения определяется</a:t>
            </a:r>
            <a:r>
              <a:rPr lang="ru-RU" sz="3200" i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разрешающей способностью монитора</a:t>
            </a:r>
            <a:r>
              <a:rPr lang="ru-RU" sz="3200" i="0" dirty="0">
                <a:latin typeface="Arial" pitchFamily="34" charset="0"/>
                <a:cs typeface="Arial" pitchFamily="34" charset="0"/>
              </a:rPr>
              <a:t> – количеством точек</a:t>
            </a:r>
            <a:r>
              <a:rPr lang="ru-RU" sz="3200" i="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i="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tabLst>
                <a:tab pos="1822022" algn="l"/>
              </a:tabLst>
              <a:defRPr/>
            </a:pPr>
            <a:endParaRPr lang="ru-RU" sz="3200" i="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ü"/>
              <a:tabLst>
                <a:tab pos="1822022" algn="l"/>
              </a:tabLst>
              <a:defRPr/>
            </a:pPr>
            <a:r>
              <a:rPr lang="en-US" sz="3200" i="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i="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200" i="0" dirty="0">
                <a:latin typeface="Arial" pitchFamily="34" charset="0"/>
                <a:cs typeface="Arial" pitchFamily="34" charset="0"/>
              </a:rPr>
              <a:t>современном ПК используются </a:t>
            </a:r>
            <a:r>
              <a:rPr lang="ru-RU" sz="3200" i="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200" i="0" dirty="0" smtClean="0">
                <a:latin typeface="Arial" pitchFamily="34" charset="0"/>
                <a:cs typeface="Arial" pitchFamily="34" charset="0"/>
              </a:rPr>
              <a:t>следующие основные разрешающие </a:t>
            </a:r>
            <a:r>
              <a:rPr lang="ru-RU" sz="3200" i="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200" i="0" dirty="0" smtClean="0">
                <a:latin typeface="Arial" pitchFamily="34" charset="0"/>
                <a:cs typeface="Arial" pitchFamily="34" charset="0"/>
              </a:rPr>
              <a:t>способности экрана</a:t>
            </a:r>
            <a:r>
              <a:rPr lang="ru-RU" sz="3200" i="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3200" i="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  <a:tabLst>
                <a:tab pos="1822022" algn="l"/>
              </a:tabLst>
              <a:defRPr/>
            </a:pPr>
            <a:endParaRPr lang="en-US" sz="3400" i="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  <a:tabLst>
                <a:tab pos="1822022" algn="l"/>
              </a:tabLst>
              <a:defRPr/>
            </a:pPr>
            <a:r>
              <a:rPr lang="en-US" sz="3400" i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i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400" i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400" i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800 </a:t>
            </a:r>
            <a:r>
              <a:rPr lang="ru-RU" sz="3400" i="0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3400" i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600 точек, </a:t>
            </a:r>
            <a:r>
              <a:rPr lang="ru-RU" sz="3400" i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1024 </a:t>
            </a:r>
            <a:r>
              <a:rPr lang="ru-RU" sz="3400" i="0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3400" i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768 точек, 1280 </a:t>
            </a:r>
            <a:r>
              <a:rPr lang="ru-RU" sz="3400" i="0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3400" i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1024 точек.</a:t>
            </a:r>
          </a:p>
          <a:p>
            <a:pPr>
              <a:lnSpc>
                <a:spcPct val="80000"/>
              </a:lnSpc>
              <a:tabLst>
                <a:tab pos="1822022" algn="l"/>
              </a:tabLst>
              <a:defRPr/>
            </a:pPr>
            <a:endParaRPr lang="ru-RU" sz="3200" i="0" dirty="0" smtClean="0">
              <a:solidFill>
                <a:srgbClr val="CC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  <a:tabLst>
                <a:tab pos="1822022" algn="l"/>
              </a:tabLst>
              <a:defRPr/>
            </a:pPr>
            <a:endParaRPr lang="ru-RU" sz="3200" i="0" dirty="0">
              <a:solidFill>
                <a:srgbClr val="CC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031aa4b9d0fa1ead251946c2a1e3e3b8c6a5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Ym6bMDWEiPEw960EDBy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FsyXdxkRbgyPZOVjHS7C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WLsvBKDwvHv3kHDDOqpj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jmtYWEgCiuRb7K00eS4ky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ATz1dgtdCRbUUE4l4LK3x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YETxTiUMZyA8VFoKN3oyP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3ierZFTbf5QsJRc9CU3Lo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NxoOv5DT92xVVaM1NSs5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yuFwy6ECjAWd71v8dsq4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aYlBnC6kILcVBBjsjeTNj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L16W3aiOyzkxy69K40V3U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sWxyEruu4E47f5nig5U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hwt3mVVCIo7cc8hXNgUFc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psydIscD1aO7wI7MOETfS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n5CyQ1sfMXa9U3ycU6ZoR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iB5hFrqOOTB6zTZfC93O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YETxTiUMZyA8VFoKN3oyP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0ItpHlKgFlC1p52CpKozIH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fiWYiVQmeNpbfDYO4qTuJ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vWEz2vSmgtRGIOvBICtIJ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YETxTiUMZyA8VFoKN3oy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PpaGypNgS3Ku8X60Vuz1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vfQXQiHpNdSkqMwInbqP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qRAN07lP0gspMHrYgrNU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BQHWDs6ZUCAYj42P0Qit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vfQXQiHpNdSkqMwInbqP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qRAN07lP0gspMHrYgrNU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BQHWDs6ZUCAYj42P0Qit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KiySg9CCAYyIgK64uSI0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7BlKBnA8KvDTMXQ36mYGp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pANiJWmpLz3TtKtTdabDn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A4EHGJHKD4OdoOzDHvAb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JzqDgtGOUOwBbHMnCS1hH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HMpVUqVu6p1CXEqRWsdO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d3Rid6WU5zsXTg2byJTMO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mNBTPvIjDYK9CFZRygNm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dMbGcBiPGrBqvuCd7on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d3Rid6WU5zsXTg2byJTMO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d3Rid6WU5zsXTg2byJTMO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YATPdyBNubUH7dJWzLViI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Y87qvySlw0fqczOH8i70O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mZiUOvY5fg0GPzek3C0nB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tQkbDSB4zj8SbcSAqPajJ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ZYFjRn3vGN6VSLCnQmfVek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dMbGcBiPGrBqvuCd7ong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xcavfk9oYWlfD4gH2qu9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xVHyDrPF6TWfOP25cmSiU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yXn2stbbcixMwLn7Qe5LP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36GqZOW5Oy0D0P7ZUvBiy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dMbGcBiPGrBqvuCd7ong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0KRoTUuyyqpwIer1piOLE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01r7RquBXksrx8gmKp0b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1fY84CawYOQ1RHm5bWCLk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dMbGcBiPGrBqvuCd7on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jmtYWEgCiuRb7K00eS4ky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ZwiN4YxqHk5KGvFOe6pTkw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mCu40W3MxsaqZMtYNOk5Z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BpGqThzsnpLsSlEZBdsch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jZkJGDvSa3qZKk66Pv17I5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wT7kOc6DMedyfIjEnjzY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S2kzA2aFZcj6MbHuSkCkB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XyVmB4HmLGsdisliUVP9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BNv8RJ8PLvM7EQNKdaVXN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wT7kOc6DMedyfIjEnjzY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UAqkKXZibkhAMOYJoyghi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XyVmB4HmLGsdisliUVP9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BNv8RJ8PLvM7EQNKdaVX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wT7kOc6DMedyfIjEnjzY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XyVmB4HmLGsdisliUVP9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BNv8RJ8PLvM7EQNKdaVXN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wT7kOc6DMedyfIjEnjzY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XyVmB4HmLGsdisliUVP9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BNv8RJ8PLvM7EQNKdaVX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jewIwyMscYHofz1Nl6ZWRr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wT7kOc6DMedyfIjEnjzY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XyVmB4HmLGsdisliUVP91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BNv8RJ8PLvM7EQNKdaVX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wT7kOc6DMedyfIjEnjzY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CDE48VXMkGfdUDrIYj8Cp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Mn3sP8bisaWpvpemBaO0p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KsL5VwAvJIOMR6leWZt7K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wT7kOc6DMedyfIjEnjzY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UwXb1vtw4gbMqZEHLi96g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Jx81ndOwiq8AzMaG70Fj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8986</TotalTime>
  <Words>1101</Words>
  <Application>Microsoft Office PowerPoint</Application>
  <PresentationFormat>Произвольный</PresentationFormat>
  <Paragraphs>173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Office Theme</vt:lpstr>
      <vt:lpstr>Информатика и ИТ</vt:lpstr>
      <vt:lpstr>Слайд 2</vt:lpstr>
      <vt:lpstr>Слайд 3</vt:lpstr>
      <vt:lpstr>КОМПЬЮТЕРНАЯ ГРАФИКА</vt:lpstr>
      <vt:lpstr>Слайд 5</vt:lpstr>
      <vt:lpstr>ПРОСТРАНСТВЕННАЯ ДИСКРЕТИЗАЦИЯ</vt:lpstr>
      <vt:lpstr>Слайд 7</vt:lpstr>
      <vt:lpstr>Слайд 8</vt:lpstr>
      <vt:lpstr>КАЧЕСТВО ГРАФИЧЕСКОГО ИЗОБРАЖЕНИЯ</vt:lpstr>
      <vt:lpstr>КАЧЕСТВО ГРАФИЧЕСКОГО ИЗОБРАЖЕНИЯ</vt:lpstr>
      <vt:lpstr>ФОРМИРОВАНИЕ РАСТРОВОГО ИЗОБРАЖЕНИЯ</vt:lpstr>
      <vt:lpstr>                      R –Red G – Green B – Blue  </vt:lpstr>
      <vt:lpstr>Палитра цветов в системе цветопередачи RGB</vt:lpstr>
      <vt:lpstr>Слайд 14</vt:lpstr>
      <vt:lpstr>Качество двоичного кодирования изображения определяется разрешающей способностью экрана и глубиной цвета</vt:lpstr>
      <vt:lpstr>ГЛУБИНА ЦВЕТА И КОЛИЧЕСТВО ОТОБРАЖАЕМЫХ ЦВЕТОВ</vt:lpstr>
      <vt:lpstr>РАСЧЕТ  ОБЪЁМА  ВИДЕОПАМЯТИ </vt:lpstr>
      <vt:lpstr> </vt:lpstr>
      <vt:lpstr> </vt:lpstr>
      <vt:lpstr> </vt:lpstr>
      <vt:lpstr> </vt:lpstr>
      <vt:lpstr> 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778</cp:revision>
  <dcterms:created xsi:type="dcterms:W3CDTF">2020-04-13T08:05:16Z</dcterms:created>
  <dcterms:modified xsi:type="dcterms:W3CDTF">2020-11-15T17:56:56Z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