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564" r:id="rId3"/>
    <p:sldId id="546" r:id="rId4"/>
    <p:sldId id="580" r:id="rId5"/>
    <p:sldId id="566" r:id="rId6"/>
    <p:sldId id="578" r:id="rId7"/>
    <p:sldId id="579" r:id="rId8"/>
    <p:sldId id="572" r:id="rId9"/>
    <p:sldId id="574" r:id="rId10"/>
    <p:sldId id="575" r:id="rId11"/>
    <p:sldId id="577" r:id="rId12"/>
    <p:sldId id="576" r:id="rId13"/>
    <p:sldId id="573" r:id="rId14"/>
  </p:sldIdLst>
  <p:sldSz cx="12169775" cy="7021513"/>
  <p:notesSz cx="5765800" cy="3244850"/>
  <p:custDataLst>
    <p:tags r:id="rId1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4803" autoAdjust="0"/>
  </p:normalViewPr>
  <p:slideViewPr>
    <p:cSldViewPr>
      <p:cViewPr varScale="1">
        <p:scale>
          <a:sx n="64" d="100"/>
          <a:sy n="64" d="100"/>
        </p:scale>
        <p:origin x="-32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4438"/>
            <a:ext cx="10952798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8489" y="1638353"/>
            <a:ext cx="10952798" cy="463875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  <p:sldLayoutId id="2147483669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941483" y="3725070"/>
            <a:ext cx="5826768" cy="1323969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Какие цифры можно поставить вместо звёздочек в числе 1*0*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55731" y="2867814"/>
            <a:ext cx="171451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8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14</a:t>
            </a:r>
          </a:p>
          <a:p>
            <a:pPr marL="742950" indent="-742950">
              <a:buFont typeface="+mj-lt"/>
              <a:buAutoNum type="alphaLcParenR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70111" y="3510756"/>
            <a:ext cx="1295547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 и 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70111" y="2939252"/>
            <a:ext cx="126829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 и 4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70111" y="4582326"/>
            <a:ext cx="126829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8 и 4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70111" y="5225268"/>
            <a:ext cx="126829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0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370111" y="4082260"/>
            <a:ext cx="126829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 и 3</a:t>
            </a:r>
            <a:endParaRPr lang="ru-RU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ЗАКРЕПЛЕНИЕ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/>
      <p:bldP spid="13" grpId="1"/>
      <p:bldP spid="14" grpId="0"/>
      <p:bldP spid="1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3. Какие цифры можно поставить вместо звёздочек в числе 1*0*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55731" y="2867814"/>
            <a:ext cx="171451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8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14</a:t>
            </a:r>
          </a:p>
          <a:p>
            <a:pPr marL="742950" indent="-742950">
              <a:buFont typeface="+mj-lt"/>
              <a:buAutoNum type="alphaLcParenR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70111" y="2867814"/>
            <a:ext cx="1295547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 и 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98673" y="4082260"/>
            <a:ext cx="129593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4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298673" y="4691036"/>
            <a:ext cx="137768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70111" y="5225268"/>
            <a:ext cx="126829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0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298673" y="3510756"/>
            <a:ext cx="132279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3</a:t>
            </a:r>
            <a:endParaRPr lang="ru-RU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ЗАКРЕПЛЕНИЕ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/>
      <p:bldP spid="13" grpId="1"/>
      <p:bldP spid="14" grpId="0"/>
      <p:bldP spid="1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en-US" sz="4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Какие цифры можно поставить вместо звёздочек в числе 1*0*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55731" y="2867814"/>
            <a:ext cx="171451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8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14</a:t>
            </a:r>
          </a:p>
          <a:p>
            <a:pPr marL="742950" indent="-742950">
              <a:buFont typeface="+mj-lt"/>
              <a:buAutoNum type="alphaLcParenR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70111" y="3510756"/>
            <a:ext cx="135005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70111" y="2939252"/>
            <a:ext cx="126829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 и 4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298673" y="5296706"/>
            <a:ext cx="137730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70111" y="4653764"/>
            <a:ext cx="126829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298673" y="4082260"/>
            <a:ext cx="135043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</a:t>
            </a:r>
            <a:endParaRPr lang="ru-RU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ЗАКРЕПЛЕНИЕ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/>
      <p:bldP spid="13" grpId="1"/>
      <p:bldP spid="14" grpId="0"/>
      <p:bldP spid="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ЗАДАНИЯ ДЛЯ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1351" y="1439054"/>
            <a:ext cx="10572824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30238"/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581930"/>
            <a:ext cx="1156137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ru-RU" dirty="0" smtClean="0">
                <a:latin typeface="Arial" pitchFamily="34" charset="0"/>
                <a:cs typeface="Arial" pitchFamily="34" charset="0"/>
              </a:rPr>
              <a:t>Даны два числа 1024757520 и 1232400565 в четверичной системе счисления, переведите в двоичную систему счисления, выполните </a:t>
            </a:r>
            <a:r>
              <a:rPr lang="ru-RU" smtClean="0">
                <a:latin typeface="Arial" pitchFamily="34" charset="0"/>
                <a:cs typeface="Arial" pitchFamily="34" charset="0"/>
              </a:rPr>
              <a:t>сложение, в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ответе поменяйте 0 на 1 и 1 на 0, далее переведите в 16-ричную </a:t>
            </a:r>
            <a:r>
              <a:rPr lang="ru-RU" smtClean="0">
                <a:latin typeface="Arial" pitchFamily="34" charset="0"/>
                <a:cs typeface="Arial" pitchFamily="34" charset="0"/>
              </a:rPr>
              <a:t>систему счисления.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1351" y="1439054"/>
            <a:ext cx="10572824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30238"/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 t="6250"/>
          <a:stretch>
            <a:fillRect/>
          </a:stretch>
        </p:blipFill>
        <p:spPr bwMode="auto">
          <a:xfrm>
            <a:off x="298409" y="2153434"/>
            <a:ext cx="11572957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084227" y="1367616"/>
            <a:ext cx="984647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Решить пример со страницы 36 учебника: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12723" y="4153698"/>
            <a:ext cx="113586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A0DC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+110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∙11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-106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+10000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-500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+120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baseline="-250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55599" y="3296442"/>
            <a:ext cx="43791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110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1∙64+8 = 72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600" baseline="-25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84161" y="1367616"/>
            <a:ext cx="113586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A0DC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+110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∙11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-106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+10000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-500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+120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baseline="-25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69847" y="2439186"/>
            <a:ext cx="60833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1) 110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∙11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</a:t>
            </a:r>
            <a:endParaRPr lang="ru-RU" baseline="-25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55599" y="4153698"/>
            <a:ext cx="38752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16+1 = 17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600" baseline="-25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69913" y="5082392"/>
            <a:ext cx="2377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72∙17 = 89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155929" y="2439186"/>
            <a:ext cx="1040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89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870441" y="3867946"/>
            <a:ext cx="44262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3) 10000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 2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 16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600" baseline="-25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870441" y="4725202"/>
            <a:ext cx="49519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4) 120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 1∙4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+2∙4=24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600" baseline="-25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870441" y="2582062"/>
            <a:ext cx="668343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2) A0DC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 10∙16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+13∙16+12 =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= 40 960+208+12 = 41 180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600" baseline="-25000" dirty="0"/>
          </a:p>
        </p:txBody>
      </p:sp>
      <p:sp>
        <p:nvSpPr>
          <p:cNvPr id="19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4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САМОСТОЯТЕЛЬНОЙ РАБОТЫ</a:t>
            </a:r>
            <a:endParaRPr lang="ru-RU" sz="4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4161" y="1367616"/>
            <a:ext cx="113586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A0DC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+110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∙11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-106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+10000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-500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+120</a:t>
            </a:r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513911" y="2510624"/>
            <a:ext cx="16562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EFF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98475" y="2510624"/>
            <a:ext cx="90726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41 180 + 89 -106 +16 -500 +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40 703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</a:t>
            </a:r>
            <a:endParaRPr lang="ru-RU" sz="3600" baseline="-25000" dirty="0"/>
          </a:p>
        </p:txBody>
      </p:sp>
      <p:grpSp>
        <p:nvGrpSpPr>
          <p:cNvPr id="35" name="Группа 34"/>
          <p:cNvGrpSpPr/>
          <p:nvPr/>
        </p:nvGrpSpPr>
        <p:grpSpPr>
          <a:xfrm>
            <a:off x="1441416" y="3439318"/>
            <a:ext cx="8215371" cy="4524315"/>
            <a:chOff x="1441416" y="3439318"/>
            <a:chExt cx="8215371" cy="4524315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441417" y="3439318"/>
              <a:ext cx="8215370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40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703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16</a:t>
              </a:r>
            </a:p>
            <a:p>
              <a:pPr>
                <a:buNone/>
              </a:pP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40 688   2543   16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15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2528  158  16</a:t>
              </a:r>
            </a:p>
            <a:p>
              <a:pPr>
                <a:buNone/>
              </a:pP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               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15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144  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9</a:t>
              </a:r>
            </a:p>
            <a:p>
              <a:pPr>
                <a:buNone/>
              </a:pP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                         </a:t>
              </a: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14</a:t>
              </a:r>
            </a:p>
            <a:p>
              <a:pPr>
                <a:buNone/>
              </a:pP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                </a:t>
              </a:r>
            </a:p>
            <a:p>
              <a:pPr>
                <a:buNone/>
              </a:pPr>
              <a:r>
                <a:rPr lang="en-US" sz="3200" b="1" dirty="0" smtClean="0">
                  <a:latin typeface="Arial" pitchFamily="34" charset="0"/>
                  <a:cs typeface="Arial" pitchFamily="34" charset="0"/>
                </a:rPr>
                <a:t>               </a:t>
              </a:r>
              <a:endParaRPr lang="ru-RU" sz="3200" b="1" dirty="0" smtClean="0">
                <a:latin typeface="Arial" pitchFamily="34" charset="0"/>
                <a:cs typeface="Arial" pitchFamily="34" charset="0"/>
              </a:endParaRP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       </a:t>
              </a:r>
              <a:endParaRPr lang="ru-RU" sz="3200" b="1" dirty="0" smtClean="0">
                <a:latin typeface="Arial" pitchFamily="34" charset="0"/>
                <a:cs typeface="Arial" pitchFamily="34" charset="0"/>
              </a:endParaRPr>
            </a:p>
            <a:p>
              <a:pPr>
                <a:buNone/>
              </a:pP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                 </a:t>
              </a:r>
              <a:r>
                <a:rPr lang="ru-RU" sz="32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3200" dirty="0" smtClean="0">
                  <a:latin typeface="Arial" pitchFamily="34" charset="0"/>
                  <a:cs typeface="Arial" pitchFamily="34" charset="0"/>
                </a:rPr>
                <a:t>                                </a:t>
              </a:r>
            </a:p>
          </p:txBody>
        </p:sp>
        <p:grpSp>
          <p:nvGrpSpPr>
            <p:cNvPr id="20" name="Группа 19"/>
            <p:cNvGrpSpPr/>
            <p:nvPr/>
          </p:nvGrpSpPr>
          <p:grpSpPr>
            <a:xfrm>
              <a:off x="1441416" y="3582194"/>
              <a:ext cx="4476782" cy="1928826"/>
              <a:chOff x="5490931" y="3582194"/>
              <a:chExt cx="4604691" cy="1928826"/>
            </a:xfrm>
          </p:grpSpPr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>
                <a:off x="6514309" y="4081466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10800000">
                <a:off x="5490931" y="4510888"/>
                <a:ext cx="1451214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10800000">
                <a:off x="7085019" y="4010822"/>
                <a:ext cx="714380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>
                <a:off x="7783864" y="4510094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10800000">
                <a:off x="8283136" y="4439450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10800000">
                <a:off x="7180951" y="4939516"/>
                <a:ext cx="1092435" cy="14514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8739093" y="5010160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10800000">
                <a:off x="8356617" y="5439582"/>
                <a:ext cx="871998" cy="14514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10800000">
                <a:off x="9238366" y="4939516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1155665" y="1296178"/>
            <a:ext cx="10644262" cy="232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Дано число в четверичной системе счисления, 10110312223121, переведите в двоичную, поменяйте 0 на 1 и 1 на 0. Ответ переведите в 16-ричную систему счисления: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36"/>
          <p:cNvSpPr txBox="1">
            <a:spLocks noChangeArrowheads="1"/>
          </p:cNvSpPr>
          <p:nvPr/>
        </p:nvSpPr>
        <p:spPr bwMode="auto">
          <a:xfrm>
            <a:off x="727037" y="3867946"/>
            <a:ext cx="10930014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10110312223121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= 01 00 01 01 00 11 01 10 10 10 11 01 10 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</a:t>
            </a:r>
            <a:endParaRPr lang="ru-RU" sz="36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9913" y="5153830"/>
            <a:ext cx="103585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= 1011 1010 1100 1001 0101 0010 0110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  <a:endParaRPr lang="ru-RU" sz="36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70375" y="5939648"/>
            <a:ext cx="3143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BAC9526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3600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36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1155665" y="1296178"/>
            <a:ext cx="10644262" cy="232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3600" dirty="0" smtClean="0">
                <a:latin typeface="Arial" pitchFamily="34" charset="0"/>
                <a:cs typeface="Arial" pitchFamily="34" charset="0"/>
              </a:rPr>
              <a:t>2. Дано число в четверичной системе счисления,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011031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310130113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переведите в двоичную, поменяйте 0 на 1 и 1 на 0. Ответ переведите в 16-ричную систему счисления: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36"/>
          <p:cNvSpPr txBox="1">
            <a:spLocks noChangeArrowheads="1"/>
          </p:cNvSpPr>
          <p:nvPr/>
        </p:nvSpPr>
        <p:spPr bwMode="auto">
          <a:xfrm>
            <a:off x="798475" y="3725070"/>
            <a:ext cx="10930014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011031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310130113 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1 00 01 01 00 11 01 1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01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1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00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01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01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</a:t>
            </a:r>
            <a:endParaRPr lang="ru-RU" sz="36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9913" y="5010954"/>
            <a:ext cx="103585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0011 1010 1100 1000 1000 1110 1000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  <a:endParaRPr lang="ru-RU" sz="36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13251" y="5868210"/>
            <a:ext cx="30003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3AC88E8</a:t>
            </a:r>
            <a:r>
              <a:rPr lang="en-US" sz="36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3600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36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8728093" y="3510756"/>
            <a:ext cx="184731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ru-RU" sz="3400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441285" y="1296178"/>
            <a:ext cx="11358642" cy="177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3600" dirty="0" smtClean="0">
                <a:latin typeface="Arial" pitchFamily="34" charset="0"/>
                <a:cs typeface="Arial" pitchFamily="34" charset="0"/>
              </a:rPr>
              <a:t>3. Решите уравнение и запишите ответ в десятичной системе счисления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A∙x+B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=C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если</a:t>
            </a:r>
          </a:p>
          <a:p>
            <a:pPr indent="715963"/>
            <a:r>
              <a:rPr lang="ru-RU" sz="3600" dirty="0" smtClean="0">
                <a:latin typeface="Arial" pitchFamily="34" charset="0"/>
                <a:cs typeface="Arial" pitchFamily="34" charset="0"/>
              </a:rPr>
              <a:t>А = 639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В=СС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С=101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ПЕРЕВОД ИЗ ОДНОЙ С.С В ДРУГУЮ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41747" y="3439318"/>
            <a:ext cx="103585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 = СС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12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16+12 = 84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799003" y="5868210"/>
            <a:ext cx="4071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Х = 555:5   = 111</a:t>
            </a:r>
            <a:endParaRPr lang="ru-RU" sz="36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7037" y="3225004"/>
            <a:ext cx="25218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A∙x+B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4161" y="4796640"/>
            <a:ext cx="31357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 =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– В):А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84161" y="4010822"/>
            <a:ext cx="26789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A∙x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- В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13251" y="4368012"/>
            <a:ext cx="3429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639 – 84 = 555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799003" y="5010954"/>
            <a:ext cx="2643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101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 5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942804" cy="50006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ЗАКРЕПЛЕНИЕ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55665" y="1367616"/>
            <a:ext cx="107157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3. Дана последовательность чисел 12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22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40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104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…, 240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Какое число пропущено?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142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143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144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145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 marL="742950" indent="-742950">
              <a:buFont typeface="+mj-lt"/>
              <a:buAutoNum type="alphaLcParenR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36"/>
          <p:cNvSpPr txBox="1">
            <a:spLocks noChangeArrowheads="1"/>
          </p:cNvSpPr>
          <p:nvPr/>
        </p:nvSpPr>
        <p:spPr bwMode="auto">
          <a:xfrm>
            <a:off x="4298937" y="4296574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20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7" name="Text Box 36"/>
          <p:cNvSpPr txBox="1">
            <a:spLocks noChangeArrowheads="1"/>
          </p:cNvSpPr>
          <p:nvPr/>
        </p:nvSpPr>
        <p:spPr bwMode="auto">
          <a:xfrm>
            <a:off x="4298937" y="2867814"/>
            <a:ext cx="221457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5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8" name="Text Box 36"/>
          <p:cNvSpPr txBox="1">
            <a:spLocks noChangeArrowheads="1"/>
          </p:cNvSpPr>
          <p:nvPr/>
        </p:nvSpPr>
        <p:spPr bwMode="auto">
          <a:xfrm>
            <a:off x="4298937" y="3510756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22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10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4298937" y="5010954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104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40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370375" y="5725334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240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160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7656523" y="2939252"/>
            <a:ext cx="2928958" cy="60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80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?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441945" y="3725070"/>
            <a:ext cx="75724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0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7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7 7  1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7 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7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4</a:t>
            </a:r>
          </a:p>
          <a:p>
            <a:pPr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  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</a:t>
            </a:r>
          </a:p>
        </p:txBody>
      </p:sp>
      <p:grpSp>
        <p:nvGrpSpPr>
          <p:cNvPr id="16" name="Группа 19"/>
          <p:cNvGrpSpPr/>
          <p:nvPr/>
        </p:nvGrpSpPr>
        <p:grpSpPr>
          <a:xfrm>
            <a:off x="8013713" y="3939384"/>
            <a:ext cx="2357454" cy="1500198"/>
            <a:chOff x="6299201" y="3582194"/>
            <a:chExt cx="2357454" cy="1500198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6514309" y="4081466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10800000">
              <a:off x="6299201" y="4510888"/>
              <a:ext cx="64294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0800000">
              <a:off x="7085019" y="4010822"/>
              <a:ext cx="42862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7228689" y="4581532"/>
              <a:ext cx="1000132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10800000">
              <a:off x="7799399" y="4510888"/>
              <a:ext cx="857256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0800000">
              <a:off x="6942143" y="5010954"/>
              <a:ext cx="785818" cy="1588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autoRev="1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5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/>
      <p:bldP spid="8" grpId="0"/>
      <p:bldP spid="9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1341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1. В каких системах счисления может быть записано число 293: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55731" y="2867814"/>
            <a:ext cx="171451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8</a:t>
            </a:r>
          </a:p>
          <a:p>
            <a:pPr marL="742950" indent="-742950">
              <a:buClr>
                <a:schemeClr val="tx2">
                  <a:lumMod val="75000"/>
                </a:schemeClr>
              </a:buClr>
              <a:buFont typeface="+mj-lt"/>
              <a:buAutoNum type="alphaLcParenR"/>
            </a:pP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14</a:t>
            </a:r>
          </a:p>
          <a:p>
            <a:pPr marL="742950" indent="-742950">
              <a:buFont typeface="+mj-lt"/>
              <a:buAutoNum type="alphaLcParenR"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98673" y="2867814"/>
            <a:ext cx="45557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9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27235" y="3439318"/>
            <a:ext cx="72648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10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298673" y="5225268"/>
            <a:ext cx="45557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8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227235" y="4653764"/>
            <a:ext cx="72648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14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227235" y="4010822"/>
            <a:ext cx="72648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16</a:t>
            </a:r>
            <a:endParaRPr lang="ru-RU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ЗАКРЕПЛЕНИЕ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/>
      <p:bldP spid="13" grpId="1"/>
      <p:bldP spid="14" grpId="0"/>
      <p:bldP spid="1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08129cae698a11b41b39ecb72cd711842a6795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8852</TotalTime>
  <Words>548</Words>
  <Application>Microsoft Office PowerPoint</Application>
  <PresentationFormat>Произвольный</PresentationFormat>
  <Paragraphs>120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ЗАКРЕПЛЕНИЕ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753</cp:revision>
  <dcterms:created xsi:type="dcterms:W3CDTF">2020-04-13T08:05:16Z</dcterms:created>
  <dcterms:modified xsi:type="dcterms:W3CDTF">2020-11-13T06:43:13Z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