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546" r:id="rId3"/>
    <p:sldId id="559" r:id="rId4"/>
    <p:sldId id="557" r:id="rId5"/>
    <p:sldId id="565" r:id="rId6"/>
    <p:sldId id="566" r:id="rId7"/>
    <p:sldId id="567" r:id="rId8"/>
    <p:sldId id="568" r:id="rId9"/>
    <p:sldId id="569" r:id="rId10"/>
    <p:sldId id="570" r:id="rId11"/>
    <p:sldId id="571" r:id="rId12"/>
    <p:sldId id="554" r:id="rId13"/>
    <p:sldId id="563" r:id="rId14"/>
    <p:sldId id="572" r:id="rId15"/>
    <p:sldId id="573" r:id="rId16"/>
  </p:sldIdLst>
  <p:sldSz cx="12169775" cy="7021513"/>
  <p:notesSz cx="5765800" cy="3244850"/>
  <p:custDataLst>
    <p:tags r:id="rId18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1" autoAdjust="0"/>
    <p:restoredTop sz="94803" autoAdjust="0"/>
  </p:normalViewPr>
  <p:slideViewPr>
    <p:cSldViewPr>
      <p:cViewPr varScale="1">
        <p:scale>
          <a:sx n="64" d="100"/>
          <a:sy n="64" d="100"/>
        </p:scale>
        <p:origin x="-324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4438"/>
            <a:ext cx="10952798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8489" y="1638353"/>
            <a:ext cx="10952798" cy="4638750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8" r:id="rId6"/>
    <p:sldLayoutId id="2147483669" r:id="rId7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1941483" y="2582062"/>
            <a:ext cx="5826768" cy="3786182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РАБОТА.</a:t>
            </a:r>
          </a:p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 ПЕРЕВОД ИЗ ОДНОЙ СИСТЕМЫ СЧИСЛЕНИЯ В ДРУГУЮ.</a:t>
            </a:r>
            <a:endParaRPr lang="ru-RU" sz="4000" spc="-21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3870309" y="1939120"/>
            <a:ext cx="378621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)  4152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= ?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2655863" y="2724938"/>
            <a:ext cx="657229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4152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4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+1 ∙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7 +2 = 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Выполнить перевод: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3798871" y="4868078"/>
            <a:ext cx="507209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4152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1458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2155797" y="3510756"/>
            <a:ext cx="657229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= 1372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49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37= 1458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2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6" grpId="0"/>
      <p:bldP spid="62" grpId="0" animBg="1"/>
      <p:bldP spid="55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512723" y="1867682"/>
            <a:ext cx="378621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smtClean="0">
                <a:latin typeface="Arial" pitchFamily="34" charset="0"/>
                <a:cs typeface="Arial" pitchFamily="34" charset="0"/>
              </a:rPr>
              <a:t>и) АС2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= ?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441285" y="2724938"/>
            <a:ext cx="657229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АС2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10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+1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∙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2 = 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2800" dirty="0" smtClean="0">
                <a:latin typeface="Arial" pitchFamily="34" charset="0"/>
                <a:cs typeface="Arial" pitchFamily="34" charset="0"/>
              </a:rPr>
              <a:t>Выполнить перевод: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597347" y="1796244"/>
            <a:ext cx="757242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2 1 3 0  5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2 1 3 0   4 2 6  5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4 2 5  8 5  5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8 5  1 7    5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1 5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3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</a:t>
            </a:r>
          </a:p>
        </p:txBody>
      </p:sp>
      <p:grpSp>
        <p:nvGrpSpPr>
          <p:cNvPr id="2" name="Группа 19"/>
          <p:cNvGrpSpPr/>
          <p:nvPr/>
        </p:nvGrpSpPr>
        <p:grpSpPr>
          <a:xfrm>
            <a:off x="6299201" y="2010558"/>
            <a:ext cx="5286412" cy="2428892"/>
            <a:chOff x="5370507" y="3582194"/>
            <a:chExt cx="5286412" cy="2428892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6514309" y="4081466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0800000">
              <a:off x="5370507" y="4510888"/>
              <a:ext cx="157163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10800000">
              <a:off x="7085019" y="4010822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>
              <a:off x="7657317" y="4510094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0800000">
              <a:off x="7013581" y="5010954"/>
              <a:ext cx="114300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5400000">
              <a:off x="8443135" y="5081598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rot="10800000">
              <a:off x="8942407" y="5010954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10800000">
              <a:off x="8299465" y="5511020"/>
              <a:ext cx="571504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9799663" y="5511020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8156589" y="4510888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>
              <a:off x="9300391" y="5510226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8942407" y="5939648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655599" y="5082392"/>
            <a:ext cx="507209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2130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32010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369847" y="3439318"/>
            <a:ext cx="657229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= 1960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168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2 = 2130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2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6" grpId="0"/>
      <p:bldP spid="62" grpId="0" animBg="1"/>
      <p:bldP spid="37" grpId="0"/>
      <p:bldP spid="55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367484"/>
            <a:ext cx="11942804" cy="50006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ЗАКРЕПЛЕНИЕ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84161" y="1510492"/>
            <a:ext cx="1042994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1. Сколько единиц в двоичной записи числа 78 (число дано в десятичной системе счисления)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3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2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4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5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5156193" y="3010690"/>
            <a:ext cx="7572428" cy="1692771"/>
            <a:chOff x="4597347" y="3367880"/>
            <a:chExt cx="7572428" cy="1692771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4597347" y="3367880"/>
              <a:ext cx="7572428" cy="16927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       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7 8  16</a:t>
              </a: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6 4  </a:t>
              </a:r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4 </a:t>
              </a: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</a:t>
              </a:r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1 4</a:t>
              </a:r>
              <a:endParaRPr lang="ru-RU" sz="3200" dirty="0" smtClean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" name="Группа 11"/>
            <p:cNvGrpSpPr/>
            <p:nvPr/>
          </p:nvGrpSpPr>
          <p:grpSpPr>
            <a:xfrm>
              <a:off x="6954801" y="3510756"/>
              <a:ext cx="1857388" cy="1001720"/>
              <a:chOff x="6084887" y="3510756"/>
              <a:chExt cx="1857388" cy="1001720"/>
            </a:xfrm>
          </p:grpSpPr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6585747" y="4010028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10800000">
                <a:off x="6084887" y="4510888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rot="10800000">
                <a:off x="7085019" y="4010822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2512987" y="5296706"/>
            <a:ext cx="507209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0100 1110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aseline="-25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autoRev="1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autoRev="1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autoRev="1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26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367484"/>
            <a:ext cx="11942804" cy="50006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ЗАКРЕПЛЕНИЕ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55665" y="1367616"/>
            <a:ext cx="107157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Сколько раз встречается цифра 2 в записи первых 10 чисел (начиная с 1) в системе счисления с основанием 4?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2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3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4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6</a:t>
            </a:r>
          </a:p>
          <a:p>
            <a:pPr marL="742950" indent="-742950">
              <a:buFont typeface="+mj-lt"/>
              <a:buAutoNum type="alphaLcParenR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36"/>
          <p:cNvSpPr txBox="1">
            <a:spLocks noChangeArrowheads="1"/>
          </p:cNvSpPr>
          <p:nvPr/>
        </p:nvSpPr>
        <p:spPr bwMode="auto">
          <a:xfrm>
            <a:off x="3441681" y="3939384"/>
            <a:ext cx="821537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1, 2, 3, 10, 11, 12, 13, 20, 21, 22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autoRev="1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1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367484"/>
            <a:ext cx="11942804" cy="50006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ЗАКРЕПЛЕНИЕ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55665" y="1367616"/>
            <a:ext cx="107157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3. Дана последовательность чисел 12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22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40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104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…, 240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Какое число пропущено?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142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143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144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145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 marL="742950" indent="-742950">
              <a:buFont typeface="+mj-lt"/>
              <a:buAutoNum type="alphaLcParenR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36"/>
          <p:cNvSpPr txBox="1">
            <a:spLocks noChangeArrowheads="1"/>
          </p:cNvSpPr>
          <p:nvPr/>
        </p:nvSpPr>
        <p:spPr bwMode="auto">
          <a:xfrm>
            <a:off x="4298937" y="4296574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20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7" name="Text Box 36"/>
          <p:cNvSpPr txBox="1">
            <a:spLocks noChangeArrowheads="1"/>
          </p:cNvSpPr>
          <p:nvPr/>
        </p:nvSpPr>
        <p:spPr bwMode="auto">
          <a:xfrm>
            <a:off x="4298937" y="2867814"/>
            <a:ext cx="221457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5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8" name="Text Box 36"/>
          <p:cNvSpPr txBox="1">
            <a:spLocks noChangeArrowheads="1"/>
          </p:cNvSpPr>
          <p:nvPr/>
        </p:nvSpPr>
        <p:spPr bwMode="auto">
          <a:xfrm>
            <a:off x="4298937" y="3510756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10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4298937" y="5010954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104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40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370375" y="5725334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240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160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7656523" y="2939252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80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?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441945" y="3725070"/>
            <a:ext cx="75724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0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7 7  1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7 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7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4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</a:t>
            </a:r>
          </a:p>
        </p:txBody>
      </p:sp>
      <p:grpSp>
        <p:nvGrpSpPr>
          <p:cNvPr id="16" name="Группа 19"/>
          <p:cNvGrpSpPr/>
          <p:nvPr/>
        </p:nvGrpSpPr>
        <p:grpSpPr>
          <a:xfrm>
            <a:off x="8013713" y="3939384"/>
            <a:ext cx="2357454" cy="1500198"/>
            <a:chOff x="6299201" y="3582194"/>
            <a:chExt cx="2357454" cy="1500198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6514309" y="4081466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>
              <a:off x="6299201" y="4510888"/>
              <a:ext cx="64294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10800000">
              <a:off x="7085019" y="4010822"/>
              <a:ext cx="42862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7228689" y="4581532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10800000">
              <a:off x="7799399" y="4510888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6942143" y="5010954"/>
              <a:ext cx="78581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autoRev="1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autoRev="1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autoRev="1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5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" grpId="0"/>
      <p:bldP spid="8" grpId="0"/>
      <p:bldP spid="9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ЗАДАНИЯ ДЛЯ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1351" y="1439054"/>
            <a:ext cx="10572824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30238"/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4000" baseline="-25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 t="6250"/>
          <a:stretch>
            <a:fillRect/>
          </a:stretch>
        </p:blipFill>
        <p:spPr bwMode="auto">
          <a:xfrm>
            <a:off x="369847" y="2724938"/>
            <a:ext cx="1157295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1084227" y="1581930"/>
            <a:ext cx="984647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Решить пример со страницы 36 учебника: 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2723" y="1367616"/>
            <a:ext cx="10572824" cy="3580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30238"/>
            <a:r>
              <a:rPr lang="ru-RU" sz="3200" dirty="0" smtClean="0">
                <a:latin typeface="Arial" pitchFamily="34" charset="0"/>
                <a:cs typeface="Arial" pitchFamily="34" charset="0"/>
              </a:rPr>
              <a:t>1.Решите задачу:</a:t>
            </a:r>
          </a:p>
          <a:p>
            <a:pPr lvl="0" indent="630238"/>
            <a:r>
              <a:rPr lang="ru-RU" sz="3200" dirty="0" smtClean="0">
                <a:latin typeface="Arial" pitchFamily="34" charset="0"/>
                <a:cs typeface="Arial" pitchFamily="34" charset="0"/>
              </a:rPr>
              <a:t>Один мудрец писал: «Мне 33 года. Моей маме 124 года, а папе 131 год. Вместе нам 343 года». Какую систему счисления использовал мудрец и сколько ему лет?</a:t>
            </a:r>
          </a:p>
          <a:p>
            <a:pPr lvl="0" indent="630238"/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4000" baseline="-250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012789" y="3939384"/>
            <a:ext cx="3786214" cy="2203616"/>
            <a:chOff x="1012789" y="3939384"/>
            <a:chExt cx="3786214" cy="2203616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1012789" y="3939384"/>
              <a:ext cx="3786214" cy="2203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109664" tIns="54832" rIns="109664" bIns="54832" anchor="ctr">
              <a:spAutoFit/>
            </a:bodyPr>
            <a:lstStyle/>
            <a:p>
              <a:pPr marL="514350" indent="-514350" algn="just">
                <a:tabLst>
                  <a:tab pos="3986743" algn="ctr"/>
                </a:tabLst>
              </a:pPr>
              <a:r>
                <a:rPr lang="ru-RU" sz="3400" dirty="0" smtClean="0">
                  <a:latin typeface="Arial" pitchFamily="34" charset="0"/>
                  <a:cs typeface="Arial" pitchFamily="34" charset="0"/>
                </a:rPr>
                <a:t>               1 2 4</a:t>
              </a:r>
            </a:p>
            <a:p>
              <a:pPr marL="514350" indent="-514350" algn="just">
                <a:tabLst>
                  <a:tab pos="3986743" algn="ctr"/>
                </a:tabLst>
              </a:pPr>
              <a:r>
                <a:rPr lang="ru-RU" sz="3400" dirty="0" smtClean="0">
                  <a:latin typeface="Arial" pitchFamily="34" charset="0"/>
                  <a:cs typeface="Arial" pitchFamily="34" charset="0"/>
                </a:rPr>
                <a:t>             +   3 3</a:t>
              </a:r>
              <a:r>
                <a:rPr lang="ru-RU" sz="3400" dirty="0">
                  <a:latin typeface="Arial" pitchFamily="34" charset="0"/>
                  <a:cs typeface="Arial" pitchFamily="34" charset="0"/>
                </a:rPr>
                <a:t>	</a:t>
              </a:r>
            </a:p>
            <a:p>
              <a:pPr algn="just" eaLnBrk="0" hangingPunct="0">
                <a:tabLst>
                  <a:tab pos="3986743" algn="ctr"/>
                </a:tabLst>
              </a:pPr>
              <a:r>
                <a:rPr lang="ru-RU" sz="3400" dirty="0" smtClean="0">
                  <a:latin typeface="Arial" pitchFamily="34" charset="0"/>
                  <a:cs typeface="Arial" pitchFamily="34" charset="0"/>
                </a:rPr>
                <a:t>               1 3 1</a:t>
              </a:r>
            </a:p>
            <a:p>
              <a:pPr algn="just" eaLnBrk="0" hangingPunct="0">
                <a:tabLst>
                  <a:tab pos="3986743" algn="ctr"/>
                </a:tabLst>
              </a:pPr>
              <a:r>
                <a:rPr lang="ru-RU" sz="3400" dirty="0" smtClean="0">
                  <a:latin typeface="Arial" pitchFamily="34" charset="0"/>
                  <a:cs typeface="Arial" pitchFamily="34" charset="0"/>
                </a:rPr>
                <a:t>               3 4 3</a:t>
              </a:r>
              <a:r>
                <a:rPr lang="ru-RU" sz="3400" dirty="0">
                  <a:latin typeface="Times New Roman" pitchFamily="18" charset="0"/>
                  <a:cs typeface="Times New Roman" pitchFamily="18" charset="0"/>
                </a:rPr>
                <a:t>	</a:t>
              </a:r>
              <a:endParaRPr lang="ru-RU" sz="43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 rot="10800000">
              <a:off x="2155797" y="5511020"/>
              <a:ext cx="185738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Прямоугольник 8"/>
          <p:cNvSpPr/>
          <p:nvPr/>
        </p:nvSpPr>
        <p:spPr>
          <a:xfrm>
            <a:off x="5727697" y="4153698"/>
            <a:ext cx="35670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33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=3*5+3=18</a:t>
            </a:r>
            <a:endParaRPr lang="ru-RU" dirty="0"/>
          </a:p>
        </p:txBody>
      </p:sp>
      <p:sp>
        <p:nvSpPr>
          <p:cNvPr id="10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0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lang="ru-RU" sz="40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2789" y="2010558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-  1010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=А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41351" y="3939384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1010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+ 1010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56325" y="2724938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1010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98475" y="4653764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10100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69913" y="6082524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144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98475" y="5368144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24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84227" y="1296178"/>
            <a:ext cx="97870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30238"/>
            <a:r>
              <a:rPr lang="ru-RU" sz="3600" dirty="0" smtClean="0">
                <a:latin typeface="Arial" pitchFamily="34" charset="0"/>
                <a:cs typeface="Arial" pitchFamily="34" charset="0"/>
              </a:rPr>
              <a:t>2. Решите уравнение: Х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– 1010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А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12789" y="2939252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+ 1010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6013449" y="3867946"/>
            <a:ext cx="3786214" cy="168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smtClean="0">
                <a:latin typeface="Arial" pitchFamily="34" charset="0"/>
                <a:cs typeface="Times New Roman" pitchFamily="18" charset="0"/>
              </a:rPr>
              <a:t>                1 0 1 0</a:t>
            </a:r>
            <a:endParaRPr lang="ru-RU" sz="3400" dirty="0"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tabLst>
                <a:tab pos="3986743" algn="ctr"/>
              </a:tabLst>
            </a:pPr>
            <a:r>
              <a:rPr lang="ru-RU" sz="3400" dirty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1 0 1 0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 eaLnBrk="0" hangingPunct="0">
              <a:tabLst>
                <a:tab pos="3986743" algn="ctr"/>
              </a:tabLst>
            </a:pPr>
            <a:r>
              <a:rPr lang="ru-RU" sz="34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1 0 1 0 0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370771" y="4017316"/>
            <a:ext cx="6270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7727961" y="5010954"/>
            <a:ext cx="1632154" cy="0"/>
          </a:xfrm>
          <a:prstGeom prst="line">
            <a:avLst/>
          </a:prstGeom>
          <a:noFill/>
          <a:ln w="635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0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lang="ru-RU" sz="40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1" grpId="0"/>
      <p:bldP spid="12" grpId="0"/>
      <p:bldP spid="15" grpId="0"/>
      <p:bldP spid="16" grpId="0"/>
      <p:bldP spid="17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512723" y="2478951"/>
            <a:ext cx="378621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smtClean="0">
                <a:latin typeface="Arial" pitchFamily="34" charset="0"/>
                <a:cs typeface="Times New Roman" pitchFamily="18" charset="0"/>
              </a:rPr>
              <a:t>а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)  23511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= ?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441285" y="3336207"/>
            <a:ext cx="614366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23511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2∙6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+3∙6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+5∙6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+1∙6+1 =</a:t>
            </a:r>
          </a:p>
        </p:txBody>
      </p:sp>
      <p:sp>
        <p:nvSpPr>
          <p:cNvPr id="5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Выполнить действия: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36"/>
          <p:cNvSpPr txBox="1">
            <a:spLocks noChangeArrowheads="1"/>
          </p:cNvSpPr>
          <p:nvPr/>
        </p:nvSpPr>
        <p:spPr bwMode="auto">
          <a:xfrm>
            <a:off x="441285" y="4050587"/>
            <a:ext cx="614366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=2529+648+180+7=3364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5084755" y="2510624"/>
            <a:ext cx="7572428" cy="3170099"/>
            <a:chOff x="5013317" y="2653500"/>
            <a:chExt cx="7572428" cy="3170099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5013317" y="2653500"/>
              <a:ext cx="7572428" cy="31700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  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3 3 6 4   7</a:t>
              </a: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3 3 6 0  4 8 0   7 </a:t>
              </a: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  </a:t>
              </a:r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4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4 7 6   6 8   7</a:t>
              </a: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             </a:t>
              </a:r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4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6 3   9   7</a:t>
              </a: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                   </a:t>
              </a:r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 0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7   </a:t>
              </a:r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1</a:t>
              </a: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                         </a:t>
              </a:r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0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        </a:t>
              </a:r>
            </a:p>
          </p:txBody>
        </p:sp>
        <p:grpSp>
          <p:nvGrpSpPr>
            <p:cNvPr id="58" name="Группа 57"/>
            <p:cNvGrpSpPr/>
            <p:nvPr/>
          </p:nvGrpSpPr>
          <p:grpSpPr>
            <a:xfrm>
              <a:off x="6584953" y="2867814"/>
              <a:ext cx="5286412" cy="2430480"/>
              <a:chOff x="5370507" y="3582194"/>
              <a:chExt cx="5286412" cy="2430480"/>
            </a:xfrm>
          </p:grpSpPr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>
                <a:off x="6514309" y="4081466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10800000">
                <a:off x="5370507" y="4510888"/>
                <a:ext cx="157163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10800000">
                <a:off x="7085019" y="4010822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5400000">
                <a:off x="7728755" y="4581532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10800000">
                <a:off x="8228027" y="4510888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 rot="10800000">
                <a:off x="7013581" y="5010954"/>
                <a:ext cx="1143008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 rot="5400000">
                <a:off x="8586011" y="5081598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>
                <a:off x="9156721" y="5010954"/>
                <a:ext cx="50006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 rot="10800000">
                <a:off x="8299465" y="5511020"/>
                <a:ext cx="785818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5400000">
                <a:off x="9228953" y="5510226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/>
              <p:nvPr/>
            </p:nvCxnSpPr>
            <p:spPr>
              <a:xfrm rot="10800000">
                <a:off x="9799663" y="5439582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 rot="10800000">
                <a:off x="9228159" y="6011086"/>
                <a:ext cx="50006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512723" y="4764967"/>
            <a:ext cx="507209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3364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10044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6584953" y="2724938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-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6" grpId="0"/>
      <p:bldP spid="62" grpId="0" animBg="1"/>
      <p:bldP spid="36" grpId="0"/>
      <p:bldP spid="55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512723" y="2336075"/>
            <a:ext cx="378621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smtClean="0">
                <a:latin typeface="Arial" pitchFamily="34" charset="0"/>
                <a:cs typeface="Times New Roman" pitchFamily="18" charset="0"/>
              </a:rPr>
              <a:t>б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)  1102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= ?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441285" y="3193331"/>
            <a:ext cx="614366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1102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1∙3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+1∙3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+2 = 84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Выполнить перевод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370507" y="1581930"/>
            <a:ext cx="757242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8 4    9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8 1     9   9 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9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0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8013713" y="1796244"/>
            <a:ext cx="2357454" cy="1500198"/>
            <a:chOff x="6299201" y="3582194"/>
            <a:chExt cx="2357454" cy="1500198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6514309" y="4081466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0800000">
              <a:off x="6299201" y="4510888"/>
              <a:ext cx="64294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10800000">
              <a:off x="7085019" y="4010822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>
              <a:off x="7300127" y="4581532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10800000">
              <a:off x="7799399" y="4510888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0800000">
              <a:off x="7156457" y="5010954"/>
              <a:ext cx="64294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584161" y="4122025"/>
            <a:ext cx="507209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84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103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585085" y="1796244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-</a:t>
            </a:r>
            <a:endParaRPr lang="ru-RU" dirty="0"/>
          </a:p>
        </p:txBody>
      </p:sp>
      <p:sp>
        <p:nvSpPr>
          <p:cNvPr id="17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6" grpId="0"/>
      <p:bldP spid="62" grpId="0" animBg="1"/>
      <p:bldP spid="37" grpId="0"/>
      <p:bldP spid="55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3584557" y="1939120"/>
            <a:ext cx="428628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в)  6317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= ?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2655863" y="2939252"/>
            <a:ext cx="614366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6317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6∙8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+3∙8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+1∙8+7=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Выполнить перевод: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36"/>
          <p:cNvSpPr txBox="1">
            <a:spLocks noChangeArrowheads="1"/>
          </p:cNvSpPr>
          <p:nvPr/>
        </p:nvSpPr>
        <p:spPr bwMode="auto">
          <a:xfrm>
            <a:off x="2512987" y="3796508"/>
            <a:ext cx="614366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=3072+192+15=3279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3298805" y="4796640"/>
            <a:ext cx="507209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6317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3279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9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6" grpId="0"/>
      <p:bldP spid="62" grpId="0" animBg="1"/>
      <p:bldP spid="36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512723" y="1867682"/>
            <a:ext cx="378621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д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)  122122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= ?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13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369847" y="3939384"/>
            <a:ext cx="11430080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122122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1∙3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+2∙3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+2∙3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+1∙3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+2∙3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+2= 243+162+54+9+2=</a:t>
            </a:r>
          </a:p>
          <a:p>
            <a:pPr>
              <a:spcBef>
                <a:spcPct val="50000"/>
              </a:spcBef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Выполнить перевод: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36"/>
          <p:cNvSpPr txBox="1">
            <a:spLocks noChangeArrowheads="1"/>
          </p:cNvSpPr>
          <p:nvPr/>
        </p:nvSpPr>
        <p:spPr bwMode="auto">
          <a:xfrm>
            <a:off x="4727565" y="4582326"/>
            <a:ext cx="150019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=470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227631" y="1653368"/>
            <a:ext cx="75724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4 7 0    13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4 6 8  3 6    13       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2 6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1 0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7585085" y="1796244"/>
            <a:ext cx="2714644" cy="1571636"/>
            <a:chOff x="6084887" y="3510756"/>
            <a:chExt cx="2714644" cy="1571636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6585747" y="4010028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0800000">
              <a:off x="6084887" y="4510888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10800000">
              <a:off x="7085019" y="4010822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>
              <a:off x="7443003" y="4581532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10800000">
              <a:off x="7942275" y="4510888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0800000">
              <a:off x="7013581" y="5010954"/>
              <a:ext cx="78581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3727433" y="5439582"/>
            <a:ext cx="507209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470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2А2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2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6" grpId="0"/>
      <p:bldP spid="62" grpId="0" animBg="1"/>
      <p:bldP spid="36" grpId="0"/>
      <p:bldP spid="37" grpId="0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512723" y="1867682"/>
            <a:ext cx="378621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smtClean="0">
                <a:latin typeface="Arial" pitchFamily="34" charset="0"/>
                <a:cs typeface="Arial" pitchFamily="34" charset="0"/>
              </a:rPr>
              <a:t>е)  1236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= ?</a:t>
            </a:r>
            <a:r>
              <a:rPr lang="ru-RU" sz="3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3370243" y="2724938"/>
            <a:ext cx="657229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1236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  010  011  110 = 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Выполнить перевод: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3870309" y="4725202"/>
            <a:ext cx="507209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1236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22132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3155929" y="3439318"/>
            <a:ext cx="657229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= 10  10  01  11  10 = 22132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2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6" grpId="0"/>
      <p:bldP spid="62" grpId="0" animBg="1"/>
      <p:bldP spid="55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512723" y="1867682"/>
            <a:ext cx="378621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smtClean="0">
                <a:latin typeface="Arial" pitchFamily="34" charset="0"/>
                <a:cs typeface="Arial" pitchFamily="34" charset="0"/>
              </a:rPr>
              <a:t>ж) 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DED</a:t>
            </a:r>
            <a:r>
              <a:rPr lang="en-US" sz="3400" baseline="-25000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= ?</a:t>
            </a:r>
            <a:r>
              <a:rPr lang="en-US" sz="34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441285" y="2724938"/>
            <a:ext cx="657229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DED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3∙15</a:t>
            </a:r>
            <a:r>
              <a:rPr lang="en-US" sz="3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+14 ∙15 + 13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Выполнить перевод: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441945" y="1796244"/>
            <a:ext cx="75724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8 3 4 8   16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8 3 3 6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5 2 1   16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1 2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5 1 2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3 2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16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3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</a:t>
            </a:r>
          </a:p>
        </p:txBody>
      </p:sp>
      <p:grpSp>
        <p:nvGrpSpPr>
          <p:cNvPr id="2" name="Группа 19"/>
          <p:cNvGrpSpPr/>
          <p:nvPr/>
        </p:nvGrpSpPr>
        <p:grpSpPr>
          <a:xfrm>
            <a:off x="7085019" y="2010558"/>
            <a:ext cx="4429156" cy="2000264"/>
            <a:chOff x="5370507" y="3582194"/>
            <a:chExt cx="4429156" cy="2000264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6514309" y="4081466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0800000">
              <a:off x="5370507" y="4510888"/>
              <a:ext cx="157163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10800000">
              <a:off x="7085019" y="4010822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>
              <a:off x="7728755" y="4581532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10800000">
              <a:off x="8228027" y="4510888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0800000">
              <a:off x="7013581" y="5010954"/>
              <a:ext cx="114300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5400000">
              <a:off x="8443135" y="5081598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rot="10800000">
              <a:off x="8942407" y="5010954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10800000">
              <a:off x="8299465" y="5511020"/>
              <a:ext cx="571504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655599" y="5082392"/>
            <a:ext cx="507209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8348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9C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16</a:t>
            </a:r>
            <a:endParaRPr lang="ru-RU" sz="32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369847" y="3439318"/>
            <a:ext cx="657229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8125 + 210 + 13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8348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2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6" grpId="0"/>
      <p:bldP spid="62" grpId="0" animBg="1"/>
      <p:bldP spid="37" grpId="0"/>
      <p:bldP spid="55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e8233d1a397fdd1366bc9fa1beb670479c8b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8682</TotalTime>
  <Words>692</Words>
  <Application>Microsoft Office PowerPoint</Application>
  <PresentationFormat>Произвольный</PresentationFormat>
  <Paragraphs>138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ЗАКРЕПЛЕНИЕ</vt:lpstr>
      <vt:lpstr>ЗАКРЕПЛЕНИЕ</vt:lpstr>
      <vt:lpstr>ЗАКРЕПЛЕНИЕ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721</cp:revision>
  <dcterms:created xsi:type="dcterms:W3CDTF">2020-04-13T08:05:16Z</dcterms:created>
  <dcterms:modified xsi:type="dcterms:W3CDTF">2020-11-13T06:41:31Z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