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1"/>
  </p:notesMasterIdLst>
  <p:sldIdLst>
    <p:sldId id="256" r:id="rId2"/>
    <p:sldId id="624" r:id="rId3"/>
    <p:sldId id="719" r:id="rId4"/>
    <p:sldId id="625" r:id="rId5"/>
    <p:sldId id="721" r:id="rId6"/>
    <p:sldId id="755" r:id="rId7"/>
    <p:sldId id="745" r:id="rId8"/>
    <p:sldId id="746" r:id="rId9"/>
    <p:sldId id="703" r:id="rId10"/>
    <p:sldId id="747" r:id="rId11"/>
    <p:sldId id="748" r:id="rId12"/>
    <p:sldId id="749" r:id="rId13"/>
    <p:sldId id="750" r:id="rId14"/>
    <p:sldId id="751" r:id="rId15"/>
    <p:sldId id="752" r:id="rId16"/>
    <p:sldId id="753" r:id="rId17"/>
    <p:sldId id="754" r:id="rId18"/>
    <p:sldId id="700" r:id="rId19"/>
    <p:sldId id="744" r:id="rId20"/>
  </p:sldIdLst>
  <p:sldSz cx="12169775" cy="7021513"/>
  <p:notesSz cx="5765800" cy="3244850"/>
  <p:custDataLst>
    <p:tags r:id="rId22"/>
  </p:custDataLst>
  <p:defaultTextStyle>
    <a:defPPr>
      <a:defRPr lang="ru-RU"/>
    </a:defPPr>
    <a:lvl1pPr marL="0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1pPr>
    <a:lvl2pPr marL="973745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2pPr>
    <a:lvl3pPr marL="1947489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3pPr>
    <a:lvl4pPr marL="2921234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4pPr>
    <a:lvl5pPr marL="3894978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5pPr>
    <a:lvl6pPr marL="4868723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6pPr>
    <a:lvl7pPr marL="5842467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7pPr>
    <a:lvl8pPr marL="6816212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8pPr>
    <a:lvl9pPr marL="7789956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webPr encoding="windows-125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D023DD"/>
    <a:srgbClr val="004A82"/>
    <a:srgbClr val="007A37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1316" autoAdjust="0"/>
    <p:restoredTop sz="94803" autoAdjust="0"/>
  </p:normalViewPr>
  <p:slideViewPr>
    <p:cSldViewPr>
      <p:cViewPr varScale="1">
        <p:scale>
          <a:sx n="64" d="100"/>
          <a:sy n="64" d="100"/>
        </p:scale>
        <p:origin x="-462" y="-96"/>
      </p:cViewPr>
      <p:guideLst>
        <p:guide orient="horz" pos="6232"/>
        <p:guide pos="4559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C86543-421F-46F0-8DB9-08A2BA71687B}" type="datetimeFigureOut">
              <a:rPr lang="ru-RU" smtClean="0"/>
              <a:pPr/>
              <a:t>04.12.2020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27213" y="242888"/>
            <a:ext cx="21113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F30EF6-6AD4-422F-AB26-32C1229698C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600678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2733" y="2176668"/>
            <a:ext cx="10344309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5466" y="3932047"/>
            <a:ext cx="8518843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12/4/2020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677108"/>
          </a:xfrm>
        </p:spPr>
        <p:txBody>
          <a:bodyPr lIns="0" tIns="0" rIns="0" bIns="0"/>
          <a:lstStyle>
            <a:lvl1pPr>
              <a:defRPr sz="4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20481" y="2125031"/>
            <a:ext cx="10328814" cy="461665"/>
          </a:xfrm>
        </p:spPr>
        <p:txBody>
          <a:bodyPr lIns="0" tIns="0" rIns="0" bIns="0"/>
          <a:lstStyle>
            <a:lvl1pPr>
              <a:defRPr sz="30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12/4/2020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677108"/>
          </a:xfrm>
        </p:spPr>
        <p:txBody>
          <a:bodyPr lIns="0" tIns="0" rIns="0" bIns="0"/>
          <a:lstStyle>
            <a:lvl1pPr>
              <a:defRPr sz="4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8490" y="1614948"/>
            <a:ext cx="5293852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67435" y="1614948"/>
            <a:ext cx="5293852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12/4/2020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096" y="153990"/>
            <a:ext cx="11927184" cy="92887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677108"/>
          </a:xfrm>
        </p:spPr>
        <p:txBody>
          <a:bodyPr lIns="0" tIns="0" rIns="0" bIns="0"/>
          <a:lstStyle>
            <a:lvl1pPr>
              <a:defRPr sz="4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12/4/2020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12/4/2020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1FFF2D5-02A1-4336-B510-458D10A24672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079" y="1160211"/>
            <a:ext cx="11927184" cy="5732633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41096" y="153990"/>
            <a:ext cx="11927184" cy="92887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20481" y="2125031"/>
            <a:ext cx="10328814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37724" y="6530006"/>
            <a:ext cx="3894328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8489" y="6530006"/>
            <a:ext cx="2799048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12/4/2020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62238" y="6530006"/>
            <a:ext cx="2799048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7" r:id="rId6"/>
  </p:sldLayoutIdLst>
  <p:transition>
    <p:random/>
  </p:transition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973745">
        <a:defRPr>
          <a:latin typeface="+mn-lt"/>
          <a:ea typeface="+mn-ea"/>
          <a:cs typeface="+mn-cs"/>
        </a:defRPr>
      </a:lvl2pPr>
      <a:lvl3pPr marL="1947489">
        <a:defRPr>
          <a:latin typeface="+mn-lt"/>
          <a:ea typeface="+mn-ea"/>
          <a:cs typeface="+mn-cs"/>
        </a:defRPr>
      </a:lvl3pPr>
      <a:lvl4pPr marL="2921234">
        <a:defRPr>
          <a:latin typeface="+mn-lt"/>
          <a:ea typeface="+mn-ea"/>
          <a:cs typeface="+mn-cs"/>
        </a:defRPr>
      </a:lvl4pPr>
      <a:lvl5pPr marL="3894978">
        <a:defRPr>
          <a:latin typeface="+mn-lt"/>
          <a:ea typeface="+mn-ea"/>
          <a:cs typeface="+mn-cs"/>
        </a:defRPr>
      </a:lvl5pPr>
      <a:lvl6pPr marL="4868723">
        <a:defRPr>
          <a:latin typeface="+mn-lt"/>
          <a:ea typeface="+mn-ea"/>
          <a:cs typeface="+mn-cs"/>
        </a:defRPr>
      </a:lvl6pPr>
      <a:lvl7pPr marL="5842467">
        <a:defRPr>
          <a:latin typeface="+mn-lt"/>
          <a:ea typeface="+mn-ea"/>
          <a:cs typeface="+mn-cs"/>
        </a:defRPr>
      </a:lvl7pPr>
      <a:lvl8pPr marL="6816212">
        <a:defRPr>
          <a:latin typeface="+mn-lt"/>
          <a:ea typeface="+mn-ea"/>
          <a:cs typeface="+mn-cs"/>
        </a:defRPr>
      </a:lvl8pPr>
      <a:lvl9pPr marL="7789956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973745">
        <a:defRPr>
          <a:latin typeface="+mn-lt"/>
          <a:ea typeface="+mn-ea"/>
          <a:cs typeface="+mn-cs"/>
        </a:defRPr>
      </a:lvl2pPr>
      <a:lvl3pPr marL="1947489">
        <a:defRPr>
          <a:latin typeface="+mn-lt"/>
          <a:ea typeface="+mn-ea"/>
          <a:cs typeface="+mn-cs"/>
        </a:defRPr>
      </a:lvl3pPr>
      <a:lvl4pPr marL="2921234">
        <a:defRPr>
          <a:latin typeface="+mn-lt"/>
          <a:ea typeface="+mn-ea"/>
          <a:cs typeface="+mn-cs"/>
        </a:defRPr>
      </a:lvl4pPr>
      <a:lvl5pPr marL="3894978">
        <a:defRPr>
          <a:latin typeface="+mn-lt"/>
          <a:ea typeface="+mn-ea"/>
          <a:cs typeface="+mn-cs"/>
        </a:defRPr>
      </a:lvl5pPr>
      <a:lvl6pPr marL="4868723">
        <a:defRPr>
          <a:latin typeface="+mn-lt"/>
          <a:ea typeface="+mn-ea"/>
          <a:cs typeface="+mn-cs"/>
        </a:defRPr>
      </a:lvl6pPr>
      <a:lvl7pPr marL="5842467">
        <a:defRPr>
          <a:latin typeface="+mn-lt"/>
          <a:ea typeface="+mn-ea"/>
          <a:cs typeface="+mn-cs"/>
        </a:defRPr>
      </a:lvl7pPr>
      <a:lvl8pPr marL="6816212">
        <a:defRPr>
          <a:latin typeface="+mn-lt"/>
          <a:ea typeface="+mn-ea"/>
          <a:cs typeface="+mn-cs"/>
        </a:defRPr>
      </a:lvl8pPr>
      <a:lvl9pPr marL="7789956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slideLayout" Target="../slideLayouts/slideLayout1.xml"/><Relationship Id="rId1" Type="http://schemas.openxmlformats.org/officeDocument/2006/relationships/video" Target="file:///D:\&#1086;&#1085;&#1083;&#1072;&#1081;&#1085;%20&#1091;&#1088;&#1086;&#1082;&#1080;\7\3%20&#1095;&#1077;&#1090;&#1074;&#1077;&#1088;&#1090;&#1100;\7-8-10\&#1042;&#1080;&#1076;&#1077;&#1086;%2030-11-2020%2006_42_45.mp4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slideLayout" Target="../slideLayouts/slideLayout1.xml"/><Relationship Id="rId1" Type="http://schemas.openxmlformats.org/officeDocument/2006/relationships/video" Target="file:///D:\&#1086;&#1085;&#1083;&#1072;&#1081;&#1085;%20&#1091;&#1088;&#1086;&#1082;&#1080;\7\3%20&#1095;&#1077;&#1090;&#1074;&#1077;&#1088;&#1090;&#1100;\7-8-10\&#1042;&#1080;&#1076;&#1077;&#1086;%2030-11-2020%2007_02_45.mp4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slideLayout" Target="../slideLayouts/slideLayout1.xml"/><Relationship Id="rId1" Type="http://schemas.openxmlformats.org/officeDocument/2006/relationships/video" Target="file:///D:\&#1086;&#1085;&#1083;&#1072;&#1081;&#1085;%20&#1091;&#1088;&#1086;&#1082;&#1080;\7\3%20&#1095;&#1077;&#1090;&#1074;&#1077;&#1088;&#1090;&#1100;\7-8-10\&#1042;&#1080;&#1076;&#1077;&#1086;%2030-11-2020%2007_08_13.mp4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slideLayout" Target="../slideLayouts/slideLayout1.xml"/><Relationship Id="rId1" Type="http://schemas.openxmlformats.org/officeDocument/2006/relationships/video" Target="file:///D:\&#1086;&#1085;&#1083;&#1072;&#1081;&#1085;%20&#1091;&#1088;&#1086;&#1082;&#1080;\7\3%20&#1095;&#1077;&#1090;&#1074;&#1077;&#1088;&#1090;&#1100;\7-8-10\&#1042;&#1080;&#1076;&#1077;&#1086;%2030-11-2020%2007_12_38.mp4" TargetMode="Externa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2063" y="0"/>
            <a:ext cx="12157712" cy="220950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727169" y="510360"/>
            <a:ext cx="8072493" cy="954737"/>
          </a:xfrm>
          <a:prstGeom prst="rect">
            <a:avLst/>
          </a:prstGeom>
        </p:spPr>
        <p:txBody>
          <a:bodyPr vert="horz" wrap="square" lIns="0" tIns="31104" rIns="0" bIns="0" rtlCol="0">
            <a:spAutoFit/>
          </a:bodyPr>
          <a:lstStyle/>
          <a:p>
            <a:pPr marL="27048">
              <a:spcBef>
                <a:spcPts val="243"/>
              </a:spcBef>
            </a:pPr>
            <a:r>
              <a:rPr sz="6000" spc="-11" dirty="0"/>
              <a:t>Информатика </a:t>
            </a:r>
            <a:r>
              <a:rPr sz="6000" spc="21" dirty="0"/>
              <a:t>и</a:t>
            </a:r>
            <a:r>
              <a:rPr sz="6000" spc="-85" dirty="0"/>
              <a:t> </a:t>
            </a:r>
            <a:r>
              <a:rPr sz="6000" spc="21" dirty="0"/>
              <a:t>ИТ</a:t>
            </a:r>
            <a:endParaRPr sz="6000"/>
          </a:p>
        </p:txBody>
      </p:sp>
      <p:sp>
        <p:nvSpPr>
          <p:cNvPr id="4" name="object 4"/>
          <p:cNvSpPr txBox="1"/>
          <p:nvPr/>
        </p:nvSpPr>
        <p:spPr>
          <a:xfrm>
            <a:off x="1584293" y="3439318"/>
            <a:ext cx="6286544" cy="2124188"/>
          </a:xfrm>
          <a:prstGeom prst="rect">
            <a:avLst/>
          </a:prstGeom>
        </p:spPr>
        <p:txBody>
          <a:bodyPr vert="horz" wrap="square" lIns="0" tIns="91965" rIns="0" bIns="0" rtlCol="0">
            <a:spAutoFit/>
          </a:bodyPr>
          <a:lstStyle/>
          <a:p>
            <a:pPr marL="27048" marR="10819"/>
            <a:r>
              <a:rPr lang="ru-RU" sz="4300" b="1" dirty="0" smtClean="0">
                <a:solidFill>
                  <a:srgbClr val="2365C7"/>
                </a:solidFill>
                <a:latin typeface="Arial"/>
                <a:cs typeface="Arial"/>
              </a:rPr>
              <a:t>ПРОГРАММЫ, ОБЕСПЕЧИВАЮЩИЕ РАБОТУ В ИНТЕРНЕТЕ</a:t>
            </a:r>
          </a:p>
        </p:txBody>
      </p:sp>
      <p:sp>
        <p:nvSpPr>
          <p:cNvPr id="5" name="object 5"/>
          <p:cNvSpPr/>
          <p:nvPr/>
        </p:nvSpPr>
        <p:spPr>
          <a:xfrm>
            <a:off x="798475" y="3296442"/>
            <a:ext cx="726434" cy="2357454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8" name="object 8"/>
          <p:cNvGrpSpPr/>
          <p:nvPr/>
        </p:nvGrpSpPr>
        <p:grpSpPr>
          <a:xfrm>
            <a:off x="9892263" y="460623"/>
            <a:ext cx="1338943" cy="1372699"/>
            <a:chOff x="4686759" y="212867"/>
            <a:chExt cx="634365" cy="634365"/>
          </a:xfrm>
        </p:grpSpPr>
        <p:sp>
          <p:nvSpPr>
            <p:cNvPr id="9" name="object 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10427408" y="542760"/>
            <a:ext cx="365897" cy="772805"/>
          </a:xfrm>
          <a:prstGeom prst="rect">
            <a:avLst/>
          </a:prstGeom>
        </p:spPr>
        <p:txBody>
          <a:bodyPr vert="horz" wrap="square" lIns="0" tIns="33811" rIns="0" bIns="0" rtlCol="0">
            <a:spAutoFit/>
          </a:bodyPr>
          <a:lstStyle/>
          <a:p>
            <a:pPr>
              <a:spcBef>
                <a:spcPts val="266"/>
              </a:spcBef>
            </a:pPr>
            <a:r>
              <a:rPr lang="ru-RU" sz="4800" b="1" dirty="0" smtClean="0">
                <a:solidFill>
                  <a:schemeClr val="bg1"/>
                </a:solidFill>
                <a:latin typeface="Arial"/>
                <a:cs typeface="Arial"/>
              </a:rPr>
              <a:t>7</a:t>
            </a:r>
            <a:endParaRPr sz="4800" b="1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0013977" y="1296177"/>
            <a:ext cx="1143008" cy="456834"/>
          </a:xfrm>
          <a:prstGeom prst="rect">
            <a:avLst/>
          </a:prstGeom>
        </p:spPr>
        <p:txBody>
          <a:bodyPr vert="horz" wrap="square" lIns="0" tIns="25696" rIns="0" bIns="0" rtlCol="0">
            <a:spAutoFit/>
          </a:bodyPr>
          <a:lstStyle/>
          <a:p>
            <a:pPr algn="ctr">
              <a:spcBef>
                <a:spcPts val="202"/>
              </a:spcBef>
            </a:pPr>
            <a:r>
              <a:rPr sz="2800" b="1" spc="11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2800" b="1" spc="-11" dirty="0">
                <a:solidFill>
                  <a:srgbClr val="FFFFFF"/>
                </a:solidFill>
                <a:latin typeface="Arial"/>
                <a:cs typeface="Arial"/>
              </a:rPr>
              <a:t>ласс</a:t>
            </a:r>
            <a:endParaRPr sz="2800" b="1">
              <a:latin typeface="Arial"/>
              <a:cs typeface="Arial"/>
            </a:endParaRPr>
          </a:p>
        </p:txBody>
      </p:sp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9847" y="581798"/>
            <a:ext cx="1294543" cy="928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" name="Picture 1" descr="C:\Documents and Settings\User\Рабочий стол\ИТ технологии\ИТ технологии\ИТ технологии\hq-wallpapers_ru_computer_35622_1024x768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828008" y="3010690"/>
            <a:ext cx="3757605" cy="2818204"/>
          </a:xfrm>
          <a:prstGeom prst="rect">
            <a:avLst/>
          </a:prstGeom>
          <a:noFill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2"/>
          <p:cNvSpPr txBox="1">
            <a:spLocks noChangeArrowheads="1"/>
          </p:cNvSpPr>
          <p:nvPr/>
        </p:nvSpPr>
        <p:spPr>
          <a:xfrm>
            <a:off x="226971" y="367484"/>
            <a:ext cx="11942804" cy="50006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pPr lvl="0" algn="ctr" defTabSz="914400">
              <a:defRPr/>
            </a:pPr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ИНТЕРФЕЙС ПРОГРАММЫ INTERNET EXPLORER </a:t>
            </a:r>
            <a:endParaRPr kumimoji="0" lang="ru-RU" sz="3600" b="1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512723" y="1224740"/>
            <a:ext cx="11215766" cy="9725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9664" tIns="54832" rIns="109664" bIns="54832">
            <a:spAutoFit/>
          </a:bodyPr>
          <a:lstStyle/>
          <a:p>
            <a:pPr marL="4763" indent="534988" algn="ctr"/>
            <a:r>
              <a:rPr lang="ru-RU" sz="2800" dirty="0" smtClean="0">
                <a:latin typeface="Arial" pitchFamily="34" charset="0"/>
                <a:cs typeface="Arial" pitchFamily="34" charset="0"/>
              </a:rPr>
              <a:t>При загрузке 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Internet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Explorer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в память компьютера открывается следующее окно: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6625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8409" y="2224872"/>
            <a:ext cx="6581775" cy="4572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7227895" y="2255082"/>
            <a:ext cx="4214842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Строка названия</a:t>
            </a:r>
            <a:endParaRPr lang="en-US" sz="2800" dirty="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Строка меню</a:t>
            </a:r>
            <a:endParaRPr lang="en-US" sz="2800" dirty="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Панель инструментов</a:t>
            </a:r>
            <a:endParaRPr lang="en-US" sz="2800" dirty="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Адресная строка</a:t>
            </a:r>
            <a:endParaRPr lang="en-US" sz="2800" dirty="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Информационное поле</a:t>
            </a:r>
            <a:endParaRPr lang="en-US" sz="2800" dirty="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Строка состояния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66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66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66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000"/>
                            </p:stCondLst>
                            <p:childTnLst>
                              <p:par>
                                <p:cTn id="30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4000"/>
                            </p:stCondLst>
                            <p:childTnLst>
                              <p:par>
                                <p:cTn id="36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0"/>
                            </p:stCondLst>
                            <p:childTnLst>
                              <p:par>
                                <p:cTn id="42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bldLvl="5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2"/>
          <p:cNvSpPr txBox="1">
            <a:spLocks noChangeArrowheads="1"/>
          </p:cNvSpPr>
          <p:nvPr/>
        </p:nvSpPr>
        <p:spPr>
          <a:xfrm>
            <a:off x="226971" y="367484"/>
            <a:ext cx="11942804" cy="50006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pPr lvl="0" algn="ctr" defTabSz="914400">
              <a:defRPr/>
            </a:pPr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ИНТЕРФЕЙСЫ БРАУЗЕРОВ</a:t>
            </a:r>
            <a:endParaRPr kumimoji="0" lang="ru-RU" sz="3600" b="1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512723" y="1224740"/>
            <a:ext cx="11215766" cy="6647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9664" tIns="54832" rIns="109664" bIns="54832">
            <a:spAutoFit/>
          </a:bodyPr>
          <a:lstStyle/>
          <a:p>
            <a:pPr marL="4763" indent="534988" algn="just"/>
            <a:r>
              <a:rPr lang="ru-RU" sz="3600" dirty="0" smtClean="0">
                <a:latin typeface="Arial" pitchFamily="34" charset="0"/>
                <a:cs typeface="Arial" pitchFamily="34" charset="0"/>
              </a:rPr>
              <a:t>Интерфейс популярного сегодня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Opera Neon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 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Видео 30-11-2020 06_42_45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584161" y="1296178"/>
            <a:ext cx="11072890" cy="5465007"/>
          </a:xfrm>
          <a:prstGeom prst="rect">
            <a:avLst/>
          </a:prstGeom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2"/>
          <p:cNvSpPr txBox="1">
            <a:spLocks noChangeArrowheads="1"/>
          </p:cNvSpPr>
          <p:nvPr/>
        </p:nvSpPr>
        <p:spPr>
          <a:xfrm>
            <a:off x="226971" y="367484"/>
            <a:ext cx="11942804" cy="50006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pPr lvl="0" algn="ctr" defTabSz="914400">
              <a:defRPr/>
            </a:pPr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ИНТЕРФЕЙСЫ БРАУЗЕРОВ</a:t>
            </a:r>
            <a:endParaRPr kumimoji="0" lang="ru-RU" sz="3600" b="1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512723" y="1224740"/>
            <a:ext cx="11215766" cy="5416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9664" tIns="54832" rIns="109664" bIns="54832">
            <a:spAutoFit/>
          </a:bodyPr>
          <a:lstStyle/>
          <a:p>
            <a:pPr marL="4763" indent="534988" algn="just"/>
            <a:r>
              <a:rPr lang="ru-RU" sz="2800" dirty="0" smtClean="0">
                <a:latin typeface="Arial" pitchFamily="34" charset="0"/>
                <a:cs typeface="Arial" pitchFamily="34" charset="0"/>
              </a:rPr>
              <a:t>Интерфейс браузера 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Microsoft Edge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Видео 30-11-2020 07_02_45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226971" y="2081996"/>
            <a:ext cx="11715832" cy="2928958"/>
          </a:xfrm>
          <a:prstGeom prst="rect">
            <a:avLst/>
          </a:prstGeom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2"/>
          <p:cNvSpPr txBox="1">
            <a:spLocks noChangeArrowheads="1"/>
          </p:cNvSpPr>
          <p:nvPr/>
        </p:nvSpPr>
        <p:spPr>
          <a:xfrm>
            <a:off x="226971" y="367484"/>
            <a:ext cx="11942804" cy="50006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pPr lvl="0" algn="ctr" defTabSz="914400">
              <a:defRPr/>
            </a:pPr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ИНТЕРФЕЙСЫ БРАУЗЕРОВ</a:t>
            </a:r>
            <a:endParaRPr kumimoji="0" lang="ru-RU" sz="3600" b="1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512723" y="1224740"/>
            <a:ext cx="11215766" cy="6647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9664" tIns="54832" rIns="109664" bIns="54832">
            <a:spAutoFit/>
          </a:bodyPr>
          <a:lstStyle/>
          <a:p>
            <a:pPr marL="4763" indent="534988" algn="just"/>
            <a:r>
              <a:rPr lang="ru-RU" sz="3600" dirty="0" smtClean="0">
                <a:latin typeface="Arial" pitchFamily="34" charset="0"/>
                <a:cs typeface="Arial" pitchFamily="34" charset="0"/>
              </a:rPr>
              <a:t>Интерфейс браузера 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Google Chrome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Видео 30-11-2020 07_08_13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369847" y="1367616"/>
            <a:ext cx="11287204" cy="5304272"/>
          </a:xfrm>
          <a:prstGeom prst="rect">
            <a:avLst/>
          </a:prstGeom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4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>
                <p:cTn id="1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2"/>
          <p:cNvSpPr txBox="1">
            <a:spLocks noChangeArrowheads="1"/>
          </p:cNvSpPr>
          <p:nvPr/>
        </p:nvSpPr>
        <p:spPr>
          <a:xfrm>
            <a:off x="226971" y="367484"/>
            <a:ext cx="11942804" cy="50006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pPr lvl="0" algn="ctr" defTabSz="914400">
              <a:defRPr/>
            </a:pPr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ИНТЕРФЕЙСЫ БРАУЗЕРОВ</a:t>
            </a:r>
            <a:endParaRPr kumimoji="0" lang="ru-RU" sz="3600" b="1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512723" y="1224740"/>
            <a:ext cx="11215766" cy="6647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9664" tIns="54832" rIns="109664" bIns="54832">
            <a:spAutoFit/>
          </a:bodyPr>
          <a:lstStyle/>
          <a:p>
            <a:pPr marL="4763" indent="534988" algn="just"/>
            <a:r>
              <a:rPr lang="ru-RU" sz="3600" dirty="0" smtClean="0">
                <a:latin typeface="Arial" pitchFamily="34" charset="0"/>
                <a:cs typeface="Arial" pitchFamily="34" charset="0"/>
              </a:rPr>
              <a:t>Сравним функции браузеров: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Видео 30-11-2020 07_12_38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441285" y="1367615"/>
            <a:ext cx="11215766" cy="5250693"/>
          </a:xfrm>
          <a:prstGeom prst="rect">
            <a:avLst/>
          </a:prstGeom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4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>
                <p:cTn id="1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2"/>
          <p:cNvSpPr txBox="1">
            <a:spLocks noChangeArrowheads="1"/>
          </p:cNvSpPr>
          <p:nvPr/>
        </p:nvSpPr>
        <p:spPr>
          <a:xfrm>
            <a:off x="226971" y="367484"/>
            <a:ext cx="11942804" cy="50006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pPr lvl="0" algn="ctr" defTabSz="914400">
              <a:defRPr/>
            </a:pPr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СРАВНЕНИЕ БРАУЗЕРОВ</a:t>
            </a:r>
            <a:endParaRPr kumimoji="0" lang="ru-RU" sz="3600" b="1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512723" y="1224740"/>
            <a:ext cx="11215766" cy="6647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9664" tIns="54832" rIns="109664" bIns="54832">
            <a:spAutoFit/>
          </a:bodyPr>
          <a:lstStyle/>
          <a:p>
            <a:pPr marL="4763" indent="534988" algn="just"/>
            <a:r>
              <a:rPr lang="ru-RU" sz="3600" dirty="0" smtClean="0">
                <a:latin typeface="Arial" pitchFamily="34" charset="0"/>
                <a:cs typeface="Arial" pitchFamily="34" charset="0"/>
              </a:rPr>
              <a:t>Сравним функции браузеров: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9938" name="Picture 2"/>
          <p:cNvPicPr>
            <a:picLocks noChangeAspect="1" noChangeArrowheads="1"/>
          </p:cNvPicPr>
          <p:nvPr/>
        </p:nvPicPr>
        <p:blipFill>
          <a:blip r:embed="rId2">
            <a:lum bright="-30000" contrast="40000"/>
          </a:blip>
          <a:srcRect/>
          <a:stretch>
            <a:fillRect/>
          </a:stretch>
        </p:blipFill>
        <p:spPr bwMode="auto">
          <a:xfrm>
            <a:off x="369847" y="2010558"/>
            <a:ext cx="11443309" cy="357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2"/>
          <p:cNvSpPr txBox="1">
            <a:spLocks noChangeArrowheads="1"/>
          </p:cNvSpPr>
          <p:nvPr/>
        </p:nvSpPr>
        <p:spPr>
          <a:xfrm>
            <a:off x="226971" y="367484"/>
            <a:ext cx="11942804" cy="50006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pPr lvl="0" algn="ctr" defTabSz="914400">
              <a:defRPr/>
            </a:pPr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СРАВНЕНИЕ БРАУЗЕРОВ</a:t>
            </a:r>
            <a:endParaRPr kumimoji="0" lang="ru-RU" sz="3600" b="1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pic>
        <p:nvPicPr>
          <p:cNvPr id="4096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156061" y="1224740"/>
            <a:ext cx="3185606" cy="1000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63" name="Picture 3"/>
          <p:cNvPicPr>
            <a:picLocks noChangeAspect="1" noChangeArrowheads="1"/>
          </p:cNvPicPr>
          <p:nvPr/>
        </p:nvPicPr>
        <p:blipFill>
          <a:blip r:embed="rId3">
            <a:lum bright="-30000" contrast="40000"/>
          </a:blip>
          <a:srcRect/>
          <a:stretch>
            <a:fillRect/>
          </a:stretch>
        </p:blipFill>
        <p:spPr bwMode="auto">
          <a:xfrm>
            <a:off x="798475" y="1296178"/>
            <a:ext cx="10072758" cy="535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2"/>
          <p:cNvSpPr txBox="1">
            <a:spLocks noChangeArrowheads="1"/>
          </p:cNvSpPr>
          <p:nvPr/>
        </p:nvSpPr>
        <p:spPr>
          <a:xfrm>
            <a:off x="226971" y="367484"/>
            <a:ext cx="11942804" cy="50006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pPr lvl="0" algn="ctr" defTabSz="914400">
              <a:defRPr/>
            </a:pPr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СРАВНЕНИЕ БРАУЗЕРОВ</a:t>
            </a:r>
            <a:endParaRPr kumimoji="0" lang="ru-RU" sz="3600" b="1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pic>
        <p:nvPicPr>
          <p:cNvPr id="41986" name="Picture 2"/>
          <p:cNvPicPr>
            <a:picLocks noChangeAspect="1" noChangeArrowheads="1"/>
          </p:cNvPicPr>
          <p:nvPr/>
        </p:nvPicPr>
        <p:blipFill>
          <a:blip r:embed="rId2">
            <a:lum bright="-30000" contrast="40000"/>
          </a:blip>
          <a:srcRect/>
          <a:stretch>
            <a:fillRect/>
          </a:stretch>
        </p:blipFill>
        <p:spPr bwMode="auto">
          <a:xfrm>
            <a:off x="298409" y="1367616"/>
            <a:ext cx="11679894" cy="39290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48" name="Text Box 12"/>
          <p:cNvSpPr txBox="1">
            <a:spLocks noChangeArrowheads="1"/>
          </p:cNvSpPr>
          <p:nvPr/>
        </p:nvSpPr>
        <p:spPr bwMode="auto">
          <a:xfrm>
            <a:off x="512723" y="1367616"/>
            <a:ext cx="11287204" cy="6647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9664" tIns="54832" rIns="109664" bIns="54832">
            <a:spAutoFit/>
          </a:bodyPr>
          <a:lstStyle/>
          <a:p>
            <a:pPr indent="719138" algn="just">
              <a:spcBef>
                <a:spcPct val="50000"/>
              </a:spcBef>
            </a:pP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218" name="Rectangle 2"/>
          <p:cNvSpPr>
            <a:spLocks noChangeArrowheads="1"/>
          </p:cNvSpPr>
          <p:nvPr/>
        </p:nvSpPr>
        <p:spPr bwMode="auto">
          <a:xfrm>
            <a:off x="0" y="0"/>
            <a:ext cx="121697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219" name="Rectangle 3"/>
          <p:cNvSpPr>
            <a:spLocks noChangeArrowheads="1"/>
          </p:cNvSpPr>
          <p:nvPr/>
        </p:nvSpPr>
        <p:spPr bwMode="auto">
          <a:xfrm>
            <a:off x="0" y="1295400"/>
            <a:ext cx="12169775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Rectangle 2"/>
          <p:cNvSpPr txBox="1">
            <a:spLocks noChangeArrowheads="1"/>
          </p:cNvSpPr>
          <p:nvPr/>
        </p:nvSpPr>
        <p:spPr>
          <a:xfrm>
            <a:off x="226971" y="367484"/>
            <a:ext cx="11942804" cy="50006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pPr marL="4763" indent="-4763"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ЗАКРЕПЛЕНИЕ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512723" y="1367616"/>
            <a:ext cx="11215766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indent="-742950">
              <a:lnSpc>
                <a:spcPct val="150000"/>
              </a:lnSpc>
              <a:buAutoNum type="arabicPeriod"/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Расскажите об основных задачах Web-браузеров.</a:t>
            </a:r>
          </a:p>
          <a:p>
            <a:pPr marL="742950" indent="-742950">
              <a:lnSpc>
                <a:spcPct val="150000"/>
              </a:lnSpc>
              <a:buAutoNum type="arabicPeriod"/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Кем и когда был создан первый Web-браузер?</a:t>
            </a:r>
          </a:p>
          <a:p>
            <a:pPr marL="742950" indent="-742950">
              <a:lnSpc>
                <a:spcPct val="150000"/>
              </a:lnSpc>
              <a:buAutoNum type="arabicPeriod"/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Покажите различные способы запуска </a:t>
            </a:r>
            <a:r>
              <a:rPr lang="ru-RU" sz="3600" dirty="0" err="1" smtClean="0">
                <a:latin typeface="Arial" pitchFamily="34" charset="0"/>
                <a:cs typeface="Arial" pitchFamily="34" charset="0"/>
              </a:rPr>
              <a:t>Internet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600" dirty="0" err="1" smtClean="0">
                <a:latin typeface="Arial" pitchFamily="34" charset="0"/>
                <a:cs typeface="Arial" pitchFamily="34" charset="0"/>
              </a:rPr>
              <a:t>Explorer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marL="742950" indent="-742950">
              <a:lnSpc>
                <a:spcPct val="150000"/>
              </a:lnSpc>
            </a:pP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2"/>
          <p:cNvSpPr txBox="1">
            <a:spLocks noChangeArrowheads="1"/>
          </p:cNvSpPr>
          <p:nvPr/>
        </p:nvSpPr>
        <p:spPr>
          <a:xfrm>
            <a:off x="226971" y="367484"/>
            <a:ext cx="11942804" cy="50006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ЗАДАНИЕ ДЛЯ САМОСТОЯТЕЛЬНОЙ РАБОТЫ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512723" y="1653368"/>
            <a:ext cx="1100145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723900">
              <a:buFont typeface="+mj-lt"/>
              <a:buAutoNum type="arabicPeriod"/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Прочитать учебник страницы 57-61</a:t>
            </a:r>
          </a:p>
          <a:p>
            <a:pPr indent="723900">
              <a:buFont typeface="+mj-lt"/>
              <a:buAutoNum type="arabicPeriod"/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Вставьте нужные слова вместо многоточий: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3" name="Picture 1"/>
          <p:cNvPicPr>
            <a:picLocks noChangeAspect="1" noChangeArrowheads="1"/>
          </p:cNvPicPr>
          <p:nvPr/>
        </p:nvPicPr>
        <p:blipFill>
          <a:blip r:embed="rId2">
            <a:lum bright="-10000" contrast="40000"/>
          </a:blip>
          <a:srcRect/>
          <a:stretch>
            <a:fillRect/>
          </a:stretch>
        </p:blipFill>
        <p:spPr bwMode="auto">
          <a:xfrm>
            <a:off x="345323" y="2939252"/>
            <a:ext cx="11526042" cy="33575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155665" y="1739628"/>
            <a:ext cx="11144328" cy="41703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7313" indent="720725" algn="just">
              <a:spcAft>
                <a:spcPts val="600"/>
              </a:spcAft>
              <a:buBlip>
                <a:blip r:embed="rId2"/>
              </a:buBlip>
            </a:pPr>
            <a:r>
              <a:rPr lang="ru-RU" sz="4000" dirty="0" smtClean="0">
                <a:latin typeface="Arial" pitchFamily="34" charset="0"/>
                <a:cs typeface="Arial" pitchFamily="34" charset="0"/>
              </a:rPr>
              <a:t>Интернет</a:t>
            </a:r>
          </a:p>
          <a:p>
            <a:pPr marL="87313" indent="720725" algn="just">
              <a:spcAft>
                <a:spcPts val="600"/>
              </a:spcAft>
              <a:buBlip>
                <a:blip r:embed="rId2"/>
              </a:buBlip>
            </a:pPr>
            <a:r>
              <a:rPr lang="en-US" sz="4000" dirty="0" smtClean="0">
                <a:latin typeface="Arial" pitchFamily="34" charset="0"/>
                <a:cs typeface="Arial" pitchFamily="34" charset="0"/>
              </a:rPr>
              <a:t>Web-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браузеры</a:t>
            </a:r>
          </a:p>
          <a:p>
            <a:pPr marL="87313" indent="720725" algn="just">
              <a:spcAft>
                <a:spcPts val="600"/>
              </a:spcAft>
              <a:buBlip>
                <a:blip r:embed="rId2"/>
              </a:buBlip>
            </a:pPr>
            <a:r>
              <a:rPr lang="ru-RU" sz="4000" dirty="0" smtClean="0">
                <a:latin typeface="Arial" pitchFamily="34" charset="0"/>
                <a:cs typeface="Arial" pitchFamily="34" charset="0"/>
              </a:rPr>
              <a:t>Интернет и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WWW</a:t>
            </a:r>
            <a:endParaRPr lang="ru-RU" sz="4000" dirty="0" smtClean="0">
              <a:latin typeface="Arial" pitchFamily="34" charset="0"/>
              <a:cs typeface="Arial" pitchFamily="34" charset="0"/>
            </a:endParaRPr>
          </a:p>
          <a:p>
            <a:pPr marL="87313" indent="720725" algn="just">
              <a:spcAft>
                <a:spcPts val="600"/>
              </a:spcAft>
              <a:buBlip>
                <a:blip r:embed="rId2"/>
              </a:buBlip>
            </a:pPr>
            <a:r>
              <a:rPr lang="ru-RU" sz="4000" dirty="0" smtClean="0">
                <a:latin typeface="Arial" pitchFamily="34" charset="0"/>
                <a:cs typeface="Arial" pitchFamily="34" charset="0"/>
              </a:rPr>
              <a:t>Интерфейс программы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Internet Explorer</a:t>
            </a:r>
            <a:endParaRPr lang="ru-RU" sz="4000" dirty="0" smtClean="0">
              <a:latin typeface="Arial" pitchFamily="34" charset="0"/>
              <a:cs typeface="Arial" pitchFamily="34" charset="0"/>
            </a:endParaRPr>
          </a:p>
          <a:p>
            <a:pPr marL="87313" indent="720725" algn="just">
              <a:spcAft>
                <a:spcPts val="600"/>
              </a:spcAft>
              <a:buBlip>
                <a:blip r:embed="rId2"/>
              </a:buBlip>
            </a:pPr>
            <a:r>
              <a:rPr lang="ru-RU" sz="4000" dirty="0" smtClean="0">
                <a:latin typeface="Arial" pitchFamily="34" charset="0"/>
                <a:cs typeface="Arial" pitchFamily="34" charset="0"/>
              </a:rPr>
              <a:t>Интерфейсы браузеров</a:t>
            </a:r>
          </a:p>
          <a:p>
            <a:pPr marL="87313" indent="720725" algn="just">
              <a:spcAft>
                <a:spcPts val="600"/>
              </a:spcAft>
              <a:buBlip>
                <a:blip r:embed="rId2"/>
              </a:buBlip>
            </a:pPr>
            <a:r>
              <a:rPr lang="ru-RU" sz="4000" dirty="0" smtClean="0">
                <a:latin typeface="Arial" pitchFamily="34" charset="0"/>
                <a:cs typeface="Arial" pitchFamily="34" charset="0"/>
              </a:rPr>
              <a:t>Состав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WWW</a:t>
            </a:r>
            <a:endParaRPr lang="ru-RU" sz="40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bject 2"/>
          <p:cNvSpPr txBox="1">
            <a:spLocks/>
          </p:cNvSpPr>
          <p:nvPr/>
        </p:nvSpPr>
        <p:spPr>
          <a:xfrm>
            <a:off x="0" y="224608"/>
            <a:ext cx="11715832" cy="1266613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92075" indent="898525"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ПЛАН  УРОКА</a:t>
            </a:r>
          </a:p>
          <a:p>
            <a:pPr marL="92075" indent="898525" algn="ctr"/>
            <a:endParaRPr lang="ru-RU" sz="36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0"/>
                            </p:stCondLst>
                            <p:childTnLst>
                              <p:par>
                                <p:cTn id="3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lum bright="-10000" contrast="20000"/>
          </a:blip>
          <a:srcRect/>
          <a:stretch>
            <a:fillRect/>
          </a:stretch>
        </p:blipFill>
        <p:spPr bwMode="auto">
          <a:xfrm>
            <a:off x="1036812" y="2367748"/>
            <a:ext cx="10834553" cy="2928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12855" y="4439450"/>
            <a:ext cx="7500990" cy="6408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Прямоугольник 8"/>
          <p:cNvSpPr/>
          <p:nvPr/>
        </p:nvSpPr>
        <p:spPr>
          <a:xfrm>
            <a:off x="512723" y="1439054"/>
            <a:ext cx="1100145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723900"/>
            <a:r>
              <a:rPr lang="ru-RU" sz="3200" dirty="0" smtClean="0">
                <a:latin typeface="Arial" pitchFamily="34" charset="0"/>
                <a:cs typeface="Arial" pitchFamily="34" charset="0"/>
              </a:rPr>
              <a:t>Вставьте нужные слова вместо многоточий: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226971" y="367484"/>
            <a:ext cx="11942804" cy="50006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ПРОВЕРКА САМОСТОЯТЕЛЬНОЙ РАБОТЫ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442473" y="2582062"/>
            <a:ext cx="1928826" cy="523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9299597" y="3439318"/>
            <a:ext cx="2390941" cy="50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6"/>
          <a:srcRect r="5900"/>
          <a:stretch>
            <a:fillRect/>
          </a:stretch>
        </p:blipFill>
        <p:spPr bwMode="auto">
          <a:xfrm>
            <a:off x="9728225" y="4368012"/>
            <a:ext cx="1428760" cy="389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941483" y="4439450"/>
            <a:ext cx="2643206" cy="3624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4727565" y="4368012"/>
            <a:ext cx="4076720" cy="4228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1512855" y="4796640"/>
            <a:ext cx="1143008" cy="3472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" name="Picture 4"/>
          <p:cNvPicPr>
            <a:picLocks noChangeAspect="1" noChangeArrowheads="1"/>
          </p:cNvPicPr>
          <p:nvPr/>
        </p:nvPicPr>
        <p:blipFill>
          <a:blip r:embed="rId6"/>
          <a:srcRect r="5900"/>
          <a:stretch>
            <a:fillRect/>
          </a:stretch>
        </p:blipFill>
        <p:spPr bwMode="auto">
          <a:xfrm>
            <a:off x="9728225" y="4368012"/>
            <a:ext cx="1428760" cy="389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18 0.0043 L -0.58993 0.00838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4" y="2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42376E-6 -1.34193E-6 L 0.5062 -0.00271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3" y="-1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3782 0.00588 L -0.10564 0.05884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4" y="26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.25 0  E" pathEditMode="relative" ptsTypes="">
                                      <p:cBhvr>
                                        <p:cTn id="12" dur="2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3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7 0.00271 L -0.69102 0.18262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2" y="90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5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69727E-6 -3.38764E-6 L -0.60062 -0.20117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00" y="-101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8277E-6 4.68432E-6 L -0.11843 0.17718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9" y="8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2"/>
          <p:cNvSpPr txBox="1">
            <a:spLocks noChangeArrowheads="1"/>
          </p:cNvSpPr>
          <p:nvPr/>
        </p:nvSpPr>
        <p:spPr>
          <a:xfrm>
            <a:off x="226971" y="367484"/>
            <a:ext cx="11942804" cy="50006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pPr lvl="0" algn="ctr" defTabSz="914400">
              <a:defRPr/>
            </a:pPr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ИНТЕРНЕТ</a:t>
            </a:r>
            <a:endParaRPr kumimoji="0" lang="ru-RU" sz="4000" b="1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584161" y="1367616"/>
            <a:ext cx="11215766" cy="30653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9664" tIns="54832" rIns="109664" bIns="54832">
            <a:spAutoFit/>
          </a:bodyPr>
          <a:lstStyle/>
          <a:p>
            <a:pPr marL="4763" indent="534988" algn="just">
              <a:spcBef>
                <a:spcPct val="50000"/>
              </a:spcBef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Все слышали об Интернете и все хотят им пользоваться. Интернет - это совокупность расположенных по всему миру десятков тысяч компьютерных сетей, объединённых в единую сеть. Обмен информацией в Интернете осуществляется на основе стандартных правил.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Рисунок 3" descr="world-global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27037" y="4439450"/>
            <a:ext cx="2571768" cy="2156966"/>
          </a:xfrm>
          <a:prstGeom prst="rect">
            <a:avLst/>
          </a:prstGeom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2"/>
          <p:cNvSpPr txBox="1">
            <a:spLocks noChangeArrowheads="1"/>
          </p:cNvSpPr>
          <p:nvPr/>
        </p:nvSpPr>
        <p:spPr>
          <a:xfrm>
            <a:off x="226971" y="367484"/>
            <a:ext cx="11715832" cy="50006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pPr lvl="0" algn="ctr" defTabSz="914400">
              <a:defRPr/>
            </a:pPr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WEB-БРАУЗЕРЫ</a:t>
            </a:r>
            <a:endParaRPr kumimoji="0" lang="ru-RU" sz="4400" b="1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584161" y="1367616"/>
            <a:ext cx="6429420" cy="52813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9664" tIns="54832" rIns="109664" bIns="54832">
            <a:spAutoFit/>
          </a:bodyPr>
          <a:lstStyle/>
          <a:p>
            <a:pPr marL="4763" indent="534988" algn="just">
              <a:spcAft>
                <a:spcPts val="600"/>
              </a:spcAft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Ранее вы познакомились с несколькими прикладными программами. K примеру, 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Word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создан для обработки текстовой информации, 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Paint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- для работы с информацией в графическом виде, калькулятор - для выполнения вычислений. Для того чтобы пользоваться услугами WWW, разработаны специальные программы, именуемые Web-браузерами (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Browser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). </a:t>
            </a:r>
          </a:p>
        </p:txBody>
      </p:sp>
      <p:pic>
        <p:nvPicPr>
          <p:cNvPr id="15362" name="Picture 2" descr="https://itcrumbs.ru/wp-content/uploads/2016/10/Microsoft-Paint.jpg"/>
          <p:cNvPicPr>
            <a:picLocks noChangeAspect="1" noChangeArrowheads="1"/>
          </p:cNvPicPr>
          <p:nvPr/>
        </p:nvPicPr>
        <p:blipFill>
          <a:blip r:embed="rId2">
            <a:lum contrast="40000"/>
          </a:blip>
          <a:srcRect l="7143" t="9524" r="7143" b="1587"/>
          <a:stretch>
            <a:fillRect/>
          </a:stretch>
        </p:blipFill>
        <p:spPr bwMode="auto">
          <a:xfrm>
            <a:off x="7870837" y="1653368"/>
            <a:ext cx="3429024" cy="2000264"/>
          </a:xfrm>
          <a:prstGeom prst="rect">
            <a:avLst/>
          </a:prstGeom>
          <a:noFill/>
        </p:spPr>
      </p:pic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299465" y="3725070"/>
            <a:ext cx="2500310" cy="2908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2"/>
          <p:cNvSpPr txBox="1">
            <a:spLocks noChangeArrowheads="1"/>
          </p:cNvSpPr>
          <p:nvPr/>
        </p:nvSpPr>
        <p:spPr>
          <a:xfrm>
            <a:off x="226971" y="367484"/>
            <a:ext cx="11715832" cy="50006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pPr lvl="0" algn="ctr" defTabSz="914400">
              <a:defRPr/>
            </a:pPr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WEB-БРАУЗЕРЫ</a:t>
            </a:r>
            <a:endParaRPr kumimoji="0" lang="ru-RU" sz="4400" b="1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441285" y="1312505"/>
            <a:ext cx="11287204" cy="31269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9664" tIns="54832" rIns="109664" bIns="54832">
            <a:spAutoFit/>
          </a:bodyPr>
          <a:lstStyle/>
          <a:p>
            <a:pPr marL="4763" indent="534988" algn="just">
              <a:spcAft>
                <a:spcPts val="600"/>
              </a:spcAft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Слово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"</a:t>
            </a:r>
            <a:r>
              <a:rPr lang="ru-RU" sz="2800" b="1" dirty="0" err="1" smtClean="0">
                <a:latin typeface="Arial" pitchFamily="34" charset="0"/>
                <a:cs typeface="Arial" pitchFamily="34" charset="0"/>
              </a:rPr>
              <a:t>browser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" в переводе с английского означает: показывать, обеспечить показ. Первый Web-браузер был разработан в 1990 году сотрудником Европейского Совета по Ядерным Исследованиям Тим 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Бернерсом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Ли и имел название 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World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Wide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Web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. До настоящего времени разработано очень много 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Web-браузеров.K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их числу относятся: 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Mosaic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Opera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AdWiper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Netscape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Navigator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,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 descr="https://avatars.mds.yandex.net/get-zen_doc/29485/pub_5b1671c5ef8155dec1316685_5b20188af99bd400a8902682/scale_120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98805" y="4510888"/>
            <a:ext cx="4757694" cy="1914502"/>
          </a:xfrm>
          <a:prstGeom prst="rect">
            <a:avLst/>
          </a:prstGeom>
          <a:noFill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2"/>
          <p:cNvSpPr txBox="1">
            <a:spLocks noChangeArrowheads="1"/>
          </p:cNvSpPr>
          <p:nvPr/>
        </p:nvSpPr>
        <p:spPr>
          <a:xfrm>
            <a:off x="226971" y="367484"/>
            <a:ext cx="11715832" cy="50006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pPr lvl="0" algn="ctr" defTabSz="914400">
              <a:defRPr/>
            </a:pPr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WEB-БРАУЗЕРЫ</a:t>
            </a:r>
            <a:endParaRPr kumimoji="0" lang="ru-RU" sz="4400" b="1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584161" y="1367616"/>
            <a:ext cx="6000792" cy="5358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9664" tIns="54832" rIns="109664" bIns="54832">
            <a:spAutoFit/>
          </a:bodyPr>
          <a:lstStyle/>
          <a:p>
            <a:pPr marL="4763" indent="534988" algn="just">
              <a:spcAft>
                <a:spcPts val="600"/>
              </a:spcAft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До настоящего времени разработано очень много Web-браузеров. K их числу относятся: 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Mosaic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Opera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AdWiper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Netscape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Navigator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Netscape Communicator, Google Chrome, Mozilla Firefox, Microsoft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Internet Explorer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и 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Power Browser. </a:t>
            </a:r>
            <a:endParaRPr lang="ru-RU" sz="2800" dirty="0" smtClean="0">
              <a:latin typeface="Arial" pitchFamily="34" charset="0"/>
              <a:cs typeface="Arial" pitchFamily="34" charset="0"/>
            </a:endParaRPr>
          </a:p>
          <a:p>
            <a:pPr marL="4763" indent="534988" algn="just">
              <a:spcAft>
                <a:spcPts val="600"/>
              </a:spcAft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Наибольшей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популярностью из них пользуются 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Netscape Communicator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и 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Microsoft Internet Explorer.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 descr="https://imajor.ru/wp-content/uploads/2018/04/browser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70705" y="1439054"/>
            <a:ext cx="4857784" cy="3112019"/>
          </a:xfrm>
          <a:prstGeom prst="rect">
            <a:avLst/>
          </a:prstGeom>
          <a:noFill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lum contrast="20000"/>
          </a:blip>
          <a:srcRect/>
          <a:stretch>
            <a:fillRect/>
          </a:stretch>
        </p:blipFill>
        <p:spPr bwMode="auto">
          <a:xfrm>
            <a:off x="6870705" y="4725202"/>
            <a:ext cx="4717794" cy="1000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2"/>
          <p:cNvSpPr txBox="1">
            <a:spLocks noChangeArrowheads="1"/>
          </p:cNvSpPr>
          <p:nvPr/>
        </p:nvSpPr>
        <p:spPr>
          <a:xfrm>
            <a:off x="226971" y="367484"/>
            <a:ext cx="11715832" cy="50006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pPr lvl="0" algn="ctr" defTabSz="914400">
              <a:defRPr/>
            </a:pPr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WEB-БРАУЗЕРЫ</a:t>
            </a:r>
            <a:endParaRPr kumimoji="0" lang="ru-RU" sz="4400" b="1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584161" y="1367616"/>
            <a:ext cx="11215766" cy="47273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9664" tIns="54832" rIns="109664" bIns="54832">
            <a:spAutoFit/>
          </a:bodyPr>
          <a:lstStyle/>
          <a:p>
            <a:pPr marL="4763" indent="534988" algn="just">
              <a:spcAft>
                <a:spcPts val="600"/>
              </a:spcAft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Внедрение в состав операционной системы Windows программы 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Internet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Explorer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, выпускаемой фирмой 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Microsoft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, способствовало её широкому распространению. Поэтому наше дальнейшее знакомство с назначениями и возможностями браузеров будет осуществляться на примере 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Microsoft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Internet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Explorer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. </a:t>
            </a:r>
            <a:endParaRPr lang="ru-RU" sz="2800" b="1" dirty="0" smtClean="0">
              <a:latin typeface="Arial" pitchFamily="34" charset="0"/>
              <a:cs typeface="Arial" pitchFamily="34" charset="0"/>
            </a:endParaRPr>
          </a:p>
          <a:p>
            <a:pPr marL="4763" indent="534988" algn="ctr">
              <a:spcAft>
                <a:spcPts val="600"/>
              </a:spcAft>
            </a:pP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Основные задачи </a:t>
            </a:r>
            <a:r>
              <a:rPr lang="ru-RU" sz="2800" b="1" dirty="0" err="1" smtClean="0">
                <a:latin typeface="Arial" pitchFamily="34" charset="0"/>
                <a:cs typeface="Arial" pitchFamily="34" charset="0"/>
              </a:rPr>
              <a:t>веб-браузеров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:</a:t>
            </a:r>
          </a:p>
          <a:p>
            <a:pPr marL="4763" indent="804863" algn="just">
              <a:spcAft>
                <a:spcPts val="600"/>
              </a:spcAft>
              <a:buBlip>
                <a:blip r:embed="rId2"/>
              </a:buBlip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Загрузка и показ Web-страниц;</a:t>
            </a:r>
          </a:p>
          <a:p>
            <a:pPr marL="4763" indent="804863" algn="just">
              <a:spcAft>
                <a:spcPts val="600"/>
              </a:spcAft>
              <a:buBlip>
                <a:blip r:embed="rId2"/>
              </a:buBlip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Запись (сохранение) Web-страниц на дисках;</a:t>
            </a:r>
          </a:p>
          <a:p>
            <a:pPr marL="4763" indent="804863" algn="just">
              <a:spcAft>
                <a:spcPts val="600"/>
              </a:spcAft>
              <a:buBlip>
                <a:blip r:embed="rId2"/>
              </a:buBlip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Вывод Web-страниц по адресу на WWW.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2"/>
          <p:cNvSpPr txBox="1">
            <a:spLocks noChangeArrowheads="1"/>
          </p:cNvSpPr>
          <p:nvPr/>
        </p:nvSpPr>
        <p:spPr>
          <a:xfrm>
            <a:off x="226971" y="367484"/>
            <a:ext cx="11942804" cy="50006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pPr lvl="0" algn="ctr" defTabSz="914400">
              <a:defRPr/>
            </a:pPr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ИНТЕРФЕЙС ПРОГРАММЫ INTERNET EXPLORER </a:t>
            </a:r>
            <a:endParaRPr kumimoji="0" lang="ru-RU" sz="3600" b="1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584161" y="1367616"/>
            <a:ext cx="11001452" cy="22651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9664" tIns="54832" rIns="109664" bIns="54832">
            <a:spAutoFit/>
          </a:bodyPr>
          <a:lstStyle/>
          <a:p>
            <a:pPr marL="4763" indent="534988" algn="just"/>
            <a:r>
              <a:rPr lang="ru-RU" sz="2800" dirty="0" smtClean="0">
                <a:latin typeface="Arial" pitchFamily="34" charset="0"/>
                <a:cs typeface="Arial" pitchFamily="34" charset="0"/>
              </a:rPr>
              <a:t>Программа 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Internet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Explorer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запускается с помощью команды в меню Пуск или ярлыка программы на рабочем столе системы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Windows. Для завершения работы 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Internet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Explorer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нужно нажать пиктограмму или в меню Файл выбрать строку Закрыть или нажать одновременно клавиши 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Alt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+ F4.</a:t>
            </a:r>
          </a:p>
        </p:txBody>
      </p:sp>
      <p:pic>
        <p:nvPicPr>
          <p:cNvPr id="26627" name="Picture 3" descr="http://www.melinfo.ru/imagesoft/ie9.png"/>
          <p:cNvPicPr>
            <a:picLocks noChangeAspect="1" noChangeArrowheads="1"/>
          </p:cNvPicPr>
          <p:nvPr/>
        </p:nvPicPr>
        <p:blipFill>
          <a:blip r:embed="rId2">
            <a:lum bright="-20000" contrast="40000"/>
          </a:blip>
          <a:srcRect/>
          <a:stretch>
            <a:fillRect/>
          </a:stretch>
        </p:blipFill>
        <p:spPr bwMode="auto">
          <a:xfrm>
            <a:off x="2227235" y="1296178"/>
            <a:ext cx="8275611" cy="5429288"/>
          </a:xfrm>
          <a:prstGeom prst="rect">
            <a:avLst/>
          </a:prstGeom>
          <a:noFill/>
        </p:spPr>
      </p:pic>
      <p:pic>
        <p:nvPicPr>
          <p:cNvPr id="26629" name="Picture 5" descr="http://proremontpk.ru/wp-content/uploads/2014/11/c790ee5d3923.jpg"/>
          <p:cNvPicPr>
            <a:picLocks noChangeAspect="1" noChangeArrowheads="1"/>
          </p:cNvPicPr>
          <p:nvPr/>
        </p:nvPicPr>
        <p:blipFill>
          <a:blip r:embed="rId3">
            <a:lum bright="-20000" contrast="20000"/>
          </a:blip>
          <a:srcRect/>
          <a:stretch>
            <a:fillRect/>
          </a:stretch>
        </p:blipFill>
        <p:spPr bwMode="auto">
          <a:xfrm>
            <a:off x="2155797" y="1296178"/>
            <a:ext cx="8286808" cy="5455855"/>
          </a:xfrm>
          <a:prstGeom prst="rect">
            <a:avLst/>
          </a:prstGeom>
          <a:noFill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66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66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66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66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66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66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d39bbe4f60937c5070d5d537322ec7cc094d3f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10704</TotalTime>
  <Words>441</Words>
  <Application>Microsoft Office PowerPoint</Application>
  <PresentationFormat>Произвольный</PresentationFormat>
  <Paragraphs>57</Paragraphs>
  <Slides>19</Slides>
  <Notes>0</Notes>
  <HiddenSlides>0</HiddenSlides>
  <MMClips>4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Office Theme</vt:lpstr>
      <vt:lpstr>Информатика и ИТ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Информатика и ИТ</dc:title>
  <dc:creator>Lenovo</dc:creator>
  <cp:lastModifiedBy>Пользователь Windows</cp:lastModifiedBy>
  <cp:revision>1016</cp:revision>
  <dcterms:created xsi:type="dcterms:W3CDTF">2020-04-13T08:05:16Z</dcterms:created>
  <dcterms:modified xsi:type="dcterms:W3CDTF">2020-12-04T06:15:24Z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